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82"/>
  </p:notesMasterIdLst>
  <p:handoutMasterIdLst>
    <p:handoutMasterId r:id="rId83"/>
  </p:handoutMasterIdLst>
  <p:sldIdLst>
    <p:sldId id="2924" r:id="rId2"/>
    <p:sldId id="2822" r:id="rId3"/>
    <p:sldId id="3462" r:id="rId4"/>
    <p:sldId id="3552" r:id="rId5"/>
    <p:sldId id="3463" r:id="rId6"/>
    <p:sldId id="3464" r:id="rId7"/>
    <p:sldId id="3465" r:id="rId8"/>
    <p:sldId id="3466" r:id="rId9"/>
    <p:sldId id="3467" r:id="rId10"/>
    <p:sldId id="3468" r:id="rId11"/>
    <p:sldId id="3469" r:id="rId12"/>
    <p:sldId id="3470" r:id="rId13"/>
    <p:sldId id="3471" r:id="rId14"/>
    <p:sldId id="3472" r:id="rId15"/>
    <p:sldId id="3473" r:id="rId16"/>
    <p:sldId id="3474" r:id="rId17"/>
    <p:sldId id="3475" r:id="rId18"/>
    <p:sldId id="3476" r:id="rId19"/>
    <p:sldId id="3477" r:id="rId20"/>
    <p:sldId id="3478" r:id="rId21"/>
    <p:sldId id="3479" r:id="rId22"/>
    <p:sldId id="3480" r:id="rId23"/>
    <p:sldId id="3481" r:id="rId24"/>
    <p:sldId id="3482" r:id="rId25"/>
    <p:sldId id="3483" r:id="rId26"/>
    <p:sldId id="3486" r:id="rId27"/>
    <p:sldId id="3490" r:id="rId28"/>
    <p:sldId id="3491" r:id="rId29"/>
    <p:sldId id="3492" r:id="rId30"/>
    <p:sldId id="3493" r:id="rId31"/>
    <p:sldId id="3494" r:id="rId32"/>
    <p:sldId id="3495" r:id="rId33"/>
    <p:sldId id="3496" r:id="rId34"/>
    <p:sldId id="3497" r:id="rId35"/>
    <p:sldId id="3498" r:id="rId36"/>
    <p:sldId id="3499" r:id="rId37"/>
    <p:sldId id="3500" r:id="rId38"/>
    <p:sldId id="3501" r:id="rId39"/>
    <p:sldId id="3502" r:id="rId40"/>
    <p:sldId id="3503" r:id="rId41"/>
    <p:sldId id="3504" r:id="rId42"/>
    <p:sldId id="3505" r:id="rId43"/>
    <p:sldId id="3506" r:id="rId44"/>
    <p:sldId id="3507" r:id="rId45"/>
    <p:sldId id="3508" r:id="rId46"/>
    <p:sldId id="3509" r:id="rId47"/>
    <p:sldId id="3510" r:id="rId48"/>
    <p:sldId id="3511" r:id="rId49"/>
    <p:sldId id="3512" r:id="rId50"/>
    <p:sldId id="3513" r:id="rId51"/>
    <p:sldId id="3514" r:id="rId52"/>
    <p:sldId id="3515" r:id="rId53"/>
    <p:sldId id="3516" r:id="rId54"/>
    <p:sldId id="3517" r:id="rId55"/>
    <p:sldId id="3518" r:id="rId56"/>
    <p:sldId id="3519" r:id="rId57"/>
    <p:sldId id="3520" r:id="rId58"/>
    <p:sldId id="3559" r:id="rId59"/>
    <p:sldId id="3560" r:id="rId60"/>
    <p:sldId id="3561" r:id="rId61"/>
    <p:sldId id="3562" r:id="rId62"/>
    <p:sldId id="3522" r:id="rId63"/>
    <p:sldId id="3523" r:id="rId64"/>
    <p:sldId id="3524" r:id="rId65"/>
    <p:sldId id="3525" r:id="rId66"/>
    <p:sldId id="3526" r:id="rId67"/>
    <p:sldId id="3527" r:id="rId68"/>
    <p:sldId id="3528" r:id="rId69"/>
    <p:sldId id="3529" r:id="rId70"/>
    <p:sldId id="3530" r:id="rId71"/>
    <p:sldId id="3531" r:id="rId72"/>
    <p:sldId id="3533" r:id="rId73"/>
    <p:sldId id="3534" r:id="rId74"/>
    <p:sldId id="3535" r:id="rId75"/>
    <p:sldId id="3536" r:id="rId76"/>
    <p:sldId id="3537" r:id="rId77"/>
    <p:sldId id="3538" r:id="rId78"/>
    <p:sldId id="3334" r:id="rId79"/>
    <p:sldId id="3335" r:id="rId80"/>
    <p:sldId id="3563" r:id="rId81"/>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 initials="M"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3366"/>
    <a:srgbClr val="0000FF"/>
    <a:srgbClr val="333300"/>
    <a:srgbClr val="006600"/>
    <a:srgbClr val="008000"/>
    <a:srgbClr val="FF0000"/>
    <a:srgbClr val="663300"/>
    <a:srgbClr val="66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8" autoAdjust="0"/>
    <p:restoredTop sz="96000" autoAdjust="0"/>
  </p:normalViewPr>
  <p:slideViewPr>
    <p:cSldViewPr>
      <p:cViewPr varScale="1">
        <p:scale>
          <a:sx n="64" d="100"/>
          <a:sy n="64" d="100"/>
        </p:scale>
        <p:origin x="1002" y="66"/>
      </p:cViewPr>
      <p:guideLst>
        <p:guide orient="horz" pos="2160"/>
        <p:guide pos="2880"/>
      </p:guideLst>
    </p:cSldViewPr>
  </p:slideViewPr>
  <p:outlineViewPr>
    <p:cViewPr>
      <p:scale>
        <a:sx n="33" d="100"/>
        <a:sy n="33" d="100"/>
      </p:scale>
      <p:origin x="0" y="8982"/>
    </p:cViewPr>
  </p:outlin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i\Desktop\cooperatives%20turnove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li\Desktop\cooperatives%20turnove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kalantari\Desktop\mojahedi\r\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lantari\Desktop\r\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cene3d>
          <a:camera prst="orthographicFront"/>
          <a:lightRig rig="threePt" dir="t"/>
        </a:scene3d>
        <a:sp3d/>
      </c:spPr>
    </c:backWall>
    <c:plotArea>
      <c:layout/>
      <c:bar3DChart>
        <c:barDir val="col"/>
        <c:grouping val="clustered"/>
        <c:varyColors val="0"/>
        <c:ser>
          <c:idx val="2"/>
          <c:order val="2"/>
          <c:tx>
            <c:strRef>
              <c:f>Sheet1!$D$1</c:f>
              <c:strCache>
                <c:ptCount val="1"/>
                <c:pt idx="0">
                  <c:v>percent</c:v>
                </c:pt>
              </c:strCache>
            </c:strRef>
          </c:tx>
          <c:spPr>
            <a:solidFill>
              <a:schemeClr val="accent5"/>
            </a:solidFill>
            <a:ln>
              <a:noFill/>
            </a:ln>
            <a:effectLst/>
            <a:sp3d/>
          </c:spPr>
          <c:invertIfNegative val="0"/>
          <c:cat>
            <c:strRef>
              <c:f>Sheet1!$A$2:$A$30</c:f>
              <c:strCache>
                <c:ptCount val="28"/>
                <c:pt idx="0">
                  <c:v>USA</c:v>
                </c:pt>
                <c:pt idx="1">
                  <c:v>FRANCE</c:v>
                </c:pt>
                <c:pt idx="2">
                  <c:v>JAPAN</c:v>
                </c:pt>
                <c:pt idx="3">
                  <c:v>GERMANY</c:v>
                </c:pt>
                <c:pt idx="4">
                  <c:v>NETHERLANDS</c:v>
                </c:pt>
                <c:pt idx="5">
                  <c:v>ITALY</c:v>
                </c:pt>
                <c:pt idx="6">
                  <c:v>SPAIN</c:v>
                </c:pt>
                <c:pt idx="7">
                  <c:v>SWITZERLAND</c:v>
                </c:pt>
                <c:pt idx="8">
                  <c:v>United Kingdom</c:v>
                </c:pt>
                <c:pt idx="9">
                  <c:v>FINLAND</c:v>
                </c:pt>
                <c:pt idx="10">
                  <c:v>CANADA</c:v>
                </c:pt>
                <c:pt idx="11">
                  <c:v>DENMARK</c:v>
                </c:pt>
                <c:pt idx="12">
                  <c:v>SOUTHKOREA</c:v>
                </c:pt>
                <c:pt idx="13">
                  <c:v>AUSTRIA</c:v>
                </c:pt>
                <c:pt idx="14">
                  <c:v>BRAZIL</c:v>
                </c:pt>
                <c:pt idx="15">
                  <c:v>NEWZEALAND</c:v>
                </c:pt>
                <c:pt idx="16">
                  <c:v>NORWAY</c:v>
                </c:pt>
                <c:pt idx="17">
                  <c:v>BELGIUM</c:v>
                </c:pt>
                <c:pt idx="18">
                  <c:v>SWEDEN</c:v>
                </c:pt>
                <c:pt idx="19">
                  <c:v>AUSTRALIA</c:v>
                </c:pt>
                <c:pt idx="20">
                  <c:v>SINGAPORE</c:v>
                </c:pt>
                <c:pt idx="21">
                  <c:v>IRELAND</c:v>
                </c:pt>
                <c:pt idx="22">
                  <c:v>INDIA</c:v>
                </c:pt>
                <c:pt idx="23">
                  <c:v>COLOMBIA</c:v>
                </c:pt>
                <c:pt idx="24">
                  <c:v>ARGENTINA</c:v>
                </c:pt>
                <c:pt idx="25">
                  <c:v>PORTUGAL</c:v>
                </c:pt>
                <c:pt idx="26">
                  <c:v>MALAYSIA</c:v>
                </c:pt>
                <c:pt idx="27">
                  <c:v>SAUDIARABIA</c:v>
                </c:pt>
              </c:strCache>
            </c:strRef>
          </c:cat>
          <c:val>
            <c:numRef>
              <c:f>Sheet1!$D$2:$D$30</c:f>
              <c:numCache>
                <c:formatCode>General</c:formatCode>
                <c:ptCount val="29"/>
                <c:pt idx="0">
                  <c:v>4.2631551841790163</c:v>
                </c:pt>
                <c:pt idx="1">
                  <c:v>13.069821738099135</c:v>
                </c:pt>
                <c:pt idx="2">
                  <c:v>6.0848309433105658</c:v>
                </c:pt>
                <c:pt idx="3">
                  <c:v>7.8299720466401048</c:v>
                </c:pt>
                <c:pt idx="4">
                  <c:v>13.957278999316168</c:v>
                </c:pt>
                <c:pt idx="5">
                  <c:v>4.3268458426004655</c:v>
                </c:pt>
                <c:pt idx="6">
                  <c:v>5.8857320189066957</c:v>
                </c:pt>
                <c:pt idx="7">
                  <c:v>13.006948701989069</c:v>
                </c:pt>
                <c:pt idx="8">
                  <c:v>3.3946088876776397</c:v>
                </c:pt>
                <c:pt idx="9">
                  <c:v>24.442500388928863</c:v>
                </c:pt>
                <c:pt idx="10">
                  <c:v>3.0126637633306377</c:v>
                </c:pt>
                <c:pt idx="11">
                  <c:v>15.476670314826826</c:v>
                </c:pt>
                <c:pt idx="12">
                  <c:v>3.5308200933202927</c:v>
                </c:pt>
                <c:pt idx="13">
                  <c:v>7.5459593678098855</c:v>
                </c:pt>
                <c:pt idx="14">
                  <c:v>1.2234257246056062</c:v>
                </c:pt>
                <c:pt idx="15">
                  <c:v>18.581526633325176</c:v>
                </c:pt>
                <c:pt idx="16">
                  <c:v>5.9180305222484275</c:v>
                </c:pt>
                <c:pt idx="17">
                  <c:v>4.5546691697145834</c:v>
                </c:pt>
                <c:pt idx="18">
                  <c:v>3.9381441344064867</c:v>
                </c:pt>
                <c:pt idx="19">
                  <c:v>1.3800670398899193</c:v>
                </c:pt>
                <c:pt idx="20">
                  <c:v>1.995318110546402</c:v>
                </c:pt>
                <c:pt idx="21">
                  <c:v>2.3005248497419846</c:v>
                </c:pt>
                <c:pt idx="22">
                  <c:v>0.23456237883916772</c:v>
                </c:pt>
                <c:pt idx="23">
                  <c:v>0.95971038660952213</c:v>
                </c:pt>
                <c:pt idx="24">
                  <c:v>0.43941839123781634</c:v>
                </c:pt>
                <c:pt idx="25">
                  <c:v>0.80289782300627599</c:v>
                </c:pt>
                <c:pt idx="26">
                  <c:v>0.58770872081224845</c:v>
                </c:pt>
                <c:pt idx="27">
                  <c:v>0.17624917849950444</c:v>
                </c:pt>
              </c:numCache>
            </c:numRef>
          </c:val>
          <c:extLst xmlns:c16r2="http://schemas.microsoft.com/office/drawing/2015/06/chart">
            <c:ext xmlns:c16="http://schemas.microsoft.com/office/drawing/2014/chart" uri="{C3380CC4-5D6E-409C-BE32-E72D297353CC}">
              <c16:uniqueId val="{00000000-7B87-46DD-917D-5BF6F836D54F}"/>
            </c:ext>
          </c:extLst>
        </c:ser>
        <c:dLbls>
          <c:showLegendKey val="0"/>
          <c:showVal val="0"/>
          <c:showCatName val="0"/>
          <c:showSerName val="0"/>
          <c:showPercent val="0"/>
          <c:showBubbleSize val="0"/>
        </c:dLbls>
        <c:gapWidth val="219"/>
        <c:shape val="box"/>
        <c:axId val="125295784"/>
        <c:axId val="125296176"/>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Sheet1!$B$1</c15:sqref>
                        </c15:formulaRef>
                      </c:ext>
                    </c:extLst>
                    <c:strCache>
                      <c:ptCount val="1"/>
                      <c:pt idx="0">
                        <c:v>turnover(billion US$)</c:v>
                      </c:pt>
                    </c:strCache>
                  </c:strRef>
                </c:tx>
                <c:spPr>
                  <a:solidFill>
                    <a:schemeClr val="accent1"/>
                  </a:solidFill>
                  <a:ln>
                    <a:noFill/>
                  </a:ln>
                  <a:effectLst/>
                  <a:sp3d/>
                </c:spPr>
                <c:invertIfNegative val="0"/>
                <c:cat>
                  <c:strRef>
                    <c:extLst xmlns:c16r2="http://schemas.microsoft.com/office/drawing/2015/06/chart">
                      <c:ext uri="{02D57815-91ED-43cb-92C2-25804820EDAC}">
                        <c15:formulaRef>
                          <c15:sqref>Sheet1!$A$2:$A$30</c15:sqref>
                        </c15:formulaRef>
                      </c:ext>
                    </c:extLst>
                    <c:strCache>
                      <c:ptCount val="28"/>
                      <c:pt idx="0">
                        <c:v>USA</c:v>
                      </c:pt>
                      <c:pt idx="1">
                        <c:v>FRANCE</c:v>
                      </c:pt>
                      <c:pt idx="2">
                        <c:v>JAPAN</c:v>
                      </c:pt>
                      <c:pt idx="3">
                        <c:v>GERMANY</c:v>
                      </c:pt>
                      <c:pt idx="4">
                        <c:v>NETHERLANDS</c:v>
                      </c:pt>
                      <c:pt idx="5">
                        <c:v>ITALY</c:v>
                      </c:pt>
                      <c:pt idx="6">
                        <c:v>SPAIN</c:v>
                      </c:pt>
                      <c:pt idx="7">
                        <c:v>SWITZERLAND</c:v>
                      </c:pt>
                      <c:pt idx="8">
                        <c:v>United Kingdom</c:v>
                      </c:pt>
                      <c:pt idx="9">
                        <c:v>FINLAND</c:v>
                      </c:pt>
                      <c:pt idx="10">
                        <c:v>CANADA</c:v>
                      </c:pt>
                      <c:pt idx="11">
                        <c:v>DENMARK</c:v>
                      </c:pt>
                      <c:pt idx="12">
                        <c:v>SOUTHKOREA</c:v>
                      </c:pt>
                      <c:pt idx="13">
                        <c:v>AUSTRIA</c:v>
                      </c:pt>
                      <c:pt idx="14">
                        <c:v>BRAZIL</c:v>
                      </c:pt>
                      <c:pt idx="15">
                        <c:v>NEWZEALAND</c:v>
                      </c:pt>
                      <c:pt idx="16">
                        <c:v>NORWAY</c:v>
                      </c:pt>
                      <c:pt idx="17">
                        <c:v>BELGIUM</c:v>
                      </c:pt>
                      <c:pt idx="18">
                        <c:v>SWEDEN</c:v>
                      </c:pt>
                      <c:pt idx="19">
                        <c:v>AUSTRALIA</c:v>
                      </c:pt>
                      <c:pt idx="20">
                        <c:v>SINGAPORE</c:v>
                      </c:pt>
                      <c:pt idx="21">
                        <c:v>IRELAND</c:v>
                      </c:pt>
                      <c:pt idx="22">
                        <c:v>INDIA</c:v>
                      </c:pt>
                      <c:pt idx="23">
                        <c:v>COLOMBIA</c:v>
                      </c:pt>
                      <c:pt idx="24">
                        <c:v>ARGENTINA</c:v>
                      </c:pt>
                      <c:pt idx="25">
                        <c:v>PORTUGAL</c:v>
                      </c:pt>
                      <c:pt idx="26">
                        <c:v>MALAYSIA</c:v>
                      </c:pt>
                      <c:pt idx="27">
                        <c:v>SAUDIARABIA</c:v>
                      </c:pt>
                    </c:strCache>
                  </c:strRef>
                </c:cat>
                <c:val>
                  <c:numRef>
                    <c:extLst xmlns:c16r2="http://schemas.microsoft.com/office/drawing/2015/06/chart">
                      <c:ext uri="{02D57815-91ED-43cb-92C2-25804820EDAC}">
                        <c15:formulaRef>
                          <c15:sqref>Sheet1!$B$2:$B$30</c15:sqref>
                        </c15:formulaRef>
                      </c:ext>
                    </c:extLst>
                    <c:numCache>
                      <c:formatCode>General</c:formatCode>
                      <c:ptCount val="29"/>
                      <c:pt idx="0">
                        <c:v>662.23</c:v>
                      </c:pt>
                      <c:pt idx="1">
                        <c:v>363.63</c:v>
                      </c:pt>
                      <c:pt idx="2">
                        <c:v>358.81</c:v>
                      </c:pt>
                      <c:pt idx="3">
                        <c:v>284.08</c:v>
                      </c:pt>
                      <c:pt idx="4">
                        <c:v>116.23</c:v>
                      </c:pt>
                      <c:pt idx="5">
                        <c:v>95.06</c:v>
                      </c:pt>
                      <c:pt idx="6">
                        <c:v>85.61</c:v>
                      </c:pt>
                      <c:pt idx="7">
                        <c:v>85.51</c:v>
                      </c:pt>
                      <c:pt idx="8">
                        <c:v>84.15</c:v>
                      </c:pt>
                      <c:pt idx="9">
                        <c:v>64.11</c:v>
                      </c:pt>
                      <c:pt idx="10">
                        <c:v>52.33</c:v>
                      </c:pt>
                      <c:pt idx="11">
                        <c:v>51.64</c:v>
                      </c:pt>
                      <c:pt idx="12">
                        <c:v>39.35</c:v>
                      </c:pt>
                      <c:pt idx="13">
                        <c:v>31.39</c:v>
                      </c:pt>
                      <c:pt idx="14">
                        <c:v>30.3</c:v>
                      </c:pt>
                      <c:pt idx="15">
                        <c:v>30.22</c:v>
                      </c:pt>
                      <c:pt idx="16">
                        <c:v>29.07</c:v>
                      </c:pt>
                      <c:pt idx="17">
                        <c:v>23.38</c:v>
                      </c:pt>
                      <c:pt idx="18">
                        <c:v>21.12</c:v>
                      </c:pt>
                      <c:pt idx="19">
                        <c:v>19.14</c:v>
                      </c:pt>
                      <c:pt idx="20">
                        <c:v>5.3</c:v>
                      </c:pt>
                      <c:pt idx="21">
                        <c:v>5.2</c:v>
                      </c:pt>
                      <c:pt idx="22">
                        <c:v>4.41</c:v>
                      </c:pt>
                      <c:pt idx="23">
                        <c:v>3.23</c:v>
                      </c:pt>
                      <c:pt idx="24">
                        <c:v>1.96</c:v>
                      </c:pt>
                      <c:pt idx="25">
                        <c:v>1.91</c:v>
                      </c:pt>
                      <c:pt idx="26">
                        <c:v>1.7</c:v>
                      </c:pt>
                      <c:pt idx="27">
                        <c:v>1.18</c:v>
                      </c:pt>
                    </c:numCache>
                  </c:numRef>
                </c:val>
                <c:extLst xmlns:c16r2="http://schemas.microsoft.com/office/drawing/2015/06/chart">
                  <c:ext xmlns:c16="http://schemas.microsoft.com/office/drawing/2014/chart" uri="{C3380CC4-5D6E-409C-BE32-E72D297353CC}">
                    <c16:uniqueId val="{00000001-7B87-46DD-917D-5BF6F836D54F}"/>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Sheet1!$C$1</c15:sqref>
                        </c15:formulaRef>
                      </c:ext>
                    </c:extLst>
                    <c:strCache>
                      <c:ptCount val="1"/>
                      <c:pt idx="0">
                        <c:v>GDP(US$)</c:v>
                      </c:pt>
                    </c:strCache>
                  </c:strRef>
                </c:tx>
                <c:spPr>
                  <a:solidFill>
                    <a:schemeClr val="accent3"/>
                  </a:solidFill>
                  <a:ln>
                    <a:noFill/>
                  </a:ln>
                  <a:effectLst/>
                  <a:sp3d/>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Sheet1!$A$2:$A$30</c15:sqref>
                        </c15:formulaRef>
                      </c:ext>
                    </c:extLst>
                    <c:strCache>
                      <c:ptCount val="28"/>
                      <c:pt idx="0">
                        <c:v>USA</c:v>
                      </c:pt>
                      <c:pt idx="1">
                        <c:v>FRANCE</c:v>
                      </c:pt>
                      <c:pt idx="2">
                        <c:v>JAPAN</c:v>
                      </c:pt>
                      <c:pt idx="3">
                        <c:v>GERMANY</c:v>
                      </c:pt>
                      <c:pt idx="4">
                        <c:v>NETHERLANDS</c:v>
                      </c:pt>
                      <c:pt idx="5">
                        <c:v>ITALY</c:v>
                      </c:pt>
                      <c:pt idx="6">
                        <c:v>SPAIN</c:v>
                      </c:pt>
                      <c:pt idx="7">
                        <c:v>SWITZERLAND</c:v>
                      </c:pt>
                      <c:pt idx="8">
                        <c:v>United Kingdom</c:v>
                      </c:pt>
                      <c:pt idx="9">
                        <c:v>FINLAND</c:v>
                      </c:pt>
                      <c:pt idx="10">
                        <c:v>CANADA</c:v>
                      </c:pt>
                      <c:pt idx="11">
                        <c:v>DENMARK</c:v>
                      </c:pt>
                      <c:pt idx="12">
                        <c:v>SOUTHKOREA</c:v>
                      </c:pt>
                      <c:pt idx="13">
                        <c:v>AUSTRIA</c:v>
                      </c:pt>
                      <c:pt idx="14">
                        <c:v>BRAZIL</c:v>
                      </c:pt>
                      <c:pt idx="15">
                        <c:v>NEWZEALAND</c:v>
                      </c:pt>
                      <c:pt idx="16">
                        <c:v>NORWAY</c:v>
                      </c:pt>
                      <c:pt idx="17">
                        <c:v>BELGIUM</c:v>
                      </c:pt>
                      <c:pt idx="18">
                        <c:v>SWEDEN</c:v>
                      </c:pt>
                      <c:pt idx="19">
                        <c:v>AUSTRALIA</c:v>
                      </c:pt>
                      <c:pt idx="20">
                        <c:v>SINGAPORE</c:v>
                      </c:pt>
                      <c:pt idx="21">
                        <c:v>IRELAND</c:v>
                      </c:pt>
                      <c:pt idx="22">
                        <c:v>INDIA</c:v>
                      </c:pt>
                      <c:pt idx="23">
                        <c:v>COLOMBIA</c:v>
                      </c:pt>
                      <c:pt idx="24">
                        <c:v>ARGENTINA</c:v>
                      </c:pt>
                      <c:pt idx="25">
                        <c:v>PORTUGAL</c:v>
                      </c:pt>
                      <c:pt idx="26">
                        <c:v>MALAYSIA</c:v>
                      </c:pt>
                      <c:pt idx="27">
                        <c:v>SAUDIARABIA</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Sheet1!$C$2:$C$30</c15:sqref>
                        </c15:formulaRef>
                      </c:ext>
                    </c:extLst>
                    <c:numCache>
                      <c:formatCode>#,##0</c:formatCode>
                      <c:ptCount val="29"/>
                      <c:pt idx="0">
                        <c:v>15533800000000</c:v>
                      </c:pt>
                      <c:pt idx="1">
                        <c:v>2782210861683</c:v>
                      </c:pt>
                      <c:pt idx="2">
                        <c:v>5896794887859</c:v>
                      </c:pt>
                      <c:pt idx="3">
                        <c:v>3628110015053</c:v>
                      </c:pt>
                      <c:pt idx="4">
                        <c:v>832755438977</c:v>
                      </c:pt>
                      <c:pt idx="5">
                        <c:v>2196981437704</c:v>
                      </c:pt>
                      <c:pt idx="6">
                        <c:v>1454534452554</c:v>
                      </c:pt>
                      <c:pt idx="7">
                        <c:v>657417830724</c:v>
                      </c:pt>
                      <c:pt idx="8">
                        <c:v>2478930645161</c:v>
                      </c:pt>
                      <c:pt idx="9">
                        <c:v>262289041546</c:v>
                      </c:pt>
                      <c:pt idx="10">
                        <c:v>1737001010101</c:v>
                      </c:pt>
                      <c:pt idx="11">
                        <c:v>333663500931</c:v>
                      </c:pt>
                      <c:pt idx="12">
                        <c:v>1114471962886</c:v>
                      </c:pt>
                      <c:pt idx="13">
                        <c:v>415984217115</c:v>
                      </c:pt>
                      <c:pt idx="14">
                        <c:v>2476652189880</c:v>
                      </c:pt>
                      <c:pt idx="15">
                        <c:v>162634645669</c:v>
                      </c:pt>
                      <c:pt idx="16">
                        <c:v>491210714286</c:v>
                      </c:pt>
                      <c:pt idx="17">
                        <c:v>513319390033</c:v>
                      </c:pt>
                      <c:pt idx="18">
                        <c:v>536293220339</c:v>
                      </c:pt>
                      <c:pt idx="19">
                        <c:v>1386889147177</c:v>
                      </c:pt>
                      <c:pt idx="20">
                        <c:v>265621805966</c:v>
                      </c:pt>
                      <c:pt idx="21">
                        <c:v>226035376257</c:v>
                      </c:pt>
                      <c:pt idx="22">
                        <c:v>1880096894406</c:v>
                      </c:pt>
                      <c:pt idx="23">
                        <c:v>336559866921</c:v>
                      </c:pt>
                      <c:pt idx="24">
                        <c:v>446044143596</c:v>
                      </c:pt>
                      <c:pt idx="25">
                        <c:v>237888302256</c:v>
                      </c:pt>
                      <c:pt idx="26">
                        <c:v>289258937259</c:v>
                      </c:pt>
                      <c:pt idx="27">
                        <c:v>669506666667</c:v>
                      </c:pt>
                    </c:numCache>
                  </c:numRef>
                </c:val>
                <c:extLst xmlns:c16r2="http://schemas.microsoft.com/office/drawing/2015/06/chart" xmlns:c15="http://schemas.microsoft.com/office/drawing/2012/chart">
                  <c:ext xmlns:c16="http://schemas.microsoft.com/office/drawing/2014/chart" uri="{C3380CC4-5D6E-409C-BE32-E72D297353CC}">
                    <c16:uniqueId val="{00000002-7B87-46DD-917D-5BF6F836D54F}"/>
                  </c:ext>
                </c:extLst>
              </c15:ser>
            </c15:filteredBarSeries>
          </c:ext>
        </c:extLst>
      </c:bar3DChart>
      <c:catAx>
        <c:axId val="12529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a-IR" sz="900" b="0" i="0" u="none" strike="noStrike" kern="1200" baseline="0">
                <a:solidFill>
                  <a:schemeClr val="tx1">
                    <a:lumMod val="65000"/>
                    <a:lumOff val="35000"/>
                  </a:schemeClr>
                </a:solidFill>
                <a:latin typeface="+mn-lt"/>
                <a:ea typeface="+mn-ea"/>
                <a:cs typeface="+mn-cs"/>
              </a:defRPr>
            </a:pPr>
            <a:endParaRPr lang="fa-IR"/>
          </a:p>
        </c:txPr>
        <c:crossAx val="125296176"/>
        <c:crosses val="autoZero"/>
        <c:auto val="1"/>
        <c:lblAlgn val="ctr"/>
        <c:lblOffset val="100"/>
        <c:noMultiLvlLbl val="0"/>
      </c:catAx>
      <c:valAx>
        <c:axId val="12529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a-IR" sz="900" b="0" i="0" u="none" strike="noStrike" kern="1200" baseline="0">
                <a:solidFill>
                  <a:schemeClr val="tx1">
                    <a:lumMod val="65000"/>
                    <a:lumOff val="35000"/>
                  </a:schemeClr>
                </a:solidFill>
                <a:latin typeface="+mn-lt"/>
                <a:ea typeface="+mn-ea"/>
                <a:cs typeface="+mn-cs"/>
              </a:defRPr>
            </a:pPr>
            <a:endParaRPr lang="fa-IR"/>
          </a:p>
        </c:txPr>
        <c:crossAx val="125295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fa-IR" sz="900" b="0" i="0" u="none" strike="noStrike" kern="1200" baseline="0">
              <a:solidFill>
                <a:schemeClr val="tx1">
                  <a:lumMod val="65000"/>
                  <a:lumOff val="35000"/>
                </a:schemeClr>
              </a:solidFill>
              <a:latin typeface="+mn-lt"/>
              <a:ea typeface="+mn-ea"/>
              <a:cs typeface="+mn-cs"/>
            </a:defRPr>
          </a:pPr>
          <a:endParaRPr lang="fa-I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a-I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turnover(billion US$)</c:v>
                </c:pt>
              </c:strCache>
            </c:strRef>
          </c:tx>
          <c:spPr>
            <a:solidFill>
              <a:schemeClr val="accent1"/>
            </a:solidFill>
            <a:ln>
              <a:noFill/>
            </a:ln>
            <a:effectLst/>
            <a:sp3d/>
          </c:spPr>
          <c:invertIfNegative val="0"/>
          <c:cat>
            <c:strRef>
              <c:f>Sheet1!$A$2:$A$29</c:f>
              <c:strCache>
                <c:ptCount val="28"/>
                <c:pt idx="0">
                  <c:v>USA</c:v>
                </c:pt>
                <c:pt idx="1">
                  <c:v>FRANCE</c:v>
                </c:pt>
                <c:pt idx="2">
                  <c:v>JAPAN</c:v>
                </c:pt>
                <c:pt idx="3">
                  <c:v>GERMANY</c:v>
                </c:pt>
                <c:pt idx="4">
                  <c:v>NETHERLANDS</c:v>
                </c:pt>
                <c:pt idx="5">
                  <c:v>ITALY</c:v>
                </c:pt>
                <c:pt idx="6">
                  <c:v>SPAIN</c:v>
                </c:pt>
                <c:pt idx="7">
                  <c:v>SWITZERLAND</c:v>
                </c:pt>
                <c:pt idx="8">
                  <c:v>United Kingdom</c:v>
                </c:pt>
                <c:pt idx="9">
                  <c:v>FINLAND</c:v>
                </c:pt>
                <c:pt idx="10">
                  <c:v>CANADA</c:v>
                </c:pt>
                <c:pt idx="11">
                  <c:v>DENMARK</c:v>
                </c:pt>
                <c:pt idx="12">
                  <c:v>SOUTHKOREA</c:v>
                </c:pt>
                <c:pt idx="13">
                  <c:v>AUSTRIA</c:v>
                </c:pt>
                <c:pt idx="14">
                  <c:v>BRAZIL</c:v>
                </c:pt>
                <c:pt idx="15">
                  <c:v>NEWZEALAND</c:v>
                </c:pt>
                <c:pt idx="16">
                  <c:v>NORWAY</c:v>
                </c:pt>
                <c:pt idx="17">
                  <c:v>BELGIUM</c:v>
                </c:pt>
                <c:pt idx="18">
                  <c:v>SWEDEN</c:v>
                </c:pt>
                <c:pt idx="19">
                  <c:v>AUSTRALIA</c:v>
                </c:pt>
                <c:pt idx="20">
                  <c:v>SINGAPORE</c:v>
                </c:pt>
                <c:pt idx="21">
                  <c:v>IRELAND</c:v>
                </c:pt>
                <c:pt idx="22">
                  <c:v>INDIA</c:v>
                </c:pt>
                <c:pt idx="23">
                  <c:v>COLOMBIA</c:v>
                </c:pt>
                <c:pt idx="24">
                  <c:v>ARGENTINA</c:v>
                </c:pt>
                <c:pt idx="25">
                  <c:v>PORTUGAL</c:v>
                </c:pt>
                <c:pt idx="26">
                  <c:v>MALAYSIA</c:v>
                </c:pt>
                <c:pt idx="27">
                  <c:v>SAUDIARABIA</c:v>
                </c:pt>
              </c:strCache>
            </c:strRef>
          </c:cat>
          <c:val>
            <c:numRef>
              <c:f>Sheet1!$B$2:$B$29</c:f>
              <c:numCache>
                <c:formatCode>General</c:formatCode>
                <c:ptCount val="28"/>
                <c:pt idx="0">
                  <c:v>662.23</c:v>
                </c:pt>
                <c:pt idx="1">
                  <c:v>363.63</c:v>
                </c:pt>
                <c:pt idx="2">
                  <c:v>358.81</c:v>
                </c:pt>
                <c:pt idx="3">
                  <c:v>284.08</c:v>
                </c:pt>
                <c:pt idx="4">
                  <c:v>116.23</c:v>
                </c:pt>
                <c:pt idx="5">
                  <c:v>95.06</c:v>
                </c:pt>
                <c:pt idx="6">
                  <c:v>85.61</c:v>
                </c:pt>
                <c:pt idx="7">
                  <c:v>85.51</c:v>
                </c:pt>
                <c:pt idx="8">
                  <c:v>84.149999999999991</c:v>
                </c:pt>
                <c:pt idx="9">
                  <c:v>64.11</c:v>
                </c:pt>
                <c:pt idx="10">
                  <c:v>52.33</c:v>
                </c:pt>
                <c:pt idx="11">
                  <c:v>51.64</c:v>
                </c:pt>
                <c:pt idx="12">
                  <c:v>39.35</c:v>
                </c:pt>
                <c:pt idx="13">
                  <c:v>31.39</c:v>
                </c:pt>
                <c:pt idx="14">
                  <c:v>30.3</c:v>
                </c:pt>
                <c:pt idx="15">
                  <c:v>30.22</c:v>
                </c:pt>
                <c:pt idx="16">
                  <c:v>29.07</c:v>
                </c:pt>
                <c:pt idx="17">
                  <c:v>23.38</c:v>
                </c:pt>
                <c:pt idx="18">
                  <c:v>21.12</c:v>
                </c:pt>
                <c:pt idx="19">
                  <c:v>19.14</c:v>
                </c:pt>
                <c:pt idx="20">
                  <c:v>5.3</c:v>
                </c:pt>
                <c:pt idx="21">
                  <c:v>5.2</c:v>
                </c:pt>
                <c:pt idx="22">
                  <c:v>4.41</c:v>
                </c:pt>
                <c:pt idx="23">
                  <c:v>3.23</c:v>
                </c:pt>
                <c:pt idx="24">
                  <c:v>1.9600000000000115</c:v>
                </c:pt>
                <c:pt idx="25">
                  <c:v>1.9100000000000001</c:v>
                </c:pt>
                <c:pt idx="26">
                  <c:v>1.7</c:v>
                </c:pt>
                <c:pt idx="27">
                  <c:v>1.1800000000000115</c:v>
                </c:pt>
              </c:numCache>
            </c:numRef>
          </c:val>
          <c:extLst xmlns:c16r2="http://schemas.microsoft.com/office/drawing/2015/06/chart">
            <c:ext xmlns:c16="http://schemas.microsoft.com/office/drawing/2014/chart" uri="{C3380CC4-5D6E-409C-BE32-E72D297353CC}">
              <c16:uniqueId val="{00000000-DA2C-4C43-8432-392FCA7C75DF}"/>
            </c:ext>
          </c:extLst>
        </c:ser>
        <c:dLbls>
          <c:showLegendKey val="0"/>
          <c:showVal val="0"/>
          <c:showCatName val="0"/>
          <c:showSerName val="0"/>
          <c:showPercent val="0"/>
          <c:showBubbleSize val="0"/>
        </c:dLbls>
        <c:gapWidth val="150"/>
        <c:shape val="box"/>
        <c:axId val="125296960"/>
        <c:axId val="125297352"/>
        <c:axId val="0"/>
      </c:bar3DChart>
      <c:catAx>
        <c:axId val="125296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a-IR" sz="900" b="0" i="0" u="none" strike="noStrike" kern="1200" baseline="0">
                <a:solidFill>
                  <a:schemeClr val="tx1">
                    <a:lumMod val="65000"/>
                    <a:lumOff val="35000"/>
                  </a:schemeClr>
                </a:solidFill>
                <a:latin typeface="+mn-lt"/>
                <a:ea typeface="+mn-ea"/>
                <a:cs typeface="+mn-cs"/>
              </a:defRPr>
            </a:pPr>
            <a:endParaRPr lang="fa-IR"/>
          </a:p>
        </c:txPr>
        <c:crossAx val="125297352"/>
        <c:crosses val="autoZero"/>
        <c:auto val="1"/>
        <c:lblAlgn val="ctr"/>
        <c:lblOffset val="100"/>
        <c:noMultiLvlLbl val="0"/>
      </c:catAx>
      <c:valAx>
        <c:axId val="125297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a-IR" sz="900" b="0" i="0" u="none" strike="noStrike" kern="1200" baseline="0">
                <a:solidFill>
                  <a:schemeClr val="tx1">
                    <a:lumMod val="65000"/>
                    <a:lumOff val="35000"/>
                  </a:schemeClr>
                </a:solidFill>
                <a:latin typeface="+mn-lt"/>
                <a:ea typeface="+mn-ea"/>
                <a:cs typeface="+mn-cs"/>
              </a:defRPr>
            </a:pPr>
            <a:endParaRPr lang="fa-IR"/>
          </a:p>
        </c:txPr>
        <c:crossAx val="1252969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a-I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34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درصد عضو</c:v>
                </c:pt>
              </c:strCache>
            </c:strRef>
          </c:tx>
          <c:invertIfNegative val="0"/>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0-6E6D-40B1-9C30-50970DE5F2A8}"/>
              </c:ext>
            </c:extLst>
          </c:dPt>
          <c:dLbls>
            <c:dLbl>
              <c:idx val="0"/>
              <c:tx>
                <c:rich>
                  <a:bodyPr/>
                  <a:lstStyle/>
                  <a:p>
                    <a:r>
                      <a:rPr lang="fa-IR" sz="1400" b="1">
                        <a:cs typeface="B Nazanin" pitchFamily="2" charset="-78"/>
                      </a:rPr>
                      <a:t>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E6D-40B1-9C30-50970DE5F2A8}"/>
                </c:ext>
                <c:ext xmlns:c15="http://schemas.microsoft.com/office/drawing/2012/chart" uri="{CE6537A1-D6FC-4f65-9D91-7224C49458BB}"/>
              </c:extLst>
            </c:dLbl>
            <c:dLbl>
              <c:idx val="1"/>
              <c:tx>
                <c:rich>
                  <a:bodyPr/>
                  <a:lstStyle/>
                  <a:p>
                    <a:r>
                      <a:rPr lang="fa-IR" sz="1400" b="1">
                        <a:cs typeface="B Nazanin" pitchFamily="2" charset="-78"/>
                      </a:rPr>
                      <a:t>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E6D-40B1-9C30-50970DE5F2A8}"/>
                </c:ext>
                <c:ext xmlns:c15="http://schemas.microsoft.com/office/drawing/2012/chart" uri="{CE6537A1-D6FC-4f65-9D91-7224C49458BB}"/>
              </c:extLst>
            </c:dLbl>
            <c:dLbl>
              <c:idx val="2"/>
              <c:tx>
                <c:rich>
                  <a:bodyPr/>
                  <a:lstStyle/>
                  <a:p>
                    <a:r>
                      <a:rPr lang="fa-IR" sz="1400" b="1">
                        <a:cs typeface="B Nazanin" pitchFamily="2" charset="-78"/>
                      </a:rPr>
                      <a:t>10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E6D-40B1-9C30-50970DE5F2A8}"/>
                </c:ext>
                <c:ext xmlns:c15="http://schemas.microsoft.com/office/drawing/2012/chart" uri="{CE6537A1-D6FC-4f65-9D91-7224C49458BB}"/>
              </c:extLst>
            </c:dLbl>
            <c:dLbl>
              <c:idx val="3"/>
              <c:tx>
                <c:rich>
                  <a:bodyPr/>
                  <a:lstStyle/>
                  <a:p>
                    <a:r>
                      <a:rPr lang="fa-IR" sz="1400" b="1">
                        <a:cs typeface="B Nazanin" pitchFamily="2" charset="-78"/>
                      </a:rPr>
                      <a:t>11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E6D-40B1-9C30-50970DE5F2A8}"/>
                </c:ext>
                <c:ext xmlns:c15="http://schemas.microsoft.com/office/drawing/2012/chart" uri="{CE6537A1-D6FC-4f65-9D91-7224C49458BB}"/>
              </c:extLst>
            </c:dLbl>
            <c:dLbl>
              <c:idx val="4"/>
              <c:tx>
                <c:rich>
                  <a:bodyPr/>
                  <a:lstStyle/>
                  <a:p>
                    <a:r>
                      <a:rPr lang="fa-IR" sz="1400" b="1">
                        <a:cs typeface="B Nazanin" pitchFamily="2" charset="-78"/>
                      </a:rPr>
                      <a:t>13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E6D-40B1-9C30-50970DE5F2A8}"/>
                </c:ext>
                <c:ext xmlns:c15="http://schemas.microsoft.com/office/drawing/2012/chart" uri="{CE6537A1-D6FC-4f65-9D91-7224C49458BB}"/>
              </c:extLst>
            </c:dLbl>
            <c:dLbl>
              <c:idx val="5"/>
              <c:tx>
                <c:rich>
                  <a:bodyPr/>
                  <a:lstStyle/>
                  <a:p>
                    <a:r>
                      <a:rPr lang="fa-IR" sz="1400" b="1" dirty="0">
                        <a:cs typeface="B Nazanin" pitchFamily="2" charset="-78"/>
                      </a:rPr>
                      <a:t>14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E6D-40B1-9C30-50970DE5F2A8}"/>
                </c:ext>
                <c:ext xmlns:c15="http://schemas.microsoft.com/office/drawing/2012/chart" uri="{CE6537A1-D6FC-4f65-9D91-7224C49458BB}"/>
              </c:extLst>
            </c:dLbl>
            <c:dLbl>
              <c:idx val="6"/>
              <c:tx>
                <c:rich>
                  <a:bodyPr/>
                  <a:lstStyle/>
                  <a:p>
                    <a:r>
                      <a:rPr lang="fa-IR" sz="1400" b="1">
                        <a:cs typeface="B Nazanin" pitchFamily="2" charset="-78"/>
                      </a:rPr>
                      <a:t>15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E6D-40B1-9C30-50970DE5F2A8}"/>
                </c:ext>
                <c:ext xmlns:c15="http://schemas.microsoft.com/office/drawing/2012/chart" uri="{CE6537A1-D6FC-4f65-9D91-7224C49458BB}"/>
              </c:extLst>
            </c:dLbl>
            <c:dLbl>
              <c:idx val="7"/>
              <c:tx>
                <c:rich>
                  <a:bodyPr/>
                  <a:lstStyle/>
                  <a:p>
                    <a:r>
                      <a:rPr lang="fa-IR" sz="1400" b="1">
                        <a:cs typeface="B Nazanin" pitchFamily="2" charset="-78"/>
                      </a:rPr>
                      <a:t>18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E6D-40B1-9C30-50970DE5F2A8}"/>
                </c:ext>
                <c:ext xmlns:c15="http://schemas.microsoft.com/office/drawing/2012/chart" uri="{CE6537A1-D6FC-4f65-9D91-7224C49458BB}"/>
              </c:extLst>
            </c:dLbl>
            <c:dLbl>
              <c:idx val="8"/>
              <c:tx>
                <c:rich>
                  <a:bodyPr/>
                  <a:lstStyle/>
                  <a:p>
                    <a:r>
                      <a:rPr lang="fa-IR" sz="1400" b="1">
                        <a:cs typeface="B Nazanin" pitchFamily="2" charset="-78"/>
                      </a:rPr>
                      <a:t>19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E6D-40B1-9C30-50970DE5F2A8}"/>
                </c:ext>
                <c:ext xmlns:c15="http://schemas.microsoft.com/office/drawing/2012/chart" uri="{CE6537A1-D6FC-4f65-9D91-7224C49458BB}"/>
              </c:extLst>
            </c:dLbl>
            <c:dLbl>
              <c:idx val="9"/>
              <c:tx>
                <c:rich>
                  <a:bodyPr/>
                  <a:lstStyle/>
                  <a:p>
                    <a:r>
                      <a:rPr lang="fa-IR" sz="1400" b="1">
                        <a:cs typeface="B Nazanin" pitchFamily="2" charset="-78"/>
                      </a:rPr>
                      <a:t>24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E6D-40B1-9C30-50970DE5F2A8}"/>
                </c:ext>
                <c:ext xmlns:c15="http://schemas.microsoft.com/office/drawing/2012/chart" uri="{CE6537A1-D6FC-4f65-9D91-7224C49458BB}"/>
              </c:extLst>
            </c:dLbl>
            <c:dLbl>
              <c:idx val="10"/>
              <c:tx>
                <c:rich>
                  <a:bodyPr/>
                  <a:lstStyle/>
                  <a:p>
                    <a:r>
                      <a:rPr lang="fa-IR" sz="1400" b="1">
                        <a:cs typeface="B Nazanin" pitchFamily="2" charset="-78"/>
                      </a:rPr>
                      <a:t>25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E6D-40B1-9C30-50970DE5F2A8}"/>
                </c:ext>
                <c:ext xmlns:c15="http://schemas.microsoft.com/office/drawing/2012/chart" uri="{CE6537A1-D6FC-4f65-9D91-7224C49458BB}"/>
              </c:extLst>
            </c:dLbl>
            <c:dLbl>
              <c:idx val="11"/>
              <c:tx>
                <c:rich>
                  <a:bodyPr/>
                  <a:lstStyle/>
                  <a:p>
                    <a:r>
                      <a:rPr lang="fa-IR" sz="1400" b="1">
                        <a:cs typeface="B Nazanin" pitchFamily="2" charset="-78"/>
                      </a:rPr>
                      <a:t>27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E6D-40B1-9C30-50970DE5F2A8}"/>
                </c:ext>
                <c:ext xmlns:c15="http://schemas.microsoft.com/office/drawing/2012/chart" uri="{CE6537A1-D6FC-4f65-9D91-7224C49458BB}"/>
              </c:extLst>
            </c:dLbl>
            <c:dLbl>
              <c:idx val="12"/>
              <c:tx>
                <c:rich>
                  <a:bodyPr/>
                  <a:lstStyle/>
                  <a:p>
                    <a:r>
                      <a:rPr lang="fa-IR" sz="1400" b="1">
                        <a:cs typeface="B Nazanin" pitchFamily="2" charset="-78"/>
                      </a:rPr>
                      <a:t>27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E6D-40B1-9C30-50970DE5F2A8}"/>
                </c:ext>
                <c:ext xmlns:c15="http://schemas.microsoft.com/office/drawing/2012/chart" uri="{CE6537A1-D6FC-4f65-9D91-7224C49458BB}"/>
              </c:extLst>
            </c:dLbl>
            <c:dLbl>
              <c:idx val="13"/>
              <c:tx>
                <c:rich>
                  <a:bodyPr/>
                  <a:lstStyle/>
                  <a:p>
                    <a:r>
                      <a:rPr lang="fa-IR" sz="1400" b="1">
                        <a:cs typeface="B Nazanin" pitchFamily="2" charset="-78"/>
                      </a:rPr>
                      <a:t>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E6D-40B1-9C30-50970DE5F2A8}"/>
                </c:ext>
                <c:ext xmlns:c15="http://schemas.microsoft.com/office/drawing/2012/chart" uri="{CE6537A1-D6FC-4f65-9D91-7224C49458BB}"/>
              </c:extLst>
            </c:dLbl>
            <c:dLbl>
              <c:idx val="14"/>
              <c:tx>
                <c:rich>
                  <a:bodyPr/>
                  <a:lstStyle/>
                  <a:p>
                    <a:r>
                      <a:rPr lang="fa-IR" sz="1400" b="1">
                        <a:cs typeface="B Nazanin" pitchFamily="2" charset="-78"/>
                      </a:rPr>
                      <a:t>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E6D-40B1-9C30-50970DE5F2A8}"/>
                </c:ext>
                <c:ext xmlns:c15="http://schemas.microsoft.com/office/drawing/2012/chart" uri="{CE6537A1-D6FC-4f65-9D91-7224C49458BB}"/>
              </c:extLst>
            </c:dLbl>
            <c:dLbl>
              <c:idx val="15"/>
              <c:tx>
                <c:rich>
                  <a:bodyPr/>
                  <a:lstStyle/>
                  <a:p>
                    <a:r>
                      <a:rPr lang="fa-IR" sz="1400" b="1">
                        <a:cs typeface="B Nazanin" pitchFamily="2" charset="-78"/>
                      </a:rPr>
                      <a:t>38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E6D-40B1-9C30-50970DE5F2A8}"/>
                </c:ext>
                <c:ext xmlns:c15="http://schemas.microsoft.com/office/drawing/2012/chart" uri="{CE6537A1-D6FC-4f65-9D91-7224C49458BB}"/>
              </c:extLst>
            </c:dLbl>
            <c:dLbl>
              <c:idx val="16"/>
              <c:tx>
                <c:rich>
                  <a:bodyPr/>
                  <a:lstStyle/>
                  <a:p>
                    <a:r>
                      <a:rPr lang="fa-IR" sz="1400" b="1">
                        <a:cs typeface="B Nazanin" pitchFamily="2" charset="-78"/>
                      </a:rPr>
                      <a:t>40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E6D-40B1-9C30-50970DE5F2A8}"/>
                </c:ext>
                <c:ext xmlns:c15="http://schemas.microsoft.com/office/drawing/2012/chart" uri="{CE6537A1-D6FC-4f65-9D91-7224C49458BB}"/>
              </c:extLst>
            </c:dLbl>
            <c:dLbl>
              <c:idx val="17"/>
              <c:tx>
                <c:rich>
                  <a:bodyPr/>
                  <a:lstStyle/>
                  <a:p>
                    <a:r>
                      <a:rPr lang="fa-IR" sz="1400" b="1">
                        <a:cs typeface="B Nazanin" pitchFamily="2" charset="-78"/>
                      </a:rPr>
                      <a:t>40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E6D-40B1-9C30-50970DE5F2A8}"/>
                </c:ext>
                <c:ext xmlns:c15="http://schemas.microsoft.com/office/drawing/2012/chart" uri="{CE6537A1-D6FC-4f65-9D91-7224C49458BB}"/>
              </c:extLst>
            </c:dLbl>
            <c:dLbl>
              <c:idx val="18"/>
              <c:tx>
                <c:rich>
                  <a:bodyPr/>
                  <a:lstStyle/>
                  <a:p>
                    <a:r>
                      <a:rPr lang="fa-IR" sz="1400" b="1">
                        <a:cs typeface="B Nazanin" pitchFamily="2" charset="-78"/>
                      </a:rPr>
                      <a:t>50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E6D-40B1-9C30-50970DE5F2A8}"/>
                </c:ext>
                <c:ext xmlns:c15="http://schemas.microsoft.com/office/drawing/2012/chart" uri="{CE6537A1-D6FC-4f65-9D91-7224C49458BB}"/>
              </c:extLst>
            </c:dLbl>
            <c:numFmt formatCode="\د\ر\ص\د\ ##0" sourceLinked="0"/>
            <c:spPr>
              <a:noFill/>
              <a:ln>
                <a:noFill/>
              </a:ln>
              <a:effectLst/>
            </c:spPr>
            <c:txPr>
              <a:bodyPr/>
              <a:lstStyle/>
              <a:p>
                <a:pPr>
                  <a:defRPr lang="fa-IR" sz="1400" b="1">
                    <a:cs typeface="B Nazanin" pitchFamily="2" charset="-78"/>
                  </a:defRPr>
                </a:pPr>
                <a:endParaRPr lang="fa-I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برزیل</c:v>
                </c:pt>
                <c:pt idx="1">
                  <c:v>اندونزی</c:v>
                </c:pt>
                <c:pt idx="2">
                  <c:v>کاستاریکا</c:v>
                </c:pt>
                <c:pt idx="3">
                  <c:v>کلمبیا</c:v>
                </c:pt>
                <c:pt idx="4">
                  <c:v>کنیا</c:v>
                </c:pt>
                <c:pt idx="5">
                  <c:v>ایران</c:v>
                </c:pt>
                <c:pt idx="6">
                  <c:v>اسپانیا</c:v>
                </c:pt>
                <c:pt idx="7">
                  <c:v>پاراگوئه</c:v>
                </c:pt>
                <c:pt idx="8">
                  <c:v>هند</c:v>
                </c:pt>
                <c:pt idx="9">
                  <c:v>آرژانتین</c:v>
                </c:pt>
                <c:pt idx="10">
                  <c:v>آلمان</c:v>
                </c:pt>
                <c:pt idx="11">
                  <c:v>مالزی</c:v>
                </c:pt>
                <c:pt idx="12">
                  <c:v>فنلاند</c:v>
                </c:pt>
                <c:pt idx="13">
                  <c:v>بولیوی</c:v>
                </c:pt>
                <c:pt idx="14">
                  <c:v>اوروگوئه</c:v>
                </c:pt>
                <c:pt idx="15">
                  <c:v>فرانسه </c:v>
                </c:pt>
                <c:pt idx="16">
                  <c:v>نروژ</c:v>
                </c:pt>
                <c:pt idx="17">
                  <c:v>کانادا</c:v>
                </c:pt>
                <c:pt idx="18">
                  <c:v>سنگاپور</c:v>
                </c:pt>
              </c:strCache>
            </c:strRef>
          </c:cat>
          <c:val>
            <c:numRef>
              <c:f>Sheet1!$B$2:$B$20</c:f>
              <c:numCache>
                <c:formatCode>General</c:formatCode>
                <c:ptCount val="19"/>
                <c:pt idx="0">
                  <c:v>3.8</c:v>
                </c:pt>
                <c:pt idx="1">
                  <c:v>9</c:v>
                </c:pt>
                <c:pt idx="2">
                  <c:v>10</c:v>
                </c:pt>
                <c:pt idx="3">
                  <c:v>10.6</c:v>
                </c:pt>
                <c:pt idx="4">
                  <c:v>13</c:v>
                </c:pt>
                <c:pt idx="5">
                  <c:v>13.5</c:v>
                </c:pt>
                <c:pt idx="6">
                  <c:v>15</c:v>
                </c:pt>
                <c:pt idx="7">
                  <c:v>18</c:v>
                </c:pt>
                <c:pt idx="8">
                  <c:v>19</c:v>
                </c:pt>
                <c:pt idx="9">
                  <c:v>23.5</c:v>
                </c:pt>
                <c:pt idx="10">
                  <c:v>25</c:v>
                </c:pt>
                <c:pt idx="11">
                  <c:v>27</c:v>
                </c:pt>
                <c:pt idx="12">
                  <c:v>27</c:v>
                </c:pt>
                <c:pt idx="13">
                  <c:v>33</c:v>
                </c:pt>
                <c:pt idx="14">
                  <c:v>33</c:v>
                </c:pt>
                <c:pt idx="15">
                  <c:v>38</c:v>
                </c:pt>
                <c:pt idx="16">
                  <c:v>40</c:v>
                </c:pt>
                <c:pt idx="17">
                  <c:v>40</c:v>
                </c:pt>
                <c:pt idx="18">
                  <c:v>50</c:v>
                </c:pt>
              </c:numCache>
            </c:numRef>
          </c:val>
          <c:extLst xmlns:c16r2="http://schemas.microsoft.com/office/drawing/2015/06/chart">
            <c:ext xmlns:c16="http://schemas.microsoft.com/office/drawing/2014/chart" uri="{C3380CC4-5D6E-409C-BE32-E72D297353CC}">
              <c16:uniqueId val="{00000013-6E6D-40B1-9C30-50970DE5F2A8}"/>
            </c:ext>
          </c:extLst>
        </c:ser>
        <c:dLbls>
          <c:showLegendKey val="0"/>
          <c:showVal val="1"/>
          <c:showCatName val="0"/>
          <c:showSerName val="0"/>
          <c:showPercent val="0"/>
          <c:showBubbleSize val="0"/>
        </c:dLbls>
        <c:gapWidth val="150"/>
        <c:shape val="cylinder"/>
        <c:axId val="127322072"/>
        <c:axId val="127322464"/>
        <c:axId val="0"/>
      </c:bar3DChart>
      <c:catAx>
        <c:axId val="127322072"/>
        <c:scaling>
          <c:orientation val="maxMin"/>
        </c:scaling>
        <c:delete val="0"/>
        <c:axPos val="b"/>
        <c:numFmt formatCode="General" sourceLinked="0"/>
        <c:majorTickMark val="out"/>
        <c:minorTickMark val="none"/>
        <c:tickLblPos val="nextTo"/>
        <c:txPr>
          <a:bodyPr/>
          <a:lstStyle/>
          <a:p>
            <a:pPr>
              <a:defRPr lang="fa-IR" sz="1200"/>
            </a:pPr>
            <a:endParaRPr lang="fa-IR"/>
          </a:p>
        </c:txPr>
        <c:crossAx val="127322464"/>
        <c:crosses val="autoZero"/>
        <c:auto val="1"/>
        <c:lblAlgn val="ctr"/>
        <c:lblOffset val="100"/>
        <c:noMultiLvlLbl val="0"/>
      </c:catAx>
      <c:valAx>
        <c:axId val="127322464"/>
        <c:scaling>
          <c:orientation val="minMax"/>
        </c:scaling>
        <c:delete val="1"/>
        <c:axPos val="r"/>
        <c:numFmt formatCode="General" sourceLinked="1"/>
        <c:majorTickMark val="out"/>
        <c:minorTickMark val="none"/>
        <c:tickLblPos val="nextTo"/>
        <c:crossAx val="127322072"/>
        <c:crosses val="autoZero"/>
        <c:crossBetween val="between"/>
      </c:valAx>
    </c:plotArea>
    <c:plotVisOnly val="1"/>
    <c:dispBlanksAs val="gap"/>
    <c:showDLblsOverMax val="0"/>
  </c:chart>
  <c:txPr>
    <a:bodyPr/>
    <a:lstStyle/>
    <a:p>
      <a:pPr>
        <a:defRPr>
          <a:cs typeface="B Yekan" pitchFamily="2" charset="-78"/>
        </a:defRPr>
      </a:pPr>
      <a:endParaRPr lang="fa-I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4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tx>
                <c:rich>
                  <a:bodyPr/>
                  <a:lstStyle/>
                  <a:p>
                    <a:r>
                      <a:rPr lang="fa-IR" sz="1400" b="1" smtClean="0"/>
                      <a:t>21.6</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F77-4C05-9B38-50B3672F9E30}"/>
                </c:ext>
                <c:ext xmlns:c15="http://schemas.microsoft.com/office/drawing/2012/chart" uri="{CE6537A1-D6FC-4f65-9D91-7224C49458BB}"/>
              </c:extLst>
            </c:dLbl>
            <c:dLbl>
              <c:idx val="1"/>
              <c:tx>
                <c:rich>
                  <a:bodyPr/>
                  <a:lstStyle/>
                  <a:p>
                    <a:r>
                      <a:rPr lang="fa-IR" sz="1400" b="1" smtClean="0"/>
                      <a:t>17.79</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F77-4C05-9B38-50B3672F9E30}"/>
                </c:ext>
                <c:ext xmlns:c15="http://schemas.microsoft.com/office/drawing/2012/chart" uri="{CE6537A1-D6FC-4f65-9D91-7224C49458BB}"/>
              </c:extLst>
            </c:dLbl>
            <c:dLbl>
              <c:idx val="2"/>
              <c:tx>
                <c:rich>
                  <a:bodyPr/>
                  <a:lstStyle/>
                  <a:p>
                    <a:r>
                      <a:rPr lang="fa-IR" sz="1400" b="1" smtClean="0"/>
                      <a:t>15.22</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F77-4C05-9B38-50B3672F9E30}"/>
                </c:ext>
                <c:ext xmlns:c15="http://schemas.microsoft.com/office/drawing/2012/chart" uri="{CE6537A1-D6FC-4f65-9D91-7224C49458BB}"/>
              </c:extLst>
            </c:dLbl>
            <c:dLbl>
              <c:idx val="3"/>
              <c:tx>
                <c:rich>
                  <a:bodyPr/>
                  <a:lstStyle/>
                  <a:p>
                    <a:r>
                      <a:rPr lang="fa-IR" sz="1400" b="1" smtClean="0"/>
                      <a:t>11.52</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F77-4C05-9B38-50B3672F9E30}"/>
                </c:ext>
                <c:ext xmlns:c15="http://schemas.microsoft.com/office/drawing/2012/chart" uri="{CE6537A1-D6FC-4f65-9D91-7224C49458BB}"/>
              </c:extLst>
            </c:dLbl>
            <c:dLbl>
              <c:idx val="4"/>
              <c:tx>
                <c:rich>
                  <a:bodyPr/>
                  <a:lstStyle/>
                  <a:p>
                    <a:r>
                      <a:rPr lang="fa-IR" sz="1400" b="1" smtClean="0"/>
                      <a:t>10.86</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F77-4C05-9B38-50B3672F9E30}"/>
                </c:ext>
                <c:ext xmlns:c15="http://schemas.microsoft.com/office/drawing/2012/chart" uri="{CE6537A1-D6FC-4f65-9D91-7224C49458BB}"/>
              </c:extLst>
            </c:dLbl>
            <c:dLbl>
              <c:idx val="5"/>
              <c:tx>
                <c:rich>
                  <a:bodyPr/>
                  <a:lstStyle/>
                  <a:p>
                    <a:r>
                      <a:rPr lang="fa-IR" sz="1400" b="1" smtClean="0"/>
                      <a:t>6.78</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F77-4C05-9B38-50B3672F9E30}"/>
                </c:ext>
                <c:ext xmlns:c15="http://schemas.microsoft.com/office/drawing/2012/chart" uri="{CE6537A1-D6FC-4f65-9D91-7224C49458BB}"/>
              </c:extLst>
            </c:dLbl>
            <c:dLbl>
              <c:idx val="6"/>
              <c:tx>
                <c:rich>
                  <a:bodyPr/>
                  <a:lstStyle/>
                  <a:p>
                    <a:r>
                      <a:rPr lang="fa-IR" sz="1400" b="1" smtClean="0"/>
                      <a:t>3.4</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F77-4C05-9B38-50B3672F9E30}"/>
                </c:ext>
                <c:ext xmlns:c15="http://schemas.microsoft.com/office/drawing/2012/chart" uri="{CE6537A1-D6FC-4f65-9D91-7224C49458BB}"/>
              </c:extLst>
            </c:dLbl>
            <c:dLbl>
              <c:idx val="7"/>
              <c:tx>
                <c:rich>
                  <a:bodyPr/>
                  <a:lstStyle/>
                  <a:p>
                    <a:r>
                      <a:rPr lang="fa-IR" sz="1400" b="1" smtClean="0"/>
                      <a:t>2.82</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F77-4C05-9B38-50B3672F9E30}"/>
                </c:ext>
                <c:ext xmlns:c15="http://schemas.microsoft.com/office/drawing/2012/chart" uri="{CE6537A1-D6FC-4f65-9D91-7224C49458BB}"/>
              </c:extLst>
            </c:dLbl>
            <c:dLbl>
              <c:idx val="8"/>
              <c:tx>
                <c:rich>
                  <a:bodyPr/>
                  <a:lstStyle/>
                  <a:p>
                    <a:r>
                      <a:rPr lang="fa-IR" sz="1400" b="1" smtClean="0"/>
                      <a:t>2.62</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F77-4C05-9B38-50B3672F9E30}"/>
                </c:ext>
                <c:ext xmlns:c15="http://schemas.microsoft.com/office/drawing/2012/chart" uri="{CE6537A1-D6FC-4f65-9D91-7224C49458BB}"/>
              </c:extLst>
            </c:dLbl>
            <c:dLbl>
              <c:idx val="9"/>
              <c:tx>
                <c:rich>
                  <a:bodyPr/>
                  <a:lstStyle/>
                  <a:p>
                    <a:r>
                      <a:rPr lang="fa-IR" sz="1400" b="1" smtClean="0"/>
                      <a:t>2.18</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F77-4C05-9B38-50B3672F9E30}"/>
                </c:ext>
                <c:ext xmlns:c15="http://schemas.microsoft.com/office/drawing/2012/chart" uri="{CE6537A1-D6FC-4f65-9D91-7224C49458BB}"/>
              </c:extLst>
            </c:dLbl>
            <c:dLbl>
              <c:idx val="10"/>
              <c:tx>
                <c:rich>
                  <a:bodyPr/>
                  <a:lstStyle/>
                  <a:p>
                    <a:r>
                      <a:rPr lang="fa-IR" sz="1400" b="1" smtClean="0"/>
                      <a:t>2.03</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F77-4C05-9B38-50B3672F9E30}"/>
                </c:ext>
                <c:ext xmlns:c15="http://schemas.microsoft.com/office/drawing/2012/chart" uri="{CE6537A1-D6FC-4f65-9D91-7224C49458BB}"/>
              </c:extLst>
            </c:dLbl>
            <c:dLbl>
              <c:idx val="11"/>
              <c:tx>
                <c:rich>
                  <a:bodyPr/>
                  <a:lstStyle/>
                  <a:p>
                    <a:r>
                      <a:rPr lang="fa-IR" sz="1400" b="1" smtClean="0"/>
                      <a:t>1.05</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F77-4C05-9B38-50B3672F9E30}"/>
                </c:ext>
                <c:ext xmlns:c15="http://schemas.microsoft.com/office/drawing/2012/chart" uri="{CE6537A1-D6FC-4f65-9D91-7224C49458BB}"/>
              </c:extLst>
            </c:dLbl>
            <c:dLbl>
              <c:idx val="12"/>
              <c:tx>
                <c:rich>
                  <a:bodyPr/>
                  <a:lstStyle/>
                  <a:p>
                    <a:r>
                      <a:rPr lang="fa-IR" sz="1400" b="1" smtClean="0"/>
                      <a:t>1.02</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F77-4C05-9B38-50B3672F9E30}"/>
                </c:ext>
                <c:ext xmlns:c15="http://schemas.microsoft.com/office/drawing/2012/chart" uri="{CE6537A1-D6FC-4f65-9D91-7224C49458BB}"/>
              </c:extLst>
            </c:dLbl>
            <c:dLbl>
              <c:idx val="13"/>
              <c:tx>
                <c:rich>
                  <a:bodyPr/>
                  <a:lstStyle/>
                  <a:p>
                    <a:r>
                      <a:rPr lang="fa-IR" sz="1400" b="1" smtClean="0"/>
                      <a:t>1</a:t>
                    </a:r>
                    <a:endParaRPr lang="fa-IR" sz="1400"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FF77-4C05-9B38-50B3672F9E30}"/>
                </c:ext>
                <c:ext xmlns:c15="http://schemas.microsoft.com/office/drawing/2012/chart" uri="{CE6537A1-D6FC-4f65-9D91-7224C49458BB}"/>
              </c:extLst>
            </c:dLbl>
            <c:spPr>
              <a:noFill/>
              <a:ln>
                <a:noFill/>
              </a:ln>
              <a:effectLst/>
            </c:spPr>
            <c:txPr>
              <a:bodyPr/>
              <a:lstStyle/>
              <a:p>
                <a:pPr>
                  <a:defRPr lang="fa-IR" sz="1400" b="1">
                    <a:cs typeface="B Nazanin" pitchFamily="2" charset="-78"/>
                  </a:defRPr>
                </a:pPr>
                <a:endParaRPr lang="fa-I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Sheet2!$B$1:$B$14</c:f>
              <c:strCache>
                <c:ptCount val="14"/>
                <c:pt idx="0">
                  <c:v>خدمات</c:v>
                </c:pt>
                <c:pt idx="1">
                  <c:v>مسکن</c:v>
                </c:pt>
                <c:pt idx="2">
                  <c:v>کشاورزی</c:v>
                </c:pt>
                <c:pt idx="3">
                  <c:v>صنعت</c:v>
                </c:pt>
                <c:pt idx="4">
                  <c:v>مصرف کنندگان</c:v>
                </c:pt>
                <c:pt idx="5">
                  <c:v>چند منظوره</c:v>
                </c:pt>
                <c:pt idx="6">
                  <c:v>حمل و نقل</c:v>
                </c:pt>
                <c:pt idx="7">
                  <c:v>عمرانی</c:v>
                </c:pt>
                <c:pt idx="8">
                  <c:v>فرش دستباف</c:v>
                </c:pt>
                <c:pt idx="9">
                  <c:v>تولید کنندگان</c:v>
                </c:pt>
                <c:pt idx="10">
                  <c:v>اعتبار</c:v>
                </c:pt>
                <c:pt idx="11">
                  <c:v>معدنی</c:v>
                </c:pt>
                <c:pt idx="12">
                  <c:v>صنوف</c:v>
                </c:pt>
                <c:pt idx="13">
                  <c:v>تعاوني هاي نوع جديد</c:v>
                </c:pt>
              </c:strCache>
            </c:strRef>
          </c:cat>
          <c:val>
            <c:numRef>
              <c:f>Sheet2!$A$1:$A$14</c:f>
              <c:numCache>
                <c:formatCode>General</c:formatCode>
                <c:ptCount val="14"/>
                <c:pt idx="0">
                  <c:v>21.66</c:v>
                </c:pt>
                <c:pt idx="1">
                  <c:v>17.79</c:v>
                </c:pt>
                <c:pt idx="2">
                  <c:v>15.219999999999999</c:v>
                </c:pt>
                <c:pt idx="3">
                  <c:v>11.52</c:v>
                </c:pt>
                <c:pt idx="4">
                  <c:v>10.860000000000024</c:v>
                </c:pt>
                <c:pt idx="5">
                  <c:v>6.78</c:v>
                </c:pt>
                <c:pt idx="6">
                  <c:v>3.4</c:v>
                </c:pt>
                <c:pt idx="7">
                  <c:v>2.82</c:v>
                </c:pt>
                <c:pt idx="8">
                  <c:v>2.62</c:v>
                </c:pt>
                <c:pt idx="9">
                  <c:v>2.1800000000000002</c:v>
                </c:pt>
                <c:pt idx="10">
                  <c:v>2.0299999999999998</c:v>
                </c:pt>
                <c:pt idx="11">
                  <c:v>1.05</c:v>
                </c:pt>
                <c:pt idx="12">
                  <c:v>1.02</c:v>
                </c:pt>
                <c:pt idx="13">
                  <c:v>1</c:v>
                </c:pt>
              </c:numCache>
            </c:numRef>
          </c:val>
          <c:extLst xmlns:c16r2="http://schemas.microsoft.com/office/drawing/2015/06/chart">
            <c:ext xmlns:c16="http://schemas.microsoft.com/office/drawing/2014/chart" uri="{C3380CC4-5D6E-409C-BE32-E72D297353CC}">
              <c16:uniqueId val="{0000000E-FF77-4C05-9B38-50B3672F9E30}"/>
            </c:ext>
          </c:extLst>
        </c:ser>
        <c:dLbls>
          <c:showLegendKey val="0"/>
          <c:showVal val="1"/>
          <c:showCatName val="0"/>
          <c:showSerName val="0"/>
          <c:showPercent val="0"/>
          <c:showBubbleSize val="0"/>
        </c:dLbls>
        <c:gapWidth val="150"/>
        <c:shape val="cylinder"/>
        <c:axId val="130526800"/>
        <c:axId val="130527192"/>
        <c:axId val="0"/>
      </c:bar3DChart>
      <c:catAx>
        <c:axId val="130526800"/>
        <c:scaling>
          <c:orientation val="minMax"/>
        </c:scaling>
        <c:delete val="0"/>
        <c:axPos val="b"/>
        <c:numFmt formatCode="General" sourceLinked="0"/>
        <c:majorTickMark val="out"/>
        <c:minorTickMark val="none"/>
        <c:tickLblPos val="nextTo"/>
        <c:txPr>
          <a:bodyPr/>
          <a:lstStyle/>
          <a:p>
            <a:pPr>
              <a:defRPr lang="fa-IR" sz="1600" b="0"/>
            </a:pPr>
            <a:endParaRPr lang="fa-IR"/>
          </a:p>
        </c:txPr>
        <c:crossAx val="130527192"/>
        <c:crosses val="autoZero"/>
        <c:auto val="1"/>
        <c:lblAlgn val="ctr"/>
        <c:lblOffset val="100"/>
        <c:noMultiLvlLbl val="0"/>
      </c:catAx>
      <c:valAx>
        <c:axId val="130527192"/>
        <c:scaling>
          <c:orientation val="minMax"/>
        </c:scaling>
        <c:delete val="1"/>
        <c:axPos val="l"/>
        <c:numFmt formatCode="General" sourceLinked="1"/>
        <c:majorTickMark val="out"/>
        <c:minorTickMark val="none"/>
        <c:tickLblPos val="nextTo"/>
        <c:crossAx val="130526800"/>
        <c:crosses val="autoZero"/>
        <c:crossBetween val="between"/>
      </c:valAx>
    </c:plotArea>
    <c:plotVisOnly val="1"/>
    <c:dispBlanksAs val="gap"/>
    <c:showDLblsOverMax val="0"/>
  </c:chart>
  <c:txPr>
    <a:bodyPr/>
    <a:lstStyle/>
    <a:p>
      <a:pPr>
        <a:defRPr>
          <a:cs typeface="B Nazanin" pitchFamily="2" charset="-78"/>
        </a:defRPr>
      </a:pPr>
      <a:endParaRPr lang="fa-I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D1CC0-2FF5-4174-AADD-8C69F44C3030}"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36957F01-EB03-40D3-913B-B10D6778E9D2}">
      <dgm:prSet phldrT="[Text]" custT="1"/>
      <dgm:spPr/>
      <dgm:t>
        <a:bodyPr/>
        <a:lstStyle/>
        <a:p>
          <a:pPr>
            <a:lnSpc>
              <a:spcPct val="150000"/>
            </a:lnSpc>
            <a:spcBef>
              <a:spcPts val="2400"/>
            </a:spcBef>
          </a:pPr>
          <a:r>
            <a:rPr lang="fa-IR" sz="2400" b="1" dirty="0" smtClean="0">
              <a:solidFill>
                <a:srgbClr val="0070C0"/>
              </a:solidFill>
              <a:cs typeface="B Titr" pitchFamily="2" charset="-78"/>
            </a:rPr>
            <a:t>فاز 1</a:t>
          </a:r>
        </a:p>
      </dgm:t>
    </dgm:pt>
    <dgm:pt modelId="{053DA83A-C117-4806-A4BA-6C9A8EA3D08B}" type="sibTrans" cxnId="{8D55953E-70F3-4A6F-B59A-0B224B5E1211}">
      <dgm:prSet/>
      <dgm:spPr/>
      <dgm:t>
        <a:bodyPr/>
        <a:lstStyle/>
        <a:p>
          <a:endParaRPr lang="en-US" sz="1400" b="1">
            <a:cs typeface="B Nazanin" pitchFamily="2" charset="-78"/>
          </a:endParaRPr>
        </a:p>
      </dgm:t>
    </dgm:pt>
    <dgm:pt modelId="{8BA0778E-F113-4E15-B0E9-1099F0CED547}" type="parTrans" cxnId="{8D55953E-70F3-4A6F-B59A-0B224B5E1211}">
      <dgm:prSet/>
      <dgm:spPr/>
      <dgm:t>
        <a:bodyPr/>
        <a:lstStyle/>
        <a:p>
          <a:endParaRPr lang="en-US" sz="1400" b="1">
            <a:cs typeface="B Nazanin" pitchFamily="2" charset="-78"/>
          </a:endParaRPr>
        </a:p>
      </dgm:t>
    </dgm:pt>
    <dgm:pt modelId="{5B7DABBB-19DE-4CFE-A2A4-B3C3ACD6746D}">
      <dgm:prSet phldrT="[Text]" custT="1"/>
      <dgm:spPr/>
      <dgm:t>
        <a:bodyPr/>
        <a:lstStyle/>
        <a:p>
          <a:pPr>
            <a:lnSpc>
              <a:spcPct val="150000"/>
            </a:lnSpc>
          </a:pPr>
          <a:r>
            <a:rPr lang="fa-IR" sz="2400" b="1" dirty="0" smtClean="0">
              <a:solidFill>
                <a:srgbClr val="0070C0"/>
              </a:solidFill>
              <a:cs typeface="B Titr" pitchFamily="2" charset="-78"/>
            </a:rPr>
            <a:t>فاز 2</a:t>
          </a:r>
          <a:endParaRPr lang="en-US" sz="2400" b="1" dirty="0">
            <a:solidFill>
              <a:srgbClr val="0070C0"/>
            </a:solidFill>
            <a:cs typeface="B Titr" pitchFamily="2" charset="-78"/>
          </a:endParaRPr>
        </a:p>
      </dgm:t>
    </dgm:pt>
    <dgm:pt modelId="{09D3D7F5-BA60-4649-9527-BC11FFD4CD21}" type="sibTrans" cxnId="{C0200FE4-5B54-47CD-83DB-E7C6134A32E7}">
      <dgm:prSet/>
      <dgm:spPr/>
      <dgm:t>
        <a:bodyPr/>
        <a:lstStyle/>
        <a:p>
          <a:endParaRPr lang="en-US" sz="1400" b="1">
            <a:cs typeface="B Nazanin" pitchFamily="2" charset="-78"/>
          </a:endParaRPr>
        </a:p>
      </dgm:t>
    </dgm:pt>
    <dgm:pt modelId="{5E71E8F6-2893-46F8-AA4E-021AD85C027D}" type="parTrans" cxnId="{C0200FE4-5B54-47CD-83DB-E7C6134A32E7}">
      <dgm:prSet/>
      <dgm:spPr/>
      <dgm:t>
        <a:bodyPr/>
        <a:lstStyle/>
        <a:p>
          <a:endParaRPr lang="en-US" sz="1400" b="1">
            <a:cs typeface="B Nazanin" pitchFamily="2" charset="-78"/>
          </a:endParaRPr>
        </a:p>
      </dgm:t>
    </dgm:pt>
    <dgm:pt modelId="{03D6A191-8B70-489D-8A99-033A8610B64F}">
      <dgm:prSet phldrT="[Text]" custT="1"/>
      <dgm:spPr/>
      <dgm:t>
        <a:bodyPr/>
        <a:lstStyle/>
        <a:p>
          <a:pPr rtl="1"/>
          <a:r>
            <a:rPr lang="fa-IR" sz="3600" b="1" dirty="0" smtClean="0">
              <a:solidFill>
                <a:srgbClr val="002060"/>
              </a:solidFill>
              <a:cs typeface="B Zar" pitchFamily="2" charset="-78"/>
            </a:rPr>
            <a:t>اعتماد آفريني و ايجاد سرماية اجتماعي</a:t>
          </a:r>
          <a:endParaRPr lang="en-US" sz="3600" b="1" dirty="0">
            <a:solidFill>
              <a:srgbClr val="002060"/>
            </a:solidFill>
            <a:cs typeface="B Zar" pitchFamily="2" charset="-78"/>
            <a:hlinkClick xmlns:r="http://schemas.openxmlformats.org/officeDocument/2006/relationships" r:id="" action="ppaction://noaction"/>
          </a:endParaRPr>
        </a:p>
      </dgm:t>
    </dgm:pt>
    <dgm:pt modelId="{B1F54F93-76BE-4797-898F-1993FA2CE1C5}" type="sibTrans" cxnId="{EA5AB344-4E4C-46E8-8CE5-D542FBD2F7F5}">
      <dgm:prSet/>
      <dgm:spPr/>
      <dgm:t>
        <a:bodyPr/>
        <a:lstStyle/>
        <a:p>
          <a:endParaRPr lang="en-US" sz="1400" b="1">
            <a:cs typeface="B Nazanin" pitchFamily="2" charset="-78"/>
          </a:endParaRPr>
        </a:p>
      </dgm:t>
    </dgm:pt>
    <dgm:pt modelId="{8753EC2F-83F5-46E7-AC77-C730C9E2074E}" type="parTrans" cxnId="{EA5AB344-4E4C-46E8-8CE5-D542FBD2F7F5}">
      <dgm:prSet/>
      <dgm:spPr/>
      <dgm:t>
        <a:bodyPr/>
        <a:lstStyle/>
        <a:p>
          <a:endParaRPr lang="en-US" sz="1400" b="1">
            <a:cs typeface="B Nazanin" pitchFamily="2" charset="-78"/>
          </a:endParaRPr>
        </a:p>
      </dgm:t>
    </dgm:pt>
    <dgm:pt modelId="{E41CA208-1DF2-4F5E-95FB-3D0DBD52BA77}">
      <dgm:prSet phldrT="[Text]" custT="1"/>
      <dgm:spPr/>
      <dgm:t>
        <a:bodyPr/>
        <a:lstStyle/>
        <a:p>
          <a:pPr rtl="1"/>
          <a:r>
            <a:rPr lang="fa-IR" sz="3600" b="1" dirty="0" smtClean="0">
              <a:solidFill>
                <a:srgbClr val="002060"/>
              </a:solidFill>
              <a:cs typeface="B Zar" pitchFamily="2" charset="-78"/>
            </a:rPr>
            <a:t>تدوين چشم انداز در خوشه و تدوين سند برنامه عمل</a:t>
          </a:r>
          <a:endParaRPr lang="en-US" sz="3600" b="1" dirty="0">
            <a:solidFill>
              <a:srgbClr val="002060"/>
            </a:solidFill>
            <a:cs typeface="B Zar" pitchFamily="2" charset="-78"/>
            <a:hlinkClick xmlns:r="http://schemas.openxmlformats.org/officeDocument/2006/relationships" r:id="" action="ppaction://noaction"/>
          </a:endParaRPr>
        </a:p>
      </dgm:t>
    </dgm:pt>
    <dgm:pt modelId="{D35D6F67-5CC0-4528-B3E7-CB05F7AD7B88}" type="sibTrans" cxnId="{A022258D-32B0-4AE4-8393-A53543D789E6}">
      <dgm:prSet/>
      <dgm:spPr/>
      <dgm:t>
        <a:bodyPr/>
        <a:lstStyle/>
        <a:p>
          <a:endParaRPr lang="en-US" sz="1400" b="1">
            <a:cs typeface="B Nazanin" pitchFamily="2" charset="-78"/>
          </a:endParaRPr>
        </a:p>
      </dgm:t>
    </dgm:pt>
    <dgm:pt modelId="{C6FA9FD1-DCFF-4911-A4CD-FDB775B5304F}" type="parTrans" cxnId="{A022258D-32B0-4AE4-8393-A53543D789E6}">
      <dgm:prSet/>
      <dgm:spPr/>
      <dgm:t>
        <a:bodyPr/>
        <a:lstStyle/>
        <a:p>
          <a:endParaRPr lang="en-US" sz="1400" b="1">
            <a:cs typeface="B Nazanin" pitchFamily="2" charset="-78"/>
          </a:endParaRPr>
        </a:p>
      </dgm:t>
    </dgm:pt>
    <dgm:pt modelId="{64F73CDF-92E0-4884-9280-4919DDD1F804}">
      <dgm:prSet phldrT="[Text]" custT="1"/>
      <dgm:spPr/>
      <dgm:t>
        <a:bodyPr/>
        <a:lstStyle/>
        <a:p>
          <a:pPr>
            <a:lnSpc>
              <a:spcPct val="150000"/>
            </a:lnSpc>
          </a:pPr>
          <a:r>
            <a:rPr lang="fa-IR" sz="2400" b="1" dirty="0" smtClean="0">
              <a:solidFill>
                <a:srgbClr val="0070C0"/>
              </a:solidFill>
              <a:cs typeface="B Titr" pitchFamily="2" charset="-78"/>
            </a:rPr>
            <a:t>فاز 3</a:t>
          </a:r>
          <a:endParaRPr lang="en-US" sz="2400" b="1" dirty="0">
            <a:solidFill>
              <a:srgbClr val="0070C0"/>
            </a:solidFill>
            <a:cs typeface="B Titr" pitchFamily="2" charset="-78"/>
          </a:endParaRPr>
        </a:p>
      </dgm:t>
    </dgm:pt>
    <dgm:pt modelId="{80C2EB2D-CD50-429B-ACF7-4026AB6B3FE8}" type="sibTrans" cxnId="{D0810446-91CC-421C-8AB6-86313F07A8CB}">
      <dgm:prSet/>
      <dgm:spPr/>
      <dgm:t>
        <a:bodyPr/>
        <a:lstStyle/>
        <a:p>
          <a:endParaRPr lang="en-US" sz="1400" b="1">
            <a:cs typeface="B Nazanin" pitchFamily="2" charset="-78"/>
          </a:endParaRPr>
        </a:p>
      </dgm:t>
    </dgm:pt>
    <dgm:pt modelId="{54AC2585-493A-40FF-BB9F-640881AAC7B2}" type="parTrans" cxnId="{D0810446-91CC-421C-8AB6-86313F07A8CB}">
      <dgm:prSet/>
      <dgm:spPr/>
      <dgm:t>
        <a:bodyPr/>
        <a:lstStyle/>
        <a:p>
          <a:endParaRPr lang="en-US" sz="1400" b="1">
            <a:cs typeface="B Nazanin" pitchFamily="2" charset="-78"/>
          </a:endParaRPr>
        </a:p>
      </dgm:t>
    </dgm:pt>
    <dgm:pt modelId="{21828672-ED77-4C2F-9A39-DC06A83CE73F}">
      <dgm:prSet phldrT="[Text]" custT="1"/>
      <dgm:spPr/>
      <dgm:t>
        <a:bodyPr/>
        <a:lstStyle/>
        <a:p>
          <a:pPr>
            <a:lnSpc>
              <a:spcPct val="150000"/>
            </a:lnSpc>
          </a:pPr>
          <a:r>
            <a:rPr lang="fa-IR" sz="2400" b="1" dirty="0" smtClean="0">
              <a:solidFill>
                <a:srgbClr val="0070C0"/>
              </a:solidFill>
              <a:cs typeface="B Titr" pitchFamily="2" charset="-78"/>
            </a:rPr>
            <a:t>فاز 4</a:t>
          </a:r>
          <a:endParaRPr lang="en-US" sz="2400" b="1" dirty="0">
            <a:solidFill>
              <a:srgbClr val="0070C0"/>
            </a:solidFill>
            <a:cs typeface="B Titr" pitchFamily="2" charset="-78"/>
          </a:endParaRPr>
        </a:p>
      </dgm:t>
    </dgm:pt>
    <dgm:pt modelId="{AD58E136-6970-46B0-B765-FADE510DE184}" type="parTrans" cxnId="{A1B6341E-22AA-4A92-A7E7-F290C9D3071C}">
      <dgm:prSet/>
      <dgm:spPr/>
      <dgm:t>
        <a:bodyPr/>
        <a:lstStyle/>
        <a:p>
          <a:endParaRPr lang="en-US" sz="1400" b="1">
            <a:cs typeface="B Nazanin" pitchFamily="2" charset="-78"/>
          </a:endParaRPr>
        </a:p>
      </dgm:t>
    </dgm:pt>
    <dgm:pt modelId="{4BC39C7D-BD3E-4727-8142-B2F44FB8DC51}" type="sibTrans" cxnId="{A1B6341E-22AA-4A92-A7E7-F290C9D3071C}">
      <dgm:prSet/>
      <dgm:spPr/>
      <dgm:t>
        <a:bodyPr/>
        <a:lstStyle/>
        <a:p>
          <a:endParaRPr lang="en-US" sz="1400" b="1">
            <a:cs typeface="B Nazanin" pitchFamily="2" charset="-78"/>
          </a:endParaRPr>
        </a:p>
      </dgm:t>
    </dgm:pt>
    <dgm:pt modelId="{D4042F2B-4B88-4D9C-8739-CF65BF485AE1}">
      <dgm:prSet phldrT="[Text]" custT="1"/>
      <dgm:spPr/>
      <dgm:t>
        <a:bodyPr/>
        <a:lstStyle/>
        <a:p>
          <a:pPr rtl="1"/>
          <a:r>
            <a:rPr lang="fa-IR" sz="3600" b="1" dirty="0" smtClean="0">
              <a:solidFill>
                <a:srgbClr val="002060"/>
              </a:solidFill>
              <a:cs typeface="B Zar" pitchFamily="2" charset="-78"/>
            </a:rPr>
            <a:t>پياده سازي برنامه عمل</a:t>
          </a:r>
          <a:endParaRPr lang="en-US" sz="3600" b="1" dirty="0">
            <a:solidFill>
              <a:srgbClr val="002060"/>
            </a:solidFill>
            <a:cs typeface="B Zar" pitchFamily="2" charset="-78"/>
            <a:hlinkClick xmlns:r="http://schemas.openxmlformats.org/officeDocument/2006/relationships" r:id="" action="ppaction://noaction"/>
          </a:endParaRPr>
        </a:p>
      </dgm:t>
    </dgm:pt>
    <dgm:pt modelId="{948272B4-C361-4EBA-A7F0-D5EA031CBBEC}" type="parTrans" cxnId="{6C39863C-4460-4634-8C37-93C5B3864A43}">
      <dgm:prSet/>
      <dgm:spPr/>
      <dgm:t>
        <a:bodyPr/>
        <a:lstStyle/>
        <a:p>
          <a:endParaRPr lang="en-US" sz="1400" b="1">
            <a:cs typeface="B Nazanin" pitchFamily="2" charset="-78"/>
          </a:endParaRPr>
        </a:p>
      </dgm:t>
    </dgm:pt>
    <dgm:pt modelId="{357CB6FA-7415-4345-A8CC-C7E8D6B2A3EE}" type="sibTrans" cxnId="{6C39863C-4460-4634-8C37-93C5B3864A43}">
      <dgm:prSet/>
      <dgm:spPr/>
      <dgm:t>
        <a:bodyPr/>
        <a:lstStyle/>
        <a:p>
          <a:endParaRPr lang="en-US" sz="1400" b="1">
            <a:cs typeface="B Nazanin" pitchFamily="2" charset="-78"/>
          </a:endParaRPr>
        </a:p>
      </dgm:t>
    </dgm:pt>
    <dgm:pt modelId="{05E0E6E0-4301-44CD-A95C-EBD92DCF1BDB}">
      <dgm:prSet phldrT="[Text]" custT="1"/>
      <dgm:spPr/>
      <dgm:t>
        <a:bodyPr/>
        <a:lstStyle/>
        <a:p>
          <a:pPr>
            <a:lnSpc>
              <a:spcPct val="150000"/>
            </a:lnSpc>
          </a:pPr>
          <a:r>
            <a:rPr lang="fa-IR" sz="2400" b="1" dirty="0" smtClean="0">
              <a:solidFill>
                <a:srgbClr val="0070C0"/>
              </a:solidFill>
              <a:cs typeface="B Titr" pitchFamily="2" charset="-78"/>
            </a:rPr>
            <a:t>فاز 5</a:t>
          </a:r>
          <a:endParaRPr lang="en-US" sz="2400" b="1" dirty="0">
            <a:solidFill>
              <a:srgbClr val="0070C0"/>
            </a:solidFill>
            <a:cs typeface="B Titr" pitchFamily="2" charset="-78"/>
          </a:endParaRPr>
        </a:p>
      </dgm:t>
    </dgm:pt>
    <dgm:pt modelId="{106F1A03-6E59-44C8-896D-3AD0A25382C1}" type="parTrans" cxnId="{F2FB6BEF-6013-4CA6-A118-7A497BB68B81}">
      <dgm:prSet/>
      <dgm:spPr/>
      <dgm:t>
        <a:bodyPr/>
        <a:lstStyle/>
        <a:p>
          <a:endParaRPr lang="en-US" sz="1400" b="1">
            <a:cs typeface="B Nazanin" pitchFamily="2" charset="-78"/>
          </a:endParaRPr>
        </a:p>
      </dgm:t>
    </dgm:pt>
    <dgm:pt modelId="{E7E148F0-7645-4EAD-B5C4-9F2FAB6B820A}" type="sibTrans" cxnId="{F2FB6BEF-6013-4CA6-A118-7A497BB68B81}">
      <dgm:prSet/>
      <dgm:spPr/>
      <dgm:t>
        <a:bodyPr/>
        <a:lstStyle/>
        <a:p>
          <a:endParaRPr lang="en-US" sz="1400" b="1">
            <a:cs typeface="B Nazanin" pitchFamily="2" charset="-78"/>
          </a:endParaRPr>
        </a:p>
      </dgm:t>
    </dgm:pt>
    <dgm:pt modelId="{0C882EA4-6A87-4FD7-AC26-8F060D7FD344}">
      <dgm:prSet phldrT="[Text]" custT="1"/>
      <dgm:spPr/>
      <dgm:t>
        <a:bodyPr/>
        <a:lstStyle/>
        <a:p>
          <a:pPr rtl="1"/>
          <a:r>
            <a:rPr lang="fa-IR" sz="3600" b="1" dirty="0" smtClean="0">
              <a:solidFill>
                <a:srgbClr val="002060"/>
              </a:solidFill>
              <a:cs typeface="B Zar" pitchFamily="2" charset="-78"/>
            </a:rPr>
            <a:t>پايش و ارزيابي و خروج عامل توسعه</a:t>
          </a:r>
          <a:endParaRPr lang="en-US" sz="3600" b="1" dirty="0">
            <a:solidFill>
              <a:srgbClr val="002060"/>
            </a:solidFill>
            <a:cs typeface="B Zar" pitchFamily="2" charset="-78"/>
            <a:hlinkClick xmlns:r="http://schemas.openxmlformats.org/officeDocument/2006/relationships" r:id="" action="ppaction://noaction"/>
          </a:endParaRPr>
        </a:p>
      </dgm:t>
    </dgm:pt>
    <dgm:pt modelId="{B63258BC-4673-4DC0-9FD3-8C11EC83FB15}" type="parTrans" cxnId="{09316CC8-C072-4275-8A8D-765FD56EE6EB}">
      <dgm:prSet/>
      <dgm:spPr/>
      <dgm:t>
        <a:bodyPr/>
        <a:lstStyle/>
        <a:p>
          <a:endParaRPr lang="en-US" sz="1400" b="1">
            <a:cs typeface="B Nazanin" pitchFamily="2" charset="-78"/>
          </a:endParaRPr>
        </a:p>
      </dgm:t>
    </dgm:pt>
    <dgm:pt modelId="{12D710EE-9965-46FB-9EF3-00F7A4DF378B}" type="sibTrans" cxnId="{09316CC8-C072-4275-8A8D-765FD56EE6EB}">
      <dgm:prSet/>
      <dgm:spPr/>
      <dgm:t>
        <a:bodyPr/>
        <a:lstStyle/>
        <a:p>
          <a:endParaRPr lang="en-US" sz="1400" b="1">
            <a:cs typeface="B Nazanin" pitchFamily="2" charset="-78"/>
          </a:endParaRPr>
        </a:p>
      </dgm:t>
    </dgm:pt>
    <dgm:pt modelId="{4369FB60-C4FB-4127-BAB4-D64230C063B1}">
      <dgm:prSet phldrT="[Text]" custT="1"/>
      <dgm:spPr/>
      <dgm:t>
        <a:bodyPr/>
        <a:lstStyle/>
        <a:p>
          <a:pPr rtl="1"/>
          <a:r>
            <a:rPr lang="fa-IR" sz="3600" b="1" dirty="0" smtClean="0">
              <a:solidFill>
                <a:srgbClr val="002060"/>
              </a:solidFill>
              <a:cs typeface="B Zar" pitchFamily="2" charset="-78"/>
            </a:rPr>
            <a:t>مطالعه شناختي</a:t>
          </a:r>
          <a:endParaRPr lang="en-US" sz="3600" b="1" dirty="0">
            <a:solidFill>
              <a:srgbClr val="002060"/>
            </a:solidFill>
            <a:cs typeface="B Zar" pitchFamily="2" charset="-78"/>
            <a:hlinkClick xmlns:r="http://schemas.openxmlformats.org/officeDocument/2006/relationships" r:id="" action="ppaction://noaction"/>
          </a:endParaRPr>
        </a:p>
      </dgm:t>
    </dgm:pt>
    <dgm:pt modelId="{C8D3AB45-EB9F-4702-81EC-AC2C90C79129}" type="sibTrans" cxnId="{32F2F265-BEF6-497F-A1AB-BBBEA98C2D60}">
      <dgm:prSet/>
      <dgm:spPr/>
      <dgm:t>
        <a:bodyPr/>
        <a:lstStyle/>
        <a:p>
          <a:endParaRPr lang="en-US" sz="1400" b="1">
            <a:cs typeface="B Nazanin" pitchFamily="2" charset="-78"/>
          </a:endParaRPr>
        </a:p>
      </dgm:t>
    </dgm:pt>
    <dgm:pt modelId="{75F22E87-014F-4D30-A28D-48DB87925D71}" type="parTrans" cxnId="{32F2F265-BEF6-497F-A1AB-BBBEA98C2D60}">
      <dgm:prSet/>
      <dgm:spPr/>
      <dgm:t>
        <a:bodyPr/>
        <a:lstStyle/>
        <a:p>
          <a:endParaRPr lang="en-US" sz="1400" b="1">
            <a:cs typeface="B Nazanin" pitchFamily="2" charset="-78"/>
          </a:endParaRPr>
        </a:p>
      </dgm:t>
    </dgm:pt>
    <dgm:pt modelId="{FE467CB2-F680-4724-A318-DF102EB24C4D}" type="pres">
      <dgm:prSet presAssocID="{7DBD1CC0-2FF5-4174-AADD-8C69F44C3030}" presName="linearFlow" presStyleCnt="0">
        <dgm:presLayoutVars>
          <dgm:dir/>
          <dgm:animLvl val="lvl"/>
          <dgm:resizeHandles val="exact"/>
        </dgm:presLayoutVars>
      </dgm:prSet>
      <dgm:spPr/>
      <dgm:t>
        <a:bodyPr/>
        <a:lstStyle/>
        <a:p>
          <a:endParaRPr lang="en-US"/>
        </a:p>
      </dgm:t>
    </dgm:pt>
    <dgm:pt modelId="{CC68F3B8-C789-4C76-AF47-2A21A97C3821}" type="pres">
      <dgm:prSet presAssocID="{36957F01-EB03-40D3-913B-B10D6778E9D2}" presName="composite" presStyleCnt="0"/>
      <dgm:spPr/>
      <dgm:t>
        <a:bodyPr/>
        <a:lstStyle/>
        <a:p>
          <a:pPr rtl="1"/>
          <a:endParaRPr lang="fa-IR"/>
        </a:p>
      </dgm:t>
    </dgm:pt>
    <dgm:pt modelId="{893E92D5-D3CE-4373-9BF2-FC6A2AC0C644}" type="pres">
      <dgm:prSet presAssocID="{36957F01-EB03-40D3-913B-B10D6778E9D2}" presName="parentText" presStyleLbl="alignNode1" presStyleIdx="0" presStyleCnt="5">
        <dgm:presLayoutVars>
          <dgm:chMax val="1"/>
          <dgm:bulletEnabled val="1"/>
        </dgm:presLayoutVars>
      </dgm:prSet>
      <dgm:spPr/>
      <dgm:t>
        <a:bodyPr/>
        <a:lstStyle/>
        <a:p>
          <a:endParaRPr lang="en-US"/>
        </a:p>
      </dgm:t>
    </dgm:pt>
    <dgm:pt modelId="{CDD225CD-BEAC-4E3E-AAA5-18969CFB590C}" type="pres">
      <dgm:prSet presAssocID="{36957F01-EB03-40D3-913B-B10D6778E9D2}" presName="descendantText" presStyleLbl="alignAcc1" presStyleIdx="0" presStyleCnt="5">
        <dgm:presLayoutVars>
          <dgm:bulletEnabled val="1"/>
        </dgm:presLayoutVars>
      </dgm:prSet>
      <dgm:spPr/>
      <dgm:t>
        <a:bodyPr/>
        <a:lstStyle/>
        <a:p>
          <a:endParaRPr lang="en-US"/>
        </a:p>
      </dgm:t>
    </dgm:pt>
    <dgm:pt modelId="{9E6C4602-CB5A-4F0A-9C25-FB03D0007239}" type="pres">
      <dgm:prSet presAssocID="{053DA83A-C117-4806-A4BA-6C9A8EA3D08B}" presName="sp" presStyleCnt="0"/>
      <dgm:spPr/>
      <dgm:t>
        <a:bodyPr/>
        <a:lstStyle/>
        <a:p>
          <a:pPr rtl="1"/>
          <a:endParaRPr lang="fa-IR"/>
        </a:p>
      </dgm:t>
    </dgm:pt>
    <dgm:pt modelId="{58DE8EE2-3DB7-4AD8-9CA8-479B7BAF1D7B}" type="pres">
      <dgm:prSet presAssocID="{5B7DABBB-19DE-4CFE-A2A4-B3C3ACD6746D}" presName="composite" presStyleCnt="0"/>
      <dgm:spPr/>
      <dgm:t>
        <a:bodyPr/>
        <a:lstStyle/>
        <a:p>
          <a:pPr rtl="1"/>
          <a:endParaRPr lang="fa-IR"/>
        </a:p>
      </dgm:t>
    </dgm:pt>
    <dgm:pt modelId="{4A8DC55A-EE37-4462-8FD0-845947BEE756}" type="pres">
      <dgm:prSet presAssocID="{5B7DABBB-19DE-4CFE-A2A4-B3C3ACD6746D}" presName="parentText" presStyleLbl="alignNode1" presStyleIdx="1" presStyleCnt="5">
        <dgm:presLayoutVars>
          <dgm:chMax val="1"/>
          <dgm:bulletEnabled val="1"/>
        </dgm:presLayoutVars>
      </dgm:prSet>
      <dgm:spPr/>
      <dgm:t>
        <a:bodyPr/>
        <a:lstStyle/>
        <a:p>
          <a:endParaRPr lang="en-US"/>
        </a:p>
      </dgm:t>
    </dgm:pt>
    <dgm:pt modelId="{FFB35359-2365-44EB-BE35-81C8486EE9F2}" type="pres">
      <dgm:prSet presAssocID="{5B7DABBB-19DE-4CFE-A2A4-B3C3ACD6746D}" presName="descendantText" presStyleLbl="alignAcc1" presStyleIdx="1" presStyleCnt="5">
        <dgm:presLayoutVars>
          <dgm:bulletEnabled val="1"/>
        </dgm:presLayoutVars>
      </dgm:prSet>
      <dgm:spPr/>
      <dgm:t>
        <a:bodyPr/>
        <a:lstStyle/>
        <a:p>
          <a:endParaRPr lang="en-US"/>
        </a:p>
      </dgm:t>
    </dgm:pt>
    <dgm:pt modelId="{54DD1FC5-9664-48DF-8D34-B7867CBC95BC}" type="pres">
      <dgm:prSet presAssocID="{09D3D7F5-BA60-4649-9527-BC11FFD4CD21}" presName="sp" presStyleCnt="0"/>
      <dgm:spPr/>
      <dgm:t>
        <a:bodyPr/>
        <a:lstStyle/>
        <a:p>
          <a:pPr rtl="1"/>
          <a:endParaRPr lang="fa-IR"/>
        </a:p>
      </dgm:t>
    </dgm:pt>
    <dgm:pt modelId="{0615D414-2BD3-435C-9BE5-7057B306C21E}" type="pres">
      <dgm:prSet presAssocID="{64F73CDF-92E0-4884-9280-4919DDD1F804}" presName="composite" presStyleCnt="0"/>
      <dgm:spPr/>
      <dgm:t>
        <a:bodyPr/>
        <a:lstStyle/>
        <a:p>
          <a:pPr rtl="1"/>
          <a:endParaRPr lang="fa-IR"/>
        </a:p>
      </dgm:t>
    </dgm:pt>
    <dgm:pt modelId="{7CE4B1C6-13A7-4F7A-9D12-5B73E504B2EA}" type="pres">
      <dgm:prSet presAssocID="{64F73CDF-92E0-4884-9280-4919DDD1F804}" presName="parentText" presStyleLbl="alignNode1" presStyleIdx="2" presStyleCnt="5">
        <dgm:presLayoutVars>
          <dgm:chMax val="1"/>
          <dgm:bulletEnabled val="1"/>
        </dgm:presLayoutVars>
      </dgm:prSet>
      <dgm:spPr/>
      <dgm:t>
        <a:bodyPr/>
        <a:lstStyle/>
        <a:p>
          <a:endParaRPr lang="en-US"/>
        </a:p>
      </dgm:t>
    </dgm:pt>
    <dgm:pt modelId="{8E813DED-67C0-42E4-A65E-E84206FF3E09}" type="pres">
      <dgm:prSet presAssocID="{64F73CDF-92E0-4884-9280-4919DDD1F804}" presName="descendantText" presStyleLbl="alignAcc1" presStyleIdx="2" presStyleCnt="5">
        <dgm:presLayoutVars>
          <dgm:bulletEnabled val="1"/>
        </dgm:presLayoutVars>
      </dgm:prSet>
      <dgm:spPr/>
      <dgm:t>
        <a:bodyPr/>
        <a:lstStyle/>
        <a:p>
          <a:endParaRPr lang="en-US"/>
        </a:p>
      </dgm:t>
    </dgm:pt>
    <dgm:pt modelId="{8BC83061-7621-49B0-8416-1414582D66D4}" type="pres">
      <dgm:prSet presAssocID="{80C2EB2D-CD50-429B-ACF7-4026AB6B3FE8}" presName="sp" presStyleCnt="0"/>
      <dgm:spPr/>
      <dgm:t>
        <a:bodyPr/>
        <a:lstStyle/>
        <a:p>
          <a:pPr rtl="1"/>
          <a:endParaRPr lang="fa-IR"/>
        </a:p>
      </dgm:t>
    </dgm:pt>
    <dgm:pt modelId="{929595E2-3BC5-44D9-B2BB-E6F3E2194781}" type="pres">
      <dgm:prSet presAssocID="{21828672-ED77-4C2F-9A39-DC06A83CE73F}" presName="composite" presStyleCnt="0"/>
      <dgm:spPr/>
      <dgm:t>
        <a:bodyPr/>
        <a:lstStyle/>
        <a:p>
          <a:pPr rtl="1"/>
          <a:endParaRPr lang="fa-IR"/>
        </a:p>
      </dgm:t>
    </dgm:pt>
    <dgm:pt modelId="{0442CF03-58D5-4262-8E96-ABEAABD1639C}" type="pres">
      <dgm:prSet presAssocID="{21828672-ED77-4C2F-9A39-DC06A83CE73F}" presName="parentText" presStyleLbl="alignNode1" presStyleIdx="3" presStyleCnt="5">
        <dgm:presLayoutVars>
          <dgm:chMax val="1"/>
          <dgm:bulletEnabled val="1"/>
        </dgm:presLayoutVars>
      </dgm:prSet>
      <dgm:spPr/>
      <dgm:t>
        <a:bodyPr/>
        <a:lstStyle/>
        <a:p>
          <a:endParaRPr lang="en-US"/>
        </a:p>
      </dgm:t>
    </dgm:pt>
    <dgm:pt modelId="{D375FAAC-B67A-46F8-ACD6-4B7F2B42CBD4}" type="pres">
      <dgm:prSet presAssocID="{21828672-ED77-4C2F-9A39-DC06A83CE73F}" presName="descendantText" presStyleLbl="alignAcc1" presStyleIdx="3" presStyleCnt="5">
        <dgm:presLayoutVars>
          <dgm:bulletEnabled val="1"/>
        </dgm:presLayoutVars>
      </dgm:prSet>
      <dgm:spPr/>
      <dgm:t>
        <a:bodyPr/>
        <a:lstStyle/>
        <a:p>
          <a:endParaRPr lang="en-US"/>
        </a:p>
      </dgm:t>
    </dgm:pt>
    <dgm:pt modelId="{0DB2E75F-14A2-442E-BA28-4480498AE0D5}" type="pres">
      <dgm:prSet presAssocID="{4BC39C7D-BD3E-4727-8142-B2F44FB8DC51}" presName="sp" presStyleCnt="0"/>
      <dgm:spPr/>
      <dgm:t>
        <a:bodyPr/>
        <a:lstStyle/>
        <a:p>
          <a:pPr rtl="1"/>
          <a:endParaRPr lang="fa-IR"/>
        </a:p>
      </dgm:t>
    </dgm:pt>
    <dgm:pt modelId="{EE0FF886-4ECC-4FA9-A6AD-4A727E26971B}" type="pres">
      <dgm:prSet presAssocID="{05E0E6E0-4301-44CD-A95C-EBD92DCF1BDB}" presName="composite" presStyleCnt="0"/>
      <dgm:spPr/>
      <dgm:t>
        <a:bodyPr/>
        <a:lstStyle/>
        <a:p>
          <a:pPr rtl="1"/>
          <a:endParaRPr lang="fa-IR"/>
        </a:p>
      </dgm:t>
    </dgm:pt>
    <dgm:pt modelId="{A0447E4A-1CFA-4FB5-9A60-2CD5F86A731A}" type="pres">
      <dgm:prSet presAssocID="{05E0E6E0-4301-44CD-A95C-EBD92DCF1BDB}" presName="parentText" presStyleLbl="alignNode1" presStyleIdx="4" presStyleCnt="5">
        <dgm:presLayoutVars>
          <dgm:chMax val="1"/>
          <dgm:bulletEnabled val="1"/>
        </dgm:presLayoutVars>
      </dgm:prSet>
      <dgm:spPr/>
      <dgm:t>
        <a:bodyPr/>
        <a:lstStyle/>
        <a:p>
          <a:endParaRPr lang="en-US"/>
        </a:p>
      </dgm:t>
    </dgm:pt>
    <dgm:pt modelId="{8474AA41-8D59-4BBA-93DF-D28D79A809A1}" type="pres">
      <dgm:prSet presAssocID="{05E0E6E0-4301-44CD-A95C-EBD92DCF1BDB}" presName="descendantText" presStyleLbl="alignAcc1" presStyleIdx="4" presStyleCnt="5">
        <dgm:presLayoutVars>
          <dgm:bulletEnabled val="1"/>
        </dgm:presLayoutVars>
      </dgm:prSet>
      <dgm:spPr/>
      <dgm:t>
        <a:bodyPr/>
        <a:lstStyle/>
        <a:p>
          <a:endParaRPr lang="en-US"/>
        </a:p>
      </dgm:t>
    </dgm:pt>
  </dgm:ptLst>
  <dgm:cxnLst>
    <dgm:cxn modelId="{CA599D3A-19C6-46EB-8956-FE0CF242F51F}" type="presOf" srcId="{7DBD1CC0-2FF5-4174-AADD-8C69F44C3030}" destId="{FE467CB2-F680-4724-A318-DF102EB24C4D}" srcOrd="0" destOrd="0" presId="urn:microsoft.com/office/officeart/2005/8/layout/chevron2"/>
    <dgm:cxn modelId="{D481D1E8-E893-4D48-84B9-3323CAC85ED4}" type="presOf" srcId="{4369FB60-C4FB-4127-BAB4-D64230C063B1}" destId="{CDD225CD-BEAC-4E3E-AAA5-18969CFB590C}" srcOrd="0" destOrd="0" presId="urn:microsoft.com/office/officeart/2005/8/layout/chevron2"/>
    <dgm:cxn modelId="{5FE6E6E3-CFCC-42DF-9206-D31C7F3B7CAE}" type="presOf" srcId="{0C882EA4-6A87-4FD7-AC26-8F060D7FD344}" destId="{8474AA41-8D59-4BBA-93DF-D28D79A809A1}" srcOrd="0" destOrd="0" presId="urn:microsoft.com/office/officeart/2005/8/layout/chevron2"/>
    <dgm:cxn modelId="{09F1B0F3-2593-45D6-8435-EC1176782DAB}" type="presOf" srcId="{E41CA208-1DF2-4F5E-95FB-3D0DBD52BA77}" destId="{8E813DED-67C0-42E4-A65E-E84206FF3E09}" srcOrd="0" destOrd="0" presId="urn:microsoft.com/office/officeart/2005/8/layout/chevron2"/>
    <dgm:cxn modelId="{42162316-599C-438D-88CA-32A752A22E41}" type="presOf" srcId="{36957F01-EB03-40D3-913B-B10D6778E9D2}" destId="{893E92D5-D3CE-4373-9BF2-FC6A2AC0C644}" srcOrd="0" destOrd="0" presId="urn:microsoft.com/office/officeart/2005/8/layout/chevron2"/>
    <dgm:cxn modelId="{2712F6D3-6382-4074-8995-3ACB6E0AEBDB}" type="presOf" srcId="{D4042F2B-4B88-4D9C-8739-CF65BF485AE1}" destId="{D375FAAC-B67A-46F8-ACD6-4B7F2B42CBD4}" srcOrd="0" destOrd="0" presId="urn:microsoft.com/office/officeart/2005/8/layout/chevron2"/>
    <dgm:cxn modelId="{F2FB6BEF-6013-4CA6-A118-7A497BB68B81}" srcId="{7DBD1CC0-2FF5-4174-AADD-8C69F44C3030}" destId="{05E0E6E0-4301-44CD-A95C-EBD92DCF1BDB}" srcOrd="4" destOrd="0" parTransId="{106F1A03-6E59-44C8-896D-3AD0A25382C1}" sibTransId="{E7E148F0-7645-4EAD-B5C4-9F2FAB6B820A}"/>
    <dgm:cxn modelId="{8D55953E-70F3-4A6F-B59A-0B224B5E1211}" srcId="{7DBD1CC0-2FF5-4174-AADD-8C69F44C3030}" destId="{36957F01-EB03-40D3-913B-B10D6778E9D2}" srcOrd="0" destOrd="0" parTransId="{8BA0778E-F113-4E15-B0E9-1099F0CED547}" sibTransId="{053DA83A-C117-4806-A4BA-6C9A8EA3D08B}"/>
    <dgm:cxn modelId="{A1B6341E-22AA-4A92-A7E7-F290C9D3071C}" srcId="{7DBD1CC0-2FF5-4174-AADD-8C69F44C3030}" destId="{21828672-ED77-4C2F-9A39-DC06A83CE73F}" srcOrd="3" destOrd="0" parTransId="{AD58E136-6970-46B0-B765-FADE510DE184}" sibTransId="{4BC39C7D-BD3E-4727-8142-B2F44FB8DC51}"/>
    <dgm:cxn modelId="{C7A867B0-B348-4A6C-8152-E80395B51BD2}" type="presOf" srcId="{64F73CDF-92E0-4884-9280-4919DDD1F804}" destId="{7CE4B1C6-13A7-4F7A-9D12-5B73E504B2EA}" srcOrd="0" destOrd="0" presId="urn:microsoft.com/office/officeart/2005/8/layout/chevron2"/>
    <dgm:cxn modelId="{09316CC8-C072-4275-8A8D-765FD56EE6EB}" srcId="{05E0E6E0-4301-44CD-A95C-EBD92DCF1BDB}" destId="{0C882EA4-6A87-4FD7-AC26-8F060D7FD344}" srcOrd="0" destOrd="0" parTransId="{B63258BC-4673-4DC0-9FD3-8C11EC83FB15}" sibTransId="{12D710EE-9965-46FB-9EF3-00F7A4DF378B}"/>
    <dgm:cxn modelId="{A022258D-32B0-4AE4-8393-A53543D789E6}" srcId="{64F73CDF-92E0-4884-9280-4919DDD1F804}" destId="{E41CA208-1DF2-4F5E-95FB-3D0DBD52BA77}" srcOrd="0" destOrd="0" parTransId="{C6FA9FD1-DCFF-4911-A4CD-FDB775B5304F}" sibTransId="{D35D6F67-5CC0-4528-B3E7-CB05F7AD7B88}"/>
    <dgm:cxn modelId="{80921A1D-C885-4B29-A8A5-09D57E234189}" type="presOf" srcId="{03D6A191-8B70-489D-8A99-033A8610B64F}" destId="{FFB35359-2365-44EB-BE35-81C8486EE9F2}" srcOrd="0" destOrd="0" presId="urn:microsoft.com/office/officeart/2005/8/layout/chevron2"/>
    <dgm:cxn modelId="{C0200FE4-5B54-47CD-83DB-E7C6134A32E7}" srcId="{7DBD1CC0-2FF5-4174-AADD-8C69F44C3030}" destId="{5B7DABBB-19DE-4CFE-A2A4-B3C3ACD6746D}" srcOrd="1" destOrd="0" parTransId="{5E71E8F6-2893-46F8-AA4E-021AD85C027D}" sibTransId="{09D3D7F5-BA60-4649-9527-BC11FFD4CD21}"/>
    <dgm:cxn modelId="{1CE427A3-C32E-4DD4-B7ED-0777A642C501}" type="presOf" srcId="{5B7DABBB-19DE-4CFE-A2A4-B3C3ACD6746D}" destId="{4A8DC55A-EE37-4462-8FD0-845947BEE756}" srcOrd="0" destOrd="0" presId="urn:microsoft.com/office/officeart/2005/8/layout/chevron2"/>
    <dgm:cxn modelId="{D0810446-91CC-421C-8AB6-86313F07A8CB}" srcId="{7DBD1CC0-2FF5-4174-AADD-8C69F44C3030}" destId="{64F73CDF-92E0-4884-9280-4919DDD1F804}" srcOrd="2" destOrd="0" parTransId="{54AC2585-493A-40FF-BB9F-640881AAC7B2}" sibTransId="{80C2EB2D-CD50-429B-ACF7-4026AB6B3FE8}"/>
    <dgm:cxn modelId="{D1B30A25-17BB-4D14-A3BF-2B89C1B74A7E}" type="presOf" srcId="{21828672-ED77-4C2F-9A39-DC06A83CE73F}" destId="{0442CF03-58D5-4262-8E96-ABEAABD1639C}" srcOrd="0" destOrd="0" presId="urn:microsoft.com/office/officeart/2005/8/layout/chevron2"/>
    <dgm:cxn modelId="{EA5AB344-4E4C-46E8-8CE5-D542FBD2F7F5}" srcId="{5B7DABBB-19DE-4CFE-A2A4-B3C3ACD6746D}" destId="{03D6A191-8B70-489D-8A99-033A8610B64F}" srcOrd="0" destOrd="0" parTransId="{8753EC2F-83F5-46E7-AC77-C730C9E2074E}" sibTransId="{B1F54F93-76BE-4797-898F-1993FA2CE1C5}"/>
    <dgm:cxn modelId="{171B9B7A-7230-41C9-94AE-2ECC5020C98C}" type="presOf" srcId="{05E0E6E0-4301-44CD-A95C-EBD92DCF1BDB}" destId="{A0447E4A-1CFA-4FB5-9A60-2CD5F86A731A}" srcOrd="0" destOrd="0" presId="urn:microsoft.com/office/officeart/2005/8/layout/chevron2"/>
    <dgm:cxn modelId="{32F2F265-BEF6-497F-A1AB-BBBEA98C2D60}" srcId="{36957F01-EB03-40D3-913B-B10D6778E9D2}" destId="{4369FB60-C4FB-4127-BAB4-D64230C063B1}" srcOrd="0" destOrd="0" parTransId="{75F22E87-014F-4D30-A28D-48DB87925D71}" sibTransId="{C8D3AB45-EB9F-4702-81EC-AC2C90C79129}"/>
    <dgm:cxn modelId="{6C39863C-4460-4634-8C37-93C5B3864A43}" srcId="{21828672-ED77-4C2F-9A39-DC06A83CE73F}" destId="{D4042F2B-4B88-4D9C-8739-CF65BF485AE1}" srcOrd="0" destOrd="0" parTransId="{948272B4-C361-4EBA-A7F0-D5EA031CBBEC}" sibTransId="{357CB6FA-7415-4345-A8CC-C7E8D6B2A3EE}"/>
    <dgm:cxn modelId="{FA5B0D77-AC8E-46A0-A9A6-B14BCFC8C24B}" type="presParOf" srcId="{FE467CB2-F680-4724-A318-DF102EB24C4D}" destId="{CC68F3B8-C789-4C76-AF47-2A21A97C3821}" srcOrd="0" destOrd="0" presId="urn:microsoft.com/office/officeart/2005/8/layout/chevron2"/>
    <dgm:cxn modelId="{CF63BCE6-AB4B-4E7D-85AC-B505C0720C3C}" type="presParOf" srcId="{CC68F3B8-C789-4C76-AF47-2A21A97C3821}" destId="{893E92D5-D3CE-4373-9BF2-FC6A2AC0C644}" srcOrd="0" destOrd="0" presId="urn:microsoft.com/office/officeart/2005/8/layout/chevron2"/>
    <dgm:cxn modelId="{043E21C7-3FA3-4B75-BA4C-43A02B0953B8}" type="presParOf" srcId="{CC68F3B8-C789-4C76-AF47-2A21A97C3821}" destId="{CDD225CD-BEAC-4E3E-AAA5-18969CFB590C}" srcOrd="1" destOrd="0" presId="urn:microsoft.com/office/officeart/2005/8/layout/chevron2"/>
    <dgm:cxn modelId="{57E6B5A9-67E2-412D-956A-9603F0F773ED}" type="presParOf" srcId="{FE467CB2-F680-4724-A318-DF102EB24C4D}" destId="{9E6C4602-CB5A-4F0A-9C25-FB03D0007239}" srcOrd="1" destOrd="0" presId="urn:microsoft.com/office/officeart/2005/8/layout/chevron2"/>
    <dgm:cxn modelId="{E8263C56-D0E0-4F81-9813-6606ECB0D9A1}" type="presParOf" srcId="{FE467CB2-F680-4724-A318-DF102EB24C4D}" destId="{58DE8EE2-3DB7-4AD8-9CA8-479B7BAF1D7B}" srcOrd="2" destOrd="0" presId="urn:microsoft.com/office/officeart/2005/8/layout/chevron2"/>
    <dgm:cxn modelId="{0385BE7E-499F-4794-A747-67BEF39DD12E}" type="presParOf" srcId="{58DE8EE2-3DB7-4AD8-9CA8-479B7BAF1D7B}" destId="{4A8DC55A-EE37-4462-8FD0-845947BEE756}" srcOrd="0" destOrd="0" presId="urn:microsoft.com/office/officeart/2005/8/layout/chevron2"/>
    <dgm:cxn modelId="{6B1FE921-EE13-4B79-B737-04F333650AEC}" type="presParOf" srcId="{58DE8EE2-3DB7-4AD8-9CA8-479B7BAF1D7B}" destId="{FFB35359-2365-44EB-BE35-81C8486EE9F2}" srcOrd="1" destOrd="0" presId="urn:microsoft.com/office/officeart/2005/8/layout/chevron2"/>
    <dgm:cxn modelId="{FA4C360E-A52A-43AB-896A-9A865DAEB11F}" type="presParOf" srcId="{FE467CB2-F680-4724-A318-DF102EB24C4D}" destId="{54DD1FC5-9664-48DF-8D34-B7867CBC95BC}" srcOrd="3" destOrd="0" presId="urn:microsoft.com/office/officeart/2005/8/layout/chevron2"/>
    <dgm:cxn modelId="{B76B1A8C-AC8D-4E53-B353-4E4C482C9975}" type="presParOf" srcId="{FE467CB2-F680-4724-A318-DF102EB24C4D}" destId="{0615D414-2BD3-435C-9BE5-7057B306C21E}" srcOrd="4" destOrd="0" presId="urn:microsoft.com/office/officeart/2005/8/layout/chevron2"/>
    <dgm:cxn modelId="{B6D51981-E309-4F32-B533-EEE8D58289E5}" type="presParOf" srcId="{0615D414-2BD3-435C-9BE5-7057B306C21E}" destId="{7CE4B1C6-13A7-4F7A-9D12-5B73E504B2EA}" srcOrd="0" destOrd="0" presId="urn:microsoft.com/office/officeart/2005/8/layout/chevron2"/>
    <dgm:cxn modelId="{96AC4211-B1C4-4360-A38E-5E7641CE2519}" type="presParOf" srcId="{0615D414-2BD3-435C-9BE5-7057B306C21E}" destId="{8E813DED-67C0-42E4-A65E-E84206FF3E09}" srcOrd="1" destOrd="0" presId="urn:microsoft.com/office/officeart/2005/8/layout/chevron2"/>
    <dgm:cxn modelId="{C815BDE7-C3FE-477E-9275-5C11332E1EB2}" type="presParOf" srcId="{FE467CB2-F680-4724-A318-DF102EB24C4D}" destId="{8BC83061-7621-49B0-8416-1414582D66D4}" srcOrd="5" destOrd="0" presId="urn:microsoft.com/office/officeart/2005/8/layout/chevron2"/>
    <dgm:cxn modelId="{E34B3B00-04CE-4B51-B3AB-7D285E93AB71}" type="presParOf" srcId="{FE467CB2-F680-4724-A318-DF102EB24C4D}" destId="{929595E2-3BC5-44D9-B2BB-E6F3E2194781}" srcOrd="6" destOrd="0" presId="urn:microsoft.com/office/officeart/2005/8/layout/chevron2"/>
    <dgm:cxn modelId="{46D0C83C-CEE7-4491-AF13-D57708FB854B}" type="presParOf" srcId="{929595E2-3BC5-44D9-B2BB-E6F3E2194781}" destId="{0442CF03-58D5-4262-8E96-ABEAABD1639C}" srcOrd="0" destOrd="0" presId="urn:microsoft.com/office/officeart/2005/8/layout/chevron2"/>
    <dgm:cxn modelId="{A3B3EDF2-40CF-4E28-8E2A-E8A5CE6B86FC}" type="presParOf" srcId="{929595E2-3BC5-44D9-B2BB-E6F3E2194781}" destId="{D375FAAC-B67A-46F8-ACD6-4B7F2B42CBD4}" srcOrd="1" destOrd="0" presId="urn:microsoft.com/office/officeart/2005/8/layout/chevron2"/>
    <dgm:cxn modelId="{EADE0D23-B5F8-44ED-8CF9-E3DC1D8A4AB9}" type="presParOf" srcId="{FE467CB2-F680-4724-A318-DF102EB24C4D}" destId="{0DB2E75F-14A2-442E-BA28-4480498AE0D5}" srcOrd="7" destOrd="0" presId="urn:microsoft.com/office/officeart/2005/8/layout/chevron2"/>
    <dgm:cxn modelId="{B46C84C5-E44D-4477-A985-5FF4B6A29B3C}" type="presParOf" srcId="{FE467CB2-F680-4724-A318-DF102EB24C4D}" destId="{EE0FF886-4ECC-4FA9-A6AD-4A727E26971B}" srcOrd="8" destOrd="0" presId="urn:microsoft.com/office/officeart/2005/8/layout/chevron2"/>
    <dgm:cxn modelId="{782D8EE9-2251-44AC-A364-5BDAD1A76B8B}" type="presParOf" srcId="{EE0FF886-4ECC-4FA9-A6AD-4A727E26971B}" destId="{A0447E4A-1CFA-4FB5-9A60-2CD5F86A731A}" srcOrd="0" destOrd="0" presId="urn:microsoft.com/office/officeart/2005/8/layout/chevron2"/>
    <dgm:cxn modelId="{5DA2BB56-C8E5-445F-9833-E38EC5065A74}" type="presParOf" srcId="{EE0FF886-4ECC-4FA9-A6AD-4A727E26971B}" destId="{8474AA41-8D59-4BBA-93DF-D28D79A809A1}" srcOrd="1" destOrd="0" presId="urn:microsoft.com/office/officeart/2005/8/layout/chevron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25BEB-A88F-4E6E-8E68-BFC11D12F9B9}"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AC95A817-C724-4BA4-8CF9-CD8A9F2EE174}">
      <dgm:prSet phldrT="[Text]"/>
      <dgm:spPr>
        <a:solidFill>
          <a:srgbClr val="F2A300"/>
        </a:solidFill>
      </dgm:spPr>
      <dgm:t>
        <a:bodyPr/>
        <a:lstStyle/>
        <a:p>
          <a:pPr rtl="1"/>
          <a:r>
            <a:rPr lang="fa-IR" b="1" dirty="0" smtClean="0">
              <a:cs typeface="B Mitra" pitchFamily="2" charset="-78"/>
            </a:rPr>
            <a:t>نقش تعاونیها در توسعه پایدار</a:t>
          </a:r>
          <a:endParaRPr lang="en-US" b="1" dirty="0">
            <a:cs typeface="B Mitra" pitchFamily="2" charset="-78"/>
          </a:endParaRPr>
        </a:p>
      </dgm:t>
    </dgm:pt>
    <dgm:pt modelId="{AC93467F-3C0A-4493-BE3A-51271B2E10F3}" type="parTrans" cxnId="{1CCA8AD3-BDFE-4B13-B4AA-5DA9475D235B}">
      <dgm:prSet/>
      <dgm:spPr/>
      <dgm:t>
        <a:bodyPr/>
        <a:lstStyle/>
        <a:p>
          <a:endParaRPr lang="en-US" b="1">
            <a:cs typeface="B Mitra" pitchFamily="2" charset="-78"/>
          </a:endParaRPr>
        </a:p>
      </dgm:t>
    </dgm:pt>
    <dgm:pt modelId="{0EF24A4E-5DB1-4511-AFAB-B270FA11E0BC}" type="sibTrans" cxnId="{1CCA8AD3-BDFE-4B13-B4AA-5DA9475D235B}">
      <dgm:prSet/>
      <dgm:spPr/>
      <dgm:t>
        <a:bodyPr/>
        <a:lstStyle/>
        <a:p>
          <a:endParaRPr lang="en-US" b="1">
            <a:cs typeface="B Mitra" pitchFamily="2" charset="-78"/>
          </a:endParaRPr>
        </a:p>
      </dgm:t>
    </dgm:pt>
    <dgm:pt modelId="{C94FF44C-B41A-4ED5-9E4F-A957C159E3A5}">
      <dgm:prSet phldrT="[Text]" custT="1"/>
      <dgm:spPr>
        <a:solidFill>
          <a:srgbClr val="511F43"/>
        </a:solidFill>
      </dgm:spPr>
      <dgm:t>
        <a:bodyPr/>
        <a:lstStyle/>
        <a:p>
          <a:pPr rtl="1"/>
          <a:r>
            <a:rPr lang="fa-IR" sz="1200" b="1" dirty="0" smtClean="0">
              <a:cs typeface="B Mitra" pitchFamily="2" charset="-78"/>
            </a:rPr>
            <a:t>توسعه منطقه ای </a:t>
          </a:r>
        </a:p>
        <a:p>
          <a:pPr rtl="1"/>
          <a:r>
            <a:rPr lang="fa-IR" sz="1300" b="1" dirty="0" smtClean="0">
              <a:cs typeface="B Mitra" pitchFamily="2" charset="-78"/>
            </a:rPr>
            <a:t>(روستایی و...)</a:t>
          </a:r>
          <a:endParaRPr lang="en-US" sz="1300" b="1" dirty="0">
            <a:cs typeface="B Mitra" pitchFamily="2" charset="-78"/>
          </a:endParaRPr>
        </a:p>
      </dgm:t>
    </dgm:pt>
    <dgm:pt modelId="{83245522-0642-4662-9EB1-8471C23AD202}" type="parTrans" cxnId="{EFF21060-2E60-4EFF-B64C-70236956F73B}">
      <dgm:prSet custT="1"/>
      <dgm:spPr/>
      <dgm:t>
        <a:bodyPr/>
        <a:lstStyle/>
        <a:p>
          <a:pPr>
            <a:lnSpc>
              <a:spcPct val="70000"/>
            </a:lnSpc>
          </a:pPr>
          <a:endParaRPr lang="en-US" sz="2400" b="1">
            <a:cs typeface="B Mitra" pitchFamily="2" charset="-78"/>
          </a:endParaRPr>
        </a:p>
      </dgm:t>
    </dgm:pt>
    <dgm:pt modelId="{155C5A38-2DF9-4FBF-A3B1-347C7FEC572A}" type="sibTrans" cxnId="{EFF21060-2E60-4EFF-B64C-70236956F73B}">
      <dgm:prSet/>
      <dgm:spPr/>
      <dgm:t>
        <a:bodyPr/>
        <a:lstStyle/>
        <a:p>
          <a:endParaRPr lang="en-US" b="1">
            <a:cs typeface="B Mitra" pitchFamily="2" charset="-78"/>
          </a:endParaRPr>
        </a:p>
      </dgm:t>
    </dgm:pt>
    <dgm:pt modelId="{84267ED1-2E53-426C-BA89-4D1694CFBFA8}">
      <dgm:prSet phldrT="[Text]"/>
      <dgm:spPr>
        <a:solidFill>
          <a:srgbClr val="291F43"/>
        </a:solidFill>
      </dgm:spPr>
      <dgm:t>
        <a:bodyPr/>
        <a:lstStyle/>
        <a:p>
          <a:pPr rtl="1"/>
          <a:r>
            <a:rPr lang="fa-IR" b="1" dirty="0" smtClean="0">
              <a:cs typeface="B Mitra" pitchFamily="2" charset="-78"/>
            </a:rPr>
            <a:t>توسعه و تقویت سرمایه اجتماعی</a:t>
          </a:r>
          <a:endParaRPr lang="en-US" b="1" dirty="0">
            <a:cs typeface="B Mitra" pitchFamily="2" charset="-78"/>
          </a:endParaRPr>
        </a:p>
      </dgm:t>
    </dgm:pt>
    <dgm:pt modelId="{1C162E1F-F2AC-40A1-B524-56D5DF9F9772}" type="parTrans" cxnId="{C3672BAD-7993-4C0D-B0DE-B683395AB0F0}">
      <dgm:prSet custT="1"/>
      <dgm:spPr/>
      <dgm:t>
        <a:bodyPr/>
        <a:lstStyle/>
        <a:p>
          <a:pPr>
            <a:lnSpc>
              <a:spcPct val="70000"/>
            </a:lnSpc>
          </a:pPr>
          <a:endParaRPr lang="en-US" sz="2400" b="1">
            <a:cs typeface="B Mitra" pitchFamily="2" charset="-78"/>
          </a:endParaRPr>
        </a:p>
      </dgm:t>
    </dgm:pt>
    <dgm:pt modelId="{FBE84C4F-F1B6-4052-93B8-F36C94BBAA03}" type="sibTrans" cxnId="{C3672BAD-7993-4C0D-B0DE-B683395AB0F0}">
      <dgm:prSet/>
      <dgm:spPr/>
      <dgm:t>
        <a:bodyPr/>
        <a:lstStyle/>
        <a:p>
          <a:endParaRPr lang="en-US" b="1">
            <a:cs typeface="B Mitra" pitchFamily="2" charset="-78"/>
          </a:endParaRPr>
        </a:p>
      </dgm:t>
    </dgm:pt>
    <dgm:pt modelId="{1170C97E-92E7-475A-A53D-B6126BE9231D}">
      <dgm:prSet phldrT="[Text]"/>
      <dgm:spPr>
        <a:solidFill>
          <a:srgbClr val="1F1F43"/>
        </a:solidFill>
      </dgm:spPr>
      <dgm:t>
        <a:bodyPr/>
        <a:lstStyle/>
        <a:p>
          <a:pPr rtl="1"/>
          <a:r>
            <a:rPr lang="fa-IR" b="1" dirty="0" smtClean="0">
              <a:cs typeface="B Mitra" pitchFamily="2" charset="-78"/>
            </a:rPr>
            <a:t>افزایش تولید کالاهای عمومی و زیر ساخت</a:t>
          </a:r>
          <a:endParaRPr lang="en-US" b="1" dirty="0">
            <a:cs typeface="B Mitra" pitchFamily="2" charset="-78"/>
          </a:endParaRPr>
        </a:p>
      </dgm:t>
    </dgm:pt>
    <dgm:pt modelId="{B434A468-7F64-44F8-BE7C-7F3D64705ED6}" type="parTrans" cxnId="{F9D66BF0-9A81-432A-843E-CAEB24D6624B}">
      <dgm:prSet custT="1"/>
      <dgm:spPr/>
      <dgm:t>
        <a:bodyPr/>
        <a:lstStyle/>
        <a:p>
          <a:pPr>
            <a:lnSpc>
              <a:spcPct val="70000"/>
            </a:lnSpc>
          </a:pPr>
          <a:endParaRPr lang="en-US" sz="2400" b="1">
            <a:cs typeface="B Mitra" pitchFamily="2" charset="-78"/>
          </a:endParaRPr>
        </a:p>
      </dgm:t>
    </dgm:pt>
    <dgm:pt modelId="{EF445D48-C458-4C58-8782-03E4C0574A38}" type="sibTrans" cxnId="{F9D66BF0-9A81-432A-843E-CAEB24D6624B}">
      <dgm:prSet/>
      <dgm:spPr/>
      <dgm:t>
        <a:bodyPr/>
        <a:lstStyle/>
        <a:p>
          <a:endParaRPr lang="en-US" b="1">
            <a:cs typeface="B Mitra" pitchFamily="2" charset="-78"/>
          </a:endParaRPr>
        </a:p>
      </dgm:t>
    </dgm:pt>
    <dgm:pt modelId="{64486DFC-9948-4344-A3D5-5D790B46B758}">
      <dgm:prSet/>
      <dgm:spPr>
        <a:solidFill>
          <a:srgbClr val="331F43"/>
        </a:solidFill>
      </dgm:spPr>
      <dgm:t>
        <a:bodyPr/>
        <a:lstStyle/>
        <a:p>
          <a:pPr rtl="1"/>
          <a:r>
            <a:rPr lang="fa-IR" b="1" dirty="0" smtClean="0">
              <a:cs typeface="B Mitra" pitchFamily="2" charset="-78"/>
            </a:rPr>
            <a:t>توانمند سازی و کاهش فقر</a:t>
          </a:r>
          <a:endParaRPr lang="en-US" b="1" dirty="0">
            <a:cs typeface="B Mitra" pitchFamily="2" charset="-78"/>
          </a:endParaRPr>
        </a:p>
      </dgm:t>
    </dgm:pt>
    <dgm:pt modelId="{41D3A3E0-DD7C-44B1-95DB-14FE5AC3747C}" type="parTrans" cxnId="{2D2AA0D9-BAE6-4482-9ACB-BAAB044ACA60}">
      <dgm:prSet custT="1"/>
      <dgm:spPr/>
      <dgm:t>
        <a:bodyPr/>
        <a:lstStyle/>
        <a:p>
          <a:pPr>
            <a:lnSpc>
              <a:spcPct val="70000"/>
            </a:lnSpc>
          </a:pPr>
          <a:endParaRPr lang="en-US" sz="2400" b="1">
            <a:cs typeface="B Mitra" pitchFamily="2" charset="-78"/>
          </a:endParaRPr>
        </a:p>
      </dgm:t>
    </dgm:pt>
    <dgm:pt modelId="{FE087597-85AE-4D2A-9D65-266E71E7C754}" type="sibTrans" cxnId="{2D2AA0D9-BAE6-4482-9ACB-BAAB044ACA60}">
      <dgm:prSet/>
      <dgm:spPr/>
      <dgm:t>
        <a:bodyPr/>
        <a:lstStyle/>
        <a:p>
          <a:endParaRPr lang="en-US" b="1">
            <a:cs typeface="B Mitra" pitchFamily="2" charset="-78"/>
          </a:endParaRPr>
        </a:p>
      </dgm:t>
    </dgm:pt>
    <dgm:pt modelId="{CDC1E7CF-8499-4134-8BB3-BAD0493222C1}">
      <dgm:prSet/>
      <dgm:spPr>
        <a:solidFill>
          <a:srgbClr val="3D1F43"/>
        </a:solidFill>
      </dgm:spPr>
      <dgm:t>
        <a:bodyPr/>
        <a:lstStyle/>
        <a:p>
          <a:pPr rtl="1"/>
          <a:r>
            <a:rPr lang="fa-IR" b="1" dirty="0" smtClean="0">
              <a:cs typeface="B Mitra" pitchFamily="2" charset="-78"/>
            </a:rPr>
            <a:t>توسعه و تامین خدمات اجتماعی</a:t>
          </a:r>
          <a:endParaRPr lang="en-US" b="1" dirty="0">
            <a:cs typeface="B Mitra" pitchFamily="2" charset="-78"/>
          </a:endParaRPr>
        </a:p>
      </dgm:t>
    </dgm:pt>
    <dgm:pt modelId="{5645ADF4-648D-4620-A32F-43B9471250B6}" type="parTrans" cxnId="{2D51350C-177B-4480-BF56-753B99E8548B}">
      <dgm:prSet custT="1"/>
      <dgm:spPr/>
      <dgm:t>
        <a:bodyPr/>
        <a:lstStyle/>
        <a:p>
          <a:pPr>
            <a:lnSpc>
              <a:spcPct val="70000"/>
            </a:lnSpc>
          </a:pPr>
          <a:endParaRPr lang="en-US" sz="2400" b="1">
            <a:cs typeface="B Mitra" pitchFamily="2" charset="-78"/>
          </a:endParaRPr>
        </a:p>
      </dgm:t>
    </dgm:pt>
    <dgm:pt modelId="{1E09A345-5E64-425C-97F1-37D966BA0E98}" type="sibTrans" cxnId="{2D51350C-177B-4480-BF56-753B99E8548B}">
      <dgm:prSet/>
      <dgm:spPr/>
      <dgm:t>
        <a:bodyPr/>
        <a:lstStyle/>
        <a:p>
          <a:endParaRPr lang="en-US" b="1">
            <a:cs typeface="B Mitra" pitchFamily="2" charset="-78"/>
          </a:endParaRPr>
        </a:p>
      </dgm:t>
    </dgm:pt>
    <dgm:pt modelId="{9CE4BA60-7C9D-4C89-9661-681F2DE3FA35}">
      <dgm:prSet phldrT="[Text]"/>
      <dgm:spPr>
        <a:solidFill>
          <a:srgbClr val="151F43"/>
        </a:solidFill>
      </dgm:spPr>
      <dgm:t>
        <a:bodyPr/>
        <a:lstStyle/>
        <a:p>
          <a:pPr rtl="1"/>
          <a:r>
            <a:rPr lang="fa-IR" b="1" dirty="0" smtClean="0">
              <a:cs typeface="B Mitra" pitchFamily="2" charset="-78"/>
            </a:rPr>
            <a:t>توسعه کارآفرینی و ایجاد شغل</a:t>
          </a:r>
          <a:endParaRPr lang="en-US" b="1" dirty="0">
            <a:cs typeface="B Mitra" pitchFamily="2" charset="-78"/>
          </a:endParaRPr>
        </a:p>
      </dgm:t>
    </dgm:pt>
    <dgm:pt modelId="{825FA721-6562-43CD-9435-3CFB7165DE3E}" type="sibTrans" cxnId="{4BC6D0FD-D16C-4E13-B0C7-8AD005AAF664}">
      <dgm:prSet/>
      <dgm:spPr/>
      <dgm:t>
        <a:bodyPr/>
        <a:lstStyle/>
        <a:p>
          <a:endParaRPr lang="en-US" b="1">
            <a:cs typeface="B Mitra" pitchFamily="2" charset="-78"/>
          </a:endParaRPr>
        </a:p>
      </dgm:t>
    </dgm:pt>
    <dgm:pt modelId="{CFF2DD17-AC71-4F05-BD14-B219915C1CCD}" type="parTrans" cxnId="{4BC6D0FD-D16C-4E13-B0C7-8AD005AAF664}">
      <dgm:prSet custT="1"/>
      <dgm:spPr/>
      <dgm:t>
        <a:bodyPr/>
        <a:lstStyle/>
        <a:p>
          <a:pPr>
            <a:lnSpc>
              <a:spcPct val="70000"/>
            </a:lnSpc>
          </a:pPr>
          <a:endParaRPr lang="en-US" sz="2400" b="1">
            <a:cs typeface="B Mitra" pitchFamily="2" charset="-78"/>
          </a:endParaRPr>
        </a:p>
      </dgm:t>
    </dgm:pt>
    <dgm:pt modelId="{7E9D807C-6ECD-4C9D-ADDE-0C54D6AD1C08}" type="pres">
      <dgm:prSet presAssocID="{AC225BEB-A88F-4E6E-8E68-BFC11D12F9B9}" presName="Name0" presStyleCnt="0">
        <dgm:presLayoutVars>
          <dgm:chMax val="1"/>
          <dgm:dir/>
          <dgm:animLvl val="ctr"/>
          <dgm:resizeHandles val="exact"/>
        </dgm:presLayoutVars>
      </dgm:prSet>
      <dgm:spPr/>
      <dgm:t>
        <a:bodyPr/>
        <a:lstStyle/>
        <a:p>
          <a:endParaRPr lang="en-US"/>
        </a:p>
      </dgm:t>
    </dgm:pt>
    <dgm:pt modelId="{D4005EC7-4F72-40DA-8A7B-45AD4DAB8D9E}" type="pres">
      <dgm:prSet presAssocID="{AC95A817-C724-4BA4-8CF9-CD8A9F2EE174}" presName="centerShape" presStyleLbl="node0" presStyleIdx="0" presStyleCnt="1"/>
      <dgm:spPr/>
      <dgm:t>
        <a:bodyPr/>
        <a:lstStyle/>
        <a:p>
          <a:endParaRPr lang="en-US"/>
        </a:p>
      </dgm:t>
    </dgm:pt>
    <dgm:pt modelId="{D2EE86ED-669C-426D-B222-ADA43E3968CF}" type="pres">
      <dgm:prSet presAssocID="{83245522-0642-4662-9EB1-8471C23AD202}" presName="parTrans" presStyleLbl="sibTrans2D1" presStyleIdx="0" presStyleCnt="6" custScaleX="112763"/>
      <dgm:spPr/>
      <dgm:t>
        <a:bodyPr/>
        <a:lstStyle/>
        <a:p>
          <a:endParaRPr lang="en-US"/>
        </a:p>
      </dgm:t>
    </dgm:pt>
    <dgm:pt modelId="{85450BBD-2963-4DC9-AE5D-94FDF1B72BF1}" type="pres">
      <dgm:prSet presAssocID="{83245522-0642-4662-9EB1-8471C23AD202}" presName="connectorText" presStyleLbl="sibTrans2D1" presStyleIdx="0" presStyleCnt="6"/>
      <dgm:spPr/>
      <dgm:t>
        <a:bodyPr/>
        <a:lstStyle/>
        <a:p>
          <a:endParaRPr lang="en-US"/>
        </a:p>
      </dgm:t>
    </dgm:pt>
    <dgm:pt modelId="{CA128E31-BFFE-4665-84C0-6E36A97AC908}" type="pres">
      <dgm:prSet presAssocID="{C94FF44C-B41A-4ED5-9E4F-A957C159E3A5}" presName="node" presStyleLbl="node1" presStyleIdx="0" presStyleCnt="6">
        <dgm:presLayoutVars>
          <dgm:bulletEnabled val="1"/>
        </dgm:presLayoutVars>
      </dgm:prSet>
      <dgm:spPr/>
      <dgm:t>
        <a:bodyPr/>
        <a:lstStyle/>
        <a:p>
          <a:endParaRPr lang="en-US"/>
        </a:p>
      </dgm:t>
    </dgm:pt>
    <dgm:pt modelId="{DD06B213-17FA-464E-ACD9-BB905F333C90}" type="pres">
      <dgm:prSet presAssocID="{5645ADF4-648D-4620-A32F-43B9471250B6}" presName="parTrans" presStyleLbl="sibTrans2D1" presStyleIdx="1" presStyleCnt="6" custScaleX="112763"/>
      <dgm:spPr/>
      <dgm:t>
        <a:bodyPr/>
        <a:lstStyle/>
        <a:p>
          <a:endParaRPr lang="en-US"/>
        </a:p>
      </dgm:t>
    </dgm:pt>
    <dgm:pt modelId="{CAB552DF-549A-4D46-8D42-7C85E23E6ABA}" type="pres">
      <dgm:prSet presAssocID="{5645ADF4-648D-4620-A32F-43B9471250B6}" presName="connectorText" presStyleLbl="sibTrans2D1" presStyleIdx="1" presStyleCnt="6"/>
      <dgm:spPr/>
      <dgm:t>
        <a:bodyPr/>
        <a:lstStyle/>
        <a:p>
          <a:endParaRPr lang="en-US"/>
        </a:p>
      </dgm:t>
    </dgm:pt>
    <dgm:pt modelId="{E2EA3C5D-6BB3-4FF8-B9C9-72624A4D8379}" type="pres">
      <dgm:prSet presAssocID="{CDC1E7CF-8499-4134-8BB3-BAD0493222C1}" presName="node" presStyleLbl="node1" presStyleIdx="1" presStyleCnt="6" custRadScaleRad="104454" custRadScaleInc="-4206">
        <dgm:presLayoutVars>
          <dgm:bulletEnabled val="1"/>
        </dgm:presLayoutVars>
      </dgm:prSet>
      <dgm:spPr/>
      <dgm:t>
        <a:bodyPr/>
        <a:lstStyle/>
        <a:p>
          <a:endParaRPr lang="en-US"/>
        </a:p>
      </dgm:t>
    </dgm:pt>
    <dgm:pt modelId="{99D5036B-7D67-4F53-97ED-A6F3ECE0E0F0}" type="pres">
      <dgm:prSet presAssocID="{41D3A3E0-DD7C-44B1-95DB-14FE5AC3747C}" presName="parTrans" presStyleLbl="sibTrans2D1" presStyleIdx="2" presStyleCnt="6" custScaleX="112762"/>
      <dgm:spPr/>
      <dgm:t>
        <a:bodyPr/>
        <a:lstStyle/>
        <a:p>
          <a:endParaRPr lang="en-US"/>
        </a:p>
      </dgm:t>
    </dgm:pt>
    <dgm:pt modelId="{555CDEB2-9EF0-459F-A4D0-9FE2F9143423}" type="pres">
      <dgm:prSet presAssocID="{41D3A3E0-DD7C-44B1-95DB-14FE5AC3747C}" presName="connectorText" presStyleLbl="sibTrans2D1" presStyleIdx="2" presStyleCnt="6"/>
      <dgm:spPr/>
      <dgm:t>
        <a:bodyPr/>
        <a:lstStyle/>
        <a:p>
          <a:endParaRPr lang="en-US"/>
        </a:p>
      </dgm:t>
    </dgm:pt>
    <dgm:pt modelId="{5319D4F7-BC09-48B2-9ED5-A8D60B8ECECF}" type="pres">
      <dgm:prSet presAssocID="{64486DFC-9948-4344-A3D5-5D790B46B758}" presName="node" presStyleLbl="node1" presStyleIdx="2" presStyleCnt="6">
        <dgm:presLayoutVars>
          <dgm:bulletEnabled val="1"/>
        </dgm:presLayoutVars>
      </dgm:prSet>
      <dgm:spPr/>
      <dgm:t>
        <a:bodyPr/>
        <a:lstStyle/>
        <a:p>
          <a:endParaRPr lang="en-US"/>
        </a:p>
      </dgm:t>
    </dgm:pt>
    <dgm:pt modelId="{368D8B03-CD4C-429D-9950-9ED59C5CD925}" type="pres">
      <dgm:prSet presAssocID="{1C162E1F-F2AC-40A1-B524-56D5DF9F9772}" presName="parTrans" presStyleLbl="sibTrans2D1" presStyleIdx="3" presStyleCnt="6" custScaleX="112763"/>
      <dgm:spPr/>
      <dgm:t>
        <a:bodyPr/>
        <a:lstStyle/>
        <a:p>
          <a:endParaRPr lang="en-US"/>
        </a:p>
      </dgm:t>
    </dgm:pt>
    <dgm:pt modelId="{43A79A8B-0F35-43B7-9A31-995D637AFC01}" type="pres">
      <dgm:prSet presAssocID="{1C162E1F-F2AC-40A1-B524-56D5DF9F9772}" presName="connectorText" presStyleLbl="sibTrans2D1" presStyleIdx="3" presStyleCnt="6"/>
      <dgm:spPr/>
      <dgm:t>
        <a:bodyPr/>
        <a:lstStyle/>
        <a:p>
          <a:endParaRPr lang="en-US"/>
        </a:p>
      </dgm:t>
    </dgm:pt>
    <dgm:pt modelId="{C6041F65-CC78-4B69-85BA-BC53FD822754}" type="pres">
      <dgm:prSet presAssocID="{84267ED1-2E53-426C-BA89-4D1694CFBFA8}" presName="node" presStyleLbl="node1" presStyleIdx="3" presStyleCnt="6">
        <dgm:presLayoutVars>
          <dgm:bulletEnabled val="1"/>
        </dgm:presLayoutVars>
      </dgm:prSet>
      <dgm:spPr/>
      <dgm:t>
        <a:bodyPr/>
        <a:lstStyle/>
        <a:p>
          <a:endParaRPr lang="en-US"/>
        </a:p>
      </dgm:t>
    </dgm:pt>
    <dgm:pt modelId="{64E68A4D-C21B-455E-89F0-67FAC85F677D}" type="pres">
      <dgm:prSet presAssocID="{B434A468-7F64-44F8-BE7C-7F3D64705ED6}" presName="parTrans" presStyleLbl="sibTrans2D1" presStyleIdx="4" presStyleCnt="6" custScaleX="112763"/>
      <dgm:spPr/>
      <dgm:t>
        <a:bodyPr/>
        <a:lstStyle/>
        <a:p>
          <a:endParaRPr lang="en-US"/>
        </a:p>
      </dgm:t>
    </dgm:pt>
    <dgm:pt modelId="{64FA9100-78D0-41C5-81C5-CD73CA5F2804}" type="pres">
      <dgm:prSet presAssocID="{B434A468-7F64-44F8-BE7C-7F3D64705ED6}" presName="connectorText" presStyleLbl="sibTrans2D1" presStyleIdx="4" presStyleCnt="6"/>
      <dgm:spPr/>
      <dgm:t>
        <a:bodyPr/>
        <a:lstStyle/>
        <a:p>
          <a:endParaRPr lang="en-US"/>
        </a:p>
      </dgm:t>
    </dgm:pt>
    <dgm:pt modelId="{EF83C903-15F0-4E90-87FD-075D50303B2F}" type="pres">
      <dgm:prSet presAssocID="{1170C97E-92E7-475A-A53D-B6126BE9231D}" presName="node" presStyleLbl="node1" presStyleIdx="4" presStyleCnt="6">
        <dgm:presLayoutVars>
          <dgm:bulletEnabled val="1"/>
        </dgm:presLayoutVars>
      </dgm:prSet>
      <dgm:spPr/>
      <dgm:t>
        <a:bodyPr/>
        <a:lstStyle/>
        <a:p>
          <a:endParaRPr lang="en-US"/>
        </a:p>
      </dgm:t>
    </dgm:pt>
    <dgm:pt modelId="{022911F1-C56F-4778-B4F4-CD5EF960AED3}" type="pres">
      <dgm:prSet presAssocID="{CFF2DD17-AC71-4F05-BD14-B219915C1CCD}" presName="parTrans" presStyleLbl="sibTrans2D1" presStyleIdx="5" presStyleCnt="6" custScaleX="112762"/>
      <dgm:spPr/>
      <dgm:t>
        <a:bodyPr/>
        <a:lstStyle/>
        <a:p>
          <a:endParaRPr lang="en-US"/>
        </a:p>
      </dgm:t>
    </dgm:pt>
    <dgm:pt modelId="{01100FC0-05ED-48D1-89C6-FAB10A9B37F2}" type="pres">
      <dgm:prSet presAssocID="{CFF2DD17-AC71-4F05-BD14-B219915C1CCD}" presName="connectorText" presStyleLbl="sibTrans2D1" presStyleIdx="5" presStyleCnt="6"/>
      <dgm:spPr/>
      <dgm:t>
        <a:bodyPr/>
        <a:lstStyle/>
        <a:p>
          <a:endParaRPr lang="en-US"/>
        </a:p>
      </dgm:t>
    </dgm:pt>
    <dgm:pt modelId="{8BBF1D34-F584-4C81-9820-C785BD7AF722}" type="pres">
      <dgm:prSet presAssocID="{9CE4BA60-7C9D-4C89-9661-681F2DE3FA35}" presName="node" presStyleLbl="node1" presStyleIdx="5" presStyleCnt="6">
        <dgm:presLayoutVars>
          <dgm:bulletEnabled val="1"/>
        </dgm:presLayoutVars>
      </dgm:prSet>
      <dgm:spPr/>
      <dgm:t>
        <a:bodyPr/>
        <a:lstStyle/>
        <a:p>
          <a:endParaRPr lang="en-US"/>
        </a:p>
      </dgm:t>
    </dgm:pt>
  </dgm:ptLst>
  <dgm:cxnLst>
    <dgm:cxn modelId="{1C9CEDA9-29D3-488F-B6B1-1FE9A8F924F6}" type="presOf" srcId="{1170C97E-92E7-475A-A53D-B6126BE9231D}" destId="{EF83C903-15F0-4E90-87FD-075D50303B2F}" srcOrd="0" destOrd="0" presId="urn:microsoft.com/office/officeart/2005/8/layout/radial5"/>
    <dgm:cxn modelId="{2D51350C-177B-4480-BF56-753B99E8548B}" srcId="{AC95A817-C724-4BA4-8CF9-CD8A9F2EE174}" destId="{CDC1E7CF-8499-4134-8BB3-BAD0493222C1}" srcOrd="1" destOrd="0" parTransId="{5645ADF4-648D-4620-A32F-43B9471250B6}" sibTransId="{1E09A345-5E64-425C-97F1-37D966BA0E98}"/>
    <dgm:cxn modelId="{D6D393C6-539B-4A1C-8BF0-6385912BBC53}" type="presOf" srcId="{5645ADF4-648D-4620-A32F-43B9471250B6}" destId="{CAB552DF-549A-4D46-8D42-7C85E23E6ABA}" srcOrd="1" destOrd="0" presId="urn:microsoft.com/office/officeart/2005/8/layout/radial5"/>
    <dgm:cxn modelId="{2D2AA0D9-BAE6-4482-9ACB-BAAB044ACA60}" srcId="{AC95A817-C724-4BA4-8CF9-CD8A9F2EE174}" destId="{64486DFC-9948-4344-A3D5-5D790B46B758}" srcOrd="2" destOrd="0" parTransId="{41D3A3E0-DD7C-44B1-95DB-14FE5AC3747C}" sibTransId="{FE087597-85AE-4D2A-9D65-266E71E7C754}"/>
    <dgm:cxn modelId="{A3E0A67E-F62B-429F-BC4C-7290B3984AB9}" type="presOf" srcId="{5645ADF4-648D-4620-A32F-43B9471250B6}" destId="{DD06B213-17FA-464E-ACD9-BB905F333C90}" srcOrd="0" destOrd="0" presId="urn:microsoft.com/office/officeart/2005/8/layout/radial5"/>
    <dgm:cxn modelId="{CAC3557D-832C-4C5F-A3F2-8A925A52C738}" type="presOf" srcId="{AC225BEB-A88F-4E6E-8E68-BFC11D12F9B9}" destId="{7E9D807C-6ECD-4C9D-ADDE-0C54D6AD1C08}" srcOrd="0" destOrd="0" presId="urn:microsoft.com/office/officeart/2005/8/layout/radial5"/>
    <dgm:cxn modelId="{4E60577C-A98E-4367-809F-10825ADBCB04}" type="presOf" srcId="{83245522-0642-4662-9EB1-8471C23AD202}" destId="{D2EE86ED-669C-426D-B222-ADA43E3968CF}" srcOrd="0" destOrd="0" presId="urn:microsoft.com/office/officeart/2005/8/layout/radial5"/>
    <dgm:cxn modelId="{9AA0A3B8-E847-4B33-9BCC-E6C9AF294DDF}" type="presOf" srcId="{B434A468-7F64-44F8-BE7C-7F3D64705ED6}" destId="{64FA9100-78D0-41C5-81C5-CD73CA5F2804}" srcOrd="1" destOrd="0" presId="urn:microsoft.com/office/officeart/2005/8/layout/radial5"/>
    <dgm:cxn modelId="{B26592B8-7DB9-41B4-83A4-8761E9F64ED4}" type="presOf" srcId="{83245522-0642-4662-9EB1-8471C23AD202}" destId="{85450BBD-2963-4DC9-AE5D-94FDF1B72BF1}" srcOrd="1" destOrd="0" presId="urn:microsoft.com/office/officeart/2005/8/layout/radial5"/>
    <dgm:cxn modelId="{4BD25311-61C7-440A-8ADE-60F2D0B2AC3A}" type="presOf" srcId="{9CE4BA60-7C9D-4C89-9661-681F2DE3FA35}" destId="{8BBF1D34-F584-4C81-9820-C785BD7AF722}" srcOrd="0" destOrd="0" presId="urn:microsoft.com/office/officeart/2005/8/layout/radial5"/>
    <dgm:cxn modelId="{F9D66BF0-9A81-432A-843E-CAEB24D6624B}" srcId="{AC95A817-C724-4BA4-8CF9-CD8A9F2EE174}" destId="{1170C97E-92E7-475A-A53D-B6126BE9231D}" srcOrd="4" destOrd="0" parTransId="{B434A468-7F64-44F8-BE7C-7F3D64705ED6}" sibTransId="{EF445D48-C458-4C58-8782-03E4C0574A38}"/>
    <dgm:cxn modelId="{EFF21060-2E60-4EFF-B64C-70236956F73B}" srcId="{AC95A817-C724-4BA4-8CF9-CD8A9F2EE174}" destId="{C94FF44C-B41A-4ED5-9E4F-A957C159E3A5}" srcOrd="0" destOrd="0" parTransId="{83245522-0642-4662-9EB1-8471C23AD202}" sibTransId="{155C5A38-2DF9-4FBF-A3B1-347C7FEC572A}"/>
    <dgm:cxn modelId="{C3672BAD-7993-4C0D-B0DE-B683395AB0F0}" srcId="{AC95A817-C724-4BA4-8CF9-CD8A9F2EE174}" destId="{84267ED1-2E53-426C-BA89-4D1694CFBFA8}" srcOrd="3" destOrd="0" parTransId="{1C162E1F-F2AC-40A1-B524-56D5DF9F9772}" sibTransId="{FBE84C4F-F1B6-4052-93B8-F36C94BBAA03}"/>
    <dgm:cxn modelId="{CF4633B0-5CD3-4103-9EE3-DD1A86C36D4F}" type="presOf" srcId="{41D3A3E0-DD7C-44B1-95DB-14FE5AC3747C}" destId="{99D5036B-7D67-4F53-97ED-A6F3ECE0E0F0}" srcOrd="0" destOrd="0" presId="urn:microsoft.com/office/officeart/2005/8/layout/radial5"/>
    <dgm:cxn modelId="{0DEB40D8-DA7E-47B3-9ADE-C2E211FFAE4F}" type="presOf" srcId="{AC95A817-C724-4BA4-8CF9-CD8A9F2EE174}" destId="{D4005EC7-4F72-40DA-8A7B-45AD4DAB8D9E}" srcOrd="0" destOrd="0" presId="urn:microsoft.com/office/officeart/2005/8/layout/radial5"/>
    <dgm:cxn modelId="{4BC6D0FD-D16C-4E13-B0C7-8AD005AAF664}" srcId="{AC95A817-C724-4BA4-8CF9-CD8A9F2EE174}" destId="{9CE4BA60-7C9D-4C89-9661-681F2DE3FA35}" srcOrd="5" destOrd="0" parTransId="{CFF2DD17-AC71-4F05-BD14-B219915C1CCD}" sibTransId="{825FA721-6562-43CD-9435-3CFB7165DE3E}"/>
    <dgm:cxn modelId="{D3515C4E-D2BA-47C6-AF26-4CF3E2BE9A7C}" type="presOf" srcId="{1C162E1F-F2AC-40A1-B524-56D5DF9F9772}" destId="{43A79A8B-0F35-43B7-9A31-995D637AFC01}" srcOrd="1" destOrd="0" presId="urn:microsoft.com/office/officeart/2005/8/layout/radial5"/>
    <dgm:cxn modelId="{B972C3DF-03FD-45AB-A374-F6FC74F389D6}" type="presOf" srcId="{41D3A3E0-DD7C-44B1-95DB-14FE5AC3747C}" destId="{555CDEB2-9EF0-459F-A4D0-9FE2F9143423}" srcOrd="1" destOrd="0" presId="urn:microsoft.com/office/officeart/2005/8/layout/radial5"/>
    <dgm:cxn modelId="{D717F862-1FA1-47F6-9EF5-04B30ED4BD0B}" type="presOf" srcId="{1C162E1F-F2AC-40A1-B524-56D5DF9F9772}" destId="{368D8B03-CD4C-429D-9950-9ED59C5CD925}" srcOrd="0" destOrd="0" presId="urn:microsoft.com/office/officeart/2005/8/layout/radial5"/>
    <dgm:cxn modelId="{E891CE44-8DD4-4A5D-9DEB-517A5B84EBE6}" type="presOf" srcId="{B434A468-7F64-44F8-BE7C-7F3D64705ED6}" destId="{64E68A4D-C21B-455E-89F0-67FAC85F677D}" srcOrd="0" destOrd="0" presId="urn:microsoft.com/office/officeart/2005/8/layout/radial5"/>
    <dgm:cxn modelId="{4C8C56EA-2CE6-434D-B75E-6598670492CF}" type="presOf" srcId="{84267ED1-2E53-426C-BA89-4D1694CFBFA8}" destId="{C6041F65-CC78-4B69-85BA-BC53FD822754}" srcOrd="0" destOrd="0" presId="urn:microsoft.com/office/officeart/2005/8/layout/radial5"/>
    <dgm:cxn modelId="{5946C2FA-B3F6-44CF-B06D-42592E84184D}" type="presOf" srcId="{64486DFC-9948-4344-A3D5-5D790B46B758}" destId="{5319D4F7-BC09-48B2-9ED5-A8D60B8ECECF}" srcOrd="0" destOrd="0" presId="urn:microsoft.com/office/officeart/2005/8/layout/radial5"/>
    <dgm:cxn modelId="{089E7F42-6677-4088-8AEA-9EB8A9B80142}" type="presOf" srcId="{CFF2DD17-AC71-4F05-BD14-B219915C1CCD}" destId="{022911F1-C56F-4778-B4F4-CD5EF960AED3}" srcOrd="0" destOrd="0" presId="urn:microsoft.com/office/officeart/2005/8/layout/radial5"/>
    <dgm:cxn modelId="{314B9D0D-5C40-4D95-91DB-DADBD0692E9D}" type="presOf" srcId="{CFF2DD17-AC71-4F05-BD14-B219915C1CCD}" destId="{01100FC0-05ED-48D1-89C6-FAB10A9B37F2}" srcOrd="1" destOrd="0" presId="urn:microsoft.com/office/officeart/2005/8/layout/radial5"/>
    <dgm:cxn modelId="{1CCA8AD3-BDFE-4B13-B4AA-5DA9475D235B}" srcId="{AC225BEB-A88F-4E6E-8E68-BFC11D12F9B9}" destId="{AC95A817-C724-4BA4-8CF9-CD8A9F2EE174}" srcOrd="0" destOrd="0" parTransId="{AC93467F-3C0A-4493-BE3A-51271B2E10F3}" sibTransId="{0EF24A4E-5DB1-4511-AFAB-B270FA11E0BC}"/>
    <dgm:cxn modelId="{CEAFBC7D-6282-45BA-8CC1-EAFC51600672}" type="presOf" srcId="{C94FF44C-B41A-4ED5-9E4F-A957C159E3A5}" destId="{CA128E31-BFFE-4665-84C0-6E36A97AC908}" srcOrd="0" destOrd="0" presId="urn:microsoft.com/office/officeart/2005/8/layout/radial5"/>
    <dgm:cxn modelId="{45A67E6B-E232-4D0F-AB10-A95895345FD4}" type="presOf" srcId="{CDC1E7CF-8499-4134-8BB3-BAD0493222C1}" destId="{E2EA3C5D-6BB3-4FF8-B9C9-72624A4D8379}" srcOrd="0" destOrd="0" presId="urn:microsoft.com/office/officeart/2005/8/layout/radial5"/>
    <dgm:cxn modelId="{A62C6A28-F5E7-4914-931C-27A97A84F616}" type="presParOf" srcId="{7E9D807C-6ECD-4C9D-ADDE-0C54D6AD1C08}" destId="{D4005EC7-4F72-40DA-8A7B-45AD4DAB8D9E}" srcOrd="0" destOrd="0" presId="urn:microsoft.com/office/officeart/2005/8/layout/radial5"/>
    <dgm:cxn modelId="{4573982A-1E28-42FD-BF33-549CA2EF5ED0}" type="presParOf" srcId="{7E9D807C-6ECD-4C9D-ADDE-0C54D6AD1C08}" destId="{D2EE86ED-669C-426D-B222-ADA43E3968CF}" srcOrd="1" destOrd="0" presId="urn:microsoft.com/office/officeart/2005/8/layout/radial5"/>
    <dgm:cxn modelId="{464D3515-7257-4E54-954A-232E177D3813}" type="presParOf" srcId="{D2EE86ED-669C-426D-B222-ADA43E3968CF}" destId="{85450BBD-2963-4DC9-AE5D-94FDF1B72BF1}" srcOrd="0" destOrd="0" presId="urn:microsoft.com/office/officeart/2005/8/layout/radial5"/>
    <dgm:cxn modelId="{74773670-36C6-4731-8B2C-04E6CD81A80E}" type="presParOf" srcId="{7E9D807C-6ECD-4C9D-ADDE-0C54D6AD1C08}" destId="{CA128E31-BFFE-4665-84C0-6E36A97AC908}" srcOrd="2" destOrd="0" presId="urn:microsoft.com/office/officeart/2005/8/layout/radial5"/>
    <dgm:cxn modelId="{3B2EC665-5352-407B-A489-55472EA3158F}" type="presParOf" srcId="{7E9D807C-6ECD-4C9D-ADDE-0C54D6AD1C08}" destId="{DD06B213-17FA-464E-ACD9-BB905F333C90}" srcOrd="3" destOrd="0" presId="urn:microsoft.com/office/officeart/2005/8/layout/radial5"/>
    <dgm:cxn modelId="{D0CF08AE-CA6C-410E-A8FD-17527132F193}" type="presParOf" srcId="{DD06B213-17FA-464E-ACD9-BB905F333C90}" destId="{CAB552DF-549A-4D46-8D42-7C85E23E6ABA}" srcOrd="0" destOrd="0" presId="urn:microsoft.com/office/officeart/2005/8/layout/radial5"/>
    <dgm:cxn modelId="{346C111F-09D1-41D3-8FBE-9F6E22FA4282}" type="presParOf" srcId="{7E9D807C-6ECD-4C9D-ADDE-0C54D6AD1C08}" destId="{E2EA3C5D-6BB3-4FF8-B9C9-72624A4D8379}" srcOrd="4" destOrd="0" presId="urn:microsoft.com/office/officeart/2005/8/layout/radial5"/>
    <dgm:cxn modelId="{DAA1C339-0D3A-4349-AEA3-C14650137644}" type="presParOf" srcId="{7E9D807C-6ECD-4C9D-ADDE-0C54D6AD1C08}" destId="{99D5036B-7D67-4F53-97ED-A6F3ECE0E0F0}" srcOrd="5" destOrd="0" presId="urn:microsoft.com/office/officeart/2005/8/layout/radial5"/>
    <dgm:cxn modelId="{C468EE85-4A7C-4330-B6BF-9F1DCAA7BE75}" type="presParOf" srcId="{99D5036B-7D67-4F53-97ED-A6F3ECE0E0F0}" destId="{555CDEB2-9EF0-459F-A4D0-9FE2F9143423}" srcOrd="0" destOrd="0" presId="urn:microsoft.com/office/officeart/2005/8/layout/radial5"/>
    <dgm:cxn modelId="{D83B9B12-7655-4649-81C2-1A953857DF78}" type="presParOf" srcId="{7E9D807C-6ECD-4C9D-ADDE-0C54D6AD1C08}" destId="{5319D4F7-BC09-48B2-9ED5-A8D60B8ECECF}" srcOrd="6" destOrd="0" presId="urn:microsoft.com/office/officeart/2005/8/layout/radial5"/>
    <dgm:cxn modelId="{C98CADB2-E7D0-4F87-A0B4-2FF9257E0A3B}" type="presParOf" srcId="{7E9D807C-6ECD-4C9D-ADDE-0C54D6AD1C08}" destId="{368D8B03-CD4C-429D-9950-9ED59C5CD925}" srcOrd="7" destOrd="0" presId="urn:microsoft.com/office/officeart/2005/8/layout/radial5"/>
    <dgm:cxn modelId="{85E4BE56-11EE-4EA5-8D82-1C7E1F677B90}" type="presParOf" srcId="{368D8B03-CD4C-429D-9950-9ED59C5CD925}" destId="{43A79A8B-0F35-43B7-9A31-995D637AFC01}" srcOrd="0" destOrd="0" presId="urn:microsoft.com/office/officeart/2005/8/layout/radial5"/>
    <dgm:cxn modelId="{44810F17-DAE4-47B0-8D24-3191CB73CE0F}" type="presParOf" srcId="{7E9D807C-6ECD-4C9D-ADDE-0C54D6AD1C08}" destId="{C6041F65-CC78-4B69-85BA-BC53FD822754}" srcOrd="8" destOrd="0" presId="urn:microsoft.com/office/officeart/2005/8/layout/radial5"/>
    <dgm:cxn modelId="{CC11E0C9-BAF1-4A3E-9834-A773B60C268C}" type="presParOf" srcId="{7E9D807C-6ECD-4C9D-ADDE-0C54D6AD1C08}" destId="{64E68A4D-C21B-455E-89F0-67FAC85F677D}" srcOrd="9" destOrd="0" presId="urn:microsoft.com/office/officeart/2005/8/layout/radial5"/>
    <dgm:cxn modelId="{5C05DA3F-F055-4337-A728-923425ACCFA4}" type="presParOf" srcId="{64E68A4D-C21B-455E-89F0-67FAC85F677D}" destId="{64FA9100-78D0-41C5-81C5-CD73CA5F2804}" srcOrd="0" destOrd="0" presId="urn:microsoft.com/office/officeart/2005/8/layout/radial5"/>
    <dgm:cxn modelId="{0E53014C-44F3-43CF-B365-C9C335B16FA1}" type="presParOf" srcId="{7E9D807C-6ECD-4C9D-ADDE-0C54D6AD1C08}" destId="{EF83C903-15F0-4E90-87FD-075D50303B2F}" srcOrd="10" destOrd="0" presId="urn:microsoft.com/office/officeart/2005/8/layout/radial5"/>
    <dgm:cxn modelId="{D4809ED2-0D88-47F3-8BA9-4F1F5707635D}" type="presParOf" srcId="{7E9D807C-6ECD-4C9D-ADDE-0C54D6AD1C08}" destId="{022911F1-C56F-4778-B4F4-CD5EF960AED3}" srcOrd="11" destOrd="0" presId="urn:microsoft.com/office/officeart/2005/8/layout/radial5"/>
    <dgm:cxn modelId="{A20C962A-57EF-4896-811D-64B1D30B9E4E}" type="presParOf" srcId="{022911F1-C56F-4778-B4F4-CD5EF960AED3}" destId="{01100FC0-05ED-48D1-89C6-FAB10A9B37F2}" srcOrd="0" destOrd="0" presId="urn:microsoft.com/office/officeart/2005/8/layout/radial5"/>
    <dgm:cxn modelId="{1E2F7903-90F5-4A9A-B9DF-ECD873E32AAE}" type="presParOf" srcId="{7E9D807C-6ECD-4C9D-ADDE-0C54D6AD1C08}" destId="{8BBF1D34-F584-4C81-9820-C785BD7AF722}"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D4CEA-C2B6-4FCD-B187-23B6DD4B0502}" type="doc">
      <dgm:prSet loTypeId="urn:microsoft.com/office/officeart/2005/8/layout/vList2" loCatId="list" qsTypeId="urn:microsoft.com/office/officeart/2005/8/quickstyle/simple3" qsCatId="simple" csTypeId="urn:microsoft.com/office/officeart/2005/8/colors/accent1_2" csCatId="accent1" phldr="1"/>
      <dgm:spPr/>
      <dgm:t>
        <a:bodyPr/>
        <a:lstStyle/>
        <a:p>
          <a:pPr rtl="1"/>
          <a:endParaRPr lang="fa-IR"/>
        </a:p>
      </dgm:t>
    </dgm:pt>
    <dgm:pt modelId="{61A6086C-2C5B-4271-818C-9264A3647023}">
      <dgm:prSet phldrT="[Text]" custT="1"/>
      <dgm:spPr/>
      <dgm:t>
        <a:bodyPr/>
        <a:lstStyle/>
        <a:p>
          <a:pPr algn="ctr" rtl="1"/>
          <a:r>
            <a:rPr lang="fa-IR" sz="1800" dirty="0" smtClean="0">
              <a:latin typeface="Open Sans"/>
              <a:cs typeface="B Yekan" pitchFamily="2" charset="-78"/>
            </a:rPr>
            <a:t>توسعه عدالت اجتماعی</a:t>
          </a:r>
          <a:endParaRPr lang="fa-IR" sz="1800" dirty="0">
            <a:cs typeface="B Yekan" pitchFamily="2" charset="-78"/>
          </a:endParaRPr>
        </a:p>
      </dgm:t>
    </dgm:pt>
    <dgm:pt modelId="{A7734F58-0CEA-4838-BA2E-6A1D1ECE09A5}" type="parTrans" cxnId="{16FB6223-30F0-4086-9EEA-5723F2ECA09E}">
      <dgm:prSet/>
      <dgm:spPr/>
      <dgm:t>
        <a:bodyPr/>
        <a:lstStyle/>
        <a:p>
          <a:pPr algn="ctr" rtl="1"/>
          <a:endParaRPr lang="fa-IR" sz="1600"/>
        </a:p>
      </dgm:t>
    </dgm:pt>
    <dgm:pt modelId="{6CF0F1B4-C48F-441C-A85A-8F38553A5280}" type="sibTrans" cxnId="{16FB6223-30F0-4086-9EEA-5723F2ECA09E}">
      <dgm:prSet/>
      <dgm:spPr/>
      <dgm:t>
        <a:bodyPr/>
        <a:lstStyle/>
        <a:p>
          <a:pPr algn="ctr" rtl="1"/>
          <a:endParaRPr lang="fa-IR" sz="1600"/>
        </a:p>
      </dgm:t>
    </dgm:pt>
    <dgm:pt modelId="{8E13650E-D02B-47AC-99D3-4C76096D1207}">
      <dgm:prSet phldrT="[Text]" custT="1"/>
      <dgm:spPr/>
      <dgm:t>
        <a:bodyPr/>
        <a:lstStyle/>
        <a:p>
          <a:pPr algn="ctr" rtl="1"/>
          <a:r>
            <a:rPr lang="fa-IR" sz="1800" dirty="0" smtClean="0">
              <a:latin typeface="Open Sans"/>
              <a:cs typeface="B Yekan" pitchFamily="2" charset="-78"/>
            </a:rPr>
            <a:t>ارتقای سطح رفاه اجتماعی</a:t>
          </a:r>
          <a:endParaRPr lang="fa-IR" sz="1800" dirty="0">
            <a:cs typeface="B Yekan" pitchFamily="2" charset="-78"/>
          </a:endParaRPr>
        </a:p>
      </dgm:t>
    </dgm:pt>
    <dgm:pt modelId="{993DC199-7878-4997-9FC6-FD70CA051B37}" type="parTrans" cxnId="{C20729C3-1E55-4D26-A499-FDBD3A8B9011}">
      <dgm:prSet/>
      <dgm:spPr/>
      <dgm:t>
        <a:bodyPr/>
        <a:lstStyle/>
        <a:p>
          <a:pPr algn="ctr" rtl="1"/>
          <a:endParaRPr lang="fa-IR" sz="1600"/>
        </a:p>
      </dgm:t>
    </dgm:pt>
    <dgm:pt modelId="{E43118BC-9861-42EE-942A-2AFE20C85CA2}" type="sibTrans" cxnId="{C20729C3-1E55-4D26-A499-FDBD3A8B9011}">
      <dgm:prSet/>
      <dgm:spPr/>
      <dgm:t>
        <a:bodyPr/>
        <a:lstStyle/>
        <a:p>
          <a:pPr algn="ctr" rtl="1"/>
          <a:endParaRPr lang="fa-IR" sz="1600"/>
        </a:p>
      </dgm:t>
    </dgm:pt>
    <dgm:pt modelId="{F7DA0735-D900-4A73-993F-68E2624F8771}">
      <dgm:prSet phldrT="[Text]" custT="1"/>
      <dgm:spPr/>
      <dgm:t>
        <a:bodyPr/>
        <a:lstStyle/>
        <a:p>
          <a:pPr algn="ctr" rtl="1"/>
          <a:r>
            <a:rPr lang="fa-IR" sz="1800" dirty="0" smtClean="0">
              <a:latin typeface="Open Sans"/>
              <a:cs typeface="B Yekan" pitchFamily="2" charset="-78"/>
            </a:rPr>
            <a:t>ایجاد اشتغال پایدار</a:t>
          </a:r>
          <a:endParaRPr lang="fa-IR" sz="1800" dirty="0">
            <a:cs typeface="B Yekan" pitchFamily="2" charset="-78"/>
          </a:endParaRPr>
        </a:p>
      </dgm:t>
    </dgm:pt>
    <dgm:pt modelId="{D17691B7-E38A-4B0C-8B36-610A76FD1E72}" type="parTrans" cxnId="{12F4445A-E6C1-4B7A-888E-11ACE1E15A78}">
      <dgm:prSet/>
      <dgm:spPr/>
      <dgm:t>
        <a:bodyPr/>
        <a:lstStyle/>
        <a:p>
          <a:pPr algn="ctr" rtl="1"/>
          <a:endParaRPr lang="fa-IR" sz="1600"/>
        </a:p>
      </dgm:t>
    </dgm:pt>
    <dgm:pt modelId="{6C199599-DA52-496B-9915-F34A29D9F602}" type="sibTrans" cxnId="{12F4445A-E6C1-4B7A-888E-11ACE1E15A78}">
      <dgm:prSet/>
      <dgm:spPr/>
      <dgm:t>
        <a:bodyPr/>
        <a:lstStyle/>
        <a:p>
          <a:pPr algn="ctr" rtl="1"/>
          <a:endParaRPr lang="fa-IR" sz="1600"/>
        </a:p>
      </dgm:t>
    </dgm:pt>
    <dgm:pt modelId="{227F1680-42CE-40D0-8ED2-613DECF453E9}" type="pres">
      <dgm:prSet presAssocID="{741D4CEA-C2B6-4FCD-B187-23B6DD4B0502}" presName="linear" presStyleCnt="0">
        <dgm:presLayoutVars>
          <dgm:animLvl val="lvl"/>
          <dgm:resizeHandles val="exact"/>
        </dgm:presLayoutVars>
      </dgm:prSet>
      <dgm:spPr/>
      <dgm:t>
        <a:bodyPr/>
        <a:lstStyle/>
        <a:p>
          <a:pPr rtl="1"/>
          <a:endParaRPr lang="fa-IR"/>
        </a:p>
      </dgm:t>
    </dgm:pt>
    <dgm:pt modelId="{17EC2F25-1739-4C00-997A-1F2C8FA142D0}" type="pres">
      <dgm:prSet presAssocID="{61A6086C-2C5B-4271-818C-9264A3647023}" presName="parentText" presStyleLbl="node1" presStyleIdx="0" presStyleCnt="3" custScaleX="52318" custScaleY="53350">
        <dgm:presLayoutVars>
          <dgm:chMax val="0"/>
          <dgm:bulletEnabled val="1"/>
        </dgm:presLayoutVars>
      </dgm:prSet>
      <dgm:spPr/>
      <dgm:t>
        <a:bodyPr/>
        <a:lstStyle/>
        <a:p>
          <a:pPr rtl="1"/>
          <a:endParaRPr lang="fa-IR"/>
        </a:p>
      </dgm:t>
    </dgm:pt>
    <dgm:pt modelId="{D5BEE2B2-7CE4-42A4-8141-D957946AE38B}" type="pres">
      <dgm:prSet presAssocID="{6CF0F1B4-C48F-441C-A85A-8F38553A5280}" presName="spacer" presStyleCnt="0"/>
      <dgm:spPr/>
      <dgm:t>
        <a:bodyPr/>
        <a:lstStyle/>
        <a:p>
          <a:pPr rtl="1"/>
          <a:endParaRPr lang="fa-IR"/>
        </a:p>
      </dgm:t>
    </dgm:pt>
    <dgm:pt modelId="{A0CAE5A4-A114-4DB2-9875-D95065F9A0FC}" type="pres">
      <dgm:prSet presAssocID="{8E13650E-D02B-47AC-99D3-4C76096D1207}" presName="parentText" presStyleLbl="node1" presStyleIdx="1" presStyleCnt="3" custScaleX="52318" custScaleY="53350">
        <dgm:presLayoutVars>
          <dgm:chMax val="0"/>
          <dgm:bulletEnabled val="1"/>
        </dgm:presLayoutVars>
      </dgm:prSet>
      <dgm:spPr/>
      <dgm:t>
        <a:bodyPr/>
        <a:lstStyle/>
        <a:p>
          <a:pPr rtl="1"/>
          <a:endParaRPr lang="fa-IR"/>
        </a:p>
      </dgm:t>
    </dgm:pt>
    <dgm:pt modelId="{36C2DE00-4F46-4FD7-ACBB-EFBFD74E4C06}" type="pres">
      <dgm:prSet presAssocID="{E43118BC-9861-42EE-942A-2AFE20C85CA2}" presName="spacer" presStyleCnt="0"/>
      <dgm:spPr/>
      <dgm:t>
        <a:bodyPr/>
        <a:lstStyle/>
        <a:p>
          <a:pPr rtl="1"/>
          <a:endParaRPr lang="fa-IR"/>
        </a:p>
      </dgm:t>
    </dgm:pt>
    <dgm:pt modelId="{962E9B28-0C77-472A-9F56-2E4D69F72C31}" type="pres">
      <dgm:prSet presAssocID="{F7DA0735-D900-4A73-993F-68E2624F8771}" presName="parentText" presStyleLbl="node1" presStyleIdx="2" presStyleCnt="3" custScaleX="52318" custScaleY="53350">
        <dgm:presLayoutVars>
          <dgm:chMax val="0"/>
          <dgm:bulletEnabled val="1"/>
        </dgm:presLayoutVars>
      </dgm:prSet>
      <dgm:spPr/>
      <dgm:t>
        <a:bodyPr/>
        <a:lstStyle/>
        <a:p>
          <a:pPr rtl="1"/>
          <a:endParaRPr lang="fa-IR"/>
        </a:p>
      </dgm:t>
    </dgm:pt>
  </dgm:ptLst>
  <dgm:cxnLst>
    <dgm:cxn modelId="{12F4445A-E6C1-4B7A-888E-11ACE1E15A78}" srcId="{741D4CEA-C2B6-4FCD-B187-23B6DD4B0502}" destId="{F7DA0735-D900-4A73-993F-68E2624F8771}" srcOrd="2" destOrd="0" parTransId="{D17691B7-E38A-4B0C-8B36-610A76FD1E72}" sibTransId="{6C199599-DA52-496B-9915-F34A29D9F602}"/>
    <dgm:cxn modelId="{65F4855C-F53F-4290-BAB8-3E7590830FD5}" type="presOf" srcId="{61A6086C-2C5B-4271-818C-9264A3647023}" destId="{17EC2F25-1739-4C00-997A-1F2C8FA142D0}" srcOrd="0" destOrd="0" presId="urn:microsoft.com/office/officeart/2005/8/layout/vList2"/>
    <dgm:cxn modelId="{CE8293A4-AF36-4164-92E6-C9FCB1BE830C}" type="presOf" srcId="{F7DA0735-D900-4A73-993F-68E2624F8771}" destId="{962E9B28-0C77-472A-9F56-2E4D69F72C31}" srcOrd="0" destOrd="0" presId="urn:microsoft.com/office/officeart/2005/8/layout/vList2"/>
    <dgm:cxn modelId="{C20729C3-1E55-4D26-A499-FDBD3A8B9011}" srcId="{741D4CEA-C2B6-4FCD-B187-23B6DD4B0502}" destId="{8E13650E-D02B-47AC-99D3-4C76096D1207}" srcOrd="1" destOrd="0" parTransId="{993DC199-7878-4997-9FC6-FD70CA051B37}" sibTransId="{E43118BC-9861-42EE-942A-2AFE20C85CA2}"/>
    <dgm:cxn modelId="{FEEFBA61-D5B6-4001-A18C-77E6DF8812EB}" type="presOf" srcId="{8E13650E-D02B-47AC-99D3-4C76096D1207}" destId="{A0CAE5A4-A114-4DB2-9875-D95065F9A0FC}" srcOrd="0" destOrd="0" presId="urn:microsoft.com/office/officeart/2005/8/layout/vList2"/>
    <dgm:cxn modelId="{2198B24C-9EF2-4669-9210-4276BF533A97}" type="presOf" srcId="{741D4CEA-C2B6-4FCD-B187-23B6DD4B0502}" destId="{227F1680-42CE-40D0-8ED2-613DECF453E9}" srcOrd="0" destOrd="0" presId="urn:microsoft.com/office/officeart/2005/8/layout/vList2"/>
    <dgm:cxn modelId="{16FB6223-30F0-4086-9EEA-5723F2ECA09E}" srcId="{741D4CEA-C2B6-4FCD-B187-23B6DD4B0502}" destId="{61A6086C-2C5B-4271-818C-9264A3647023}" srcOrd="0" destOrd="0" parTransId="{A7734F58-0CEA-4838-BA2E-6A1D1ECE09A5}" sibTransId="{6CF0F1B4-C48F-441C-A85A-8F38553A5280}"/>
    <dgm:cxn modelId="{EF0ABA2D-3681-4531-A7AA-D5684605EA31}" type="presParOf" srcId="{227F1680-42CE-40D0-8ED2-613DECF453E9}" destId="{17EC2F25-1739-4C00-997A-1F2C8FA142D0}" srcOrd="0" destOrd="0" presId="urn:microsoft.com/office/officeart/2005/8/layout/vList2"/>
    <dgm:cxn modelId="{EC9B3C71-4147-4FC5-8F8A-2880B1D5DBA2}" type="presParOf" srcId="{227F1680-42CE-40D0-8ED2-613DECF453E9}" destId="{D5BEE2B2-7CE4-42A4-8141-D957946AE38B}" srcOrd="1" destOrd="0" presId="urn:microsoft.com/office/officeart/2005/8/layout/vList2"/>
    <dgm:cxn modelId="{13F97CEF-C76D-403E-BAAE-CD21C185FFAC}" type="presParOf" srcId="{227F1680-42CE-40D0-8ED2-613DECF453E9}" destId="{A0CAE5A4-A114-4DB2-9875-D95065F9A0FC}" srcOrd="2" destOrd="0" presId="urn:microsoft.com/office/officeart/2005/8/layout/vList2"/>
    <dgm:cxn modelId="{F2A74EAF-FAC4-4619-B3E1-6748D3268088}" type="presParOf" srcId="{227F1680-42CE-40D0-8ED2-613DECF453E9}" destId="{36C2DE00-4F46-4FD7-ACBB-EFBFD74E4C06}" srcOrd="3" destOrd="0" presId="urn:microsoft.com/office/officeart/2005/8/layout/vList2"/>
    <dgm:cxn modelId="{B1A74675-D7D0-43B8-BD9D-4077BD3B6969}" type="presParOf" srcId="{227F1680-42CE-40D0-8ED2-613DECF453E9}" destId="{962E9B28-0C77-472A-9F56-2E4D69F72C3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1D4CEA-C2B6-4FCD-B187-23B6DD4B0502}" type="doc">
      <dgm:prSet loTypeId="urn:microsoft.com/office/officeart/2005/8/layout/vList2" loCatId="list" qsTypeId="urn:microsoft.com/office/officeart/2005/8/quickstyle/simple3" qsCatId="simple" csTypeId="urn:microsoft.com/office/officeart/2005/8/colors/accent3_2" csCatId="accent3" phldr="1"/>
      <dgm:spPr/>
      <dgm:t>
        <a:bodyPr/>
        <a:lstStyle/>
        <a:p>
          <a:pPr rtl="1"/>
          <a:endParaRPr lang="fa-IR"/>
        </a:p>
      </dgm:t>
    </dgm:pt>
    <dgm:pt modelId="{61A6086C-2C5B-4271-818C-9264A3647023}">
      <dgm:prSet phldrT="[Text]" custT="1"/>
      <dgm:spPr/>
      <dgm:t>
        <a:bodyPr/>
        <a:lstStyle/>
        <a:p>
          <a:pPr algn="ctr" rtl="1"/>
          <a:r>
            <a:rPr lang="fa-IR" sz="1800" dirty="0" smtClean="0">
              <a:latin typeface="Open Sans"/>
              <a:cs typeface="B Yekan" pitchFamily="2" charset="-78"/>
            </a:rPr>
            <a:t>مشارکت در رشد اقتصادی</a:t>
          </a:r>
          <a:endParaRPr lang="fa-IR" sz="1800" dirty="0">
            <a:cs typeface="B Yekan" pitchFamily="2" charset="-78"/>
          </a:endParaRPr>
        </a:p>
      </dgm:t>
    </dgm:pt>
    <dgm:pt modelId="{A7734F58-0CEA-4838-BA2E-6A1D1ECE09A5}" type="parTrans" cxnId="{16FB6223-30F0-4086-9EEA-5723F2ECA09E}">
      <dgm:prSet/>
      <dgm:spPr/>
      <dgm:t>
        <a:bodyPr/>
        <a:lstStyle/>
        <a:p>
          <a:pPr rtl="1"/>
          <a:endParaRPr lang="fa-IR" sz="1600"/>
        </a:p>
      </dgm:t>
    </dgm:pt>
    <dgm:pt modelId="{6CF0F1B4-C48F-441C-A85A-8F38553A5280}" type="sibTrans" cxnId="{16FB6223-30F0-4086-9EEA-5723F2ECA09E}">
      <dgm:prSet/>
      <dgm:spPr/>
      <dgm:t>
        <a:bodyPr/>
        <a:lstStyle/>
        <a:p>
          <a:pPr rtl="1"/>
          <a:endParaRPr lang="fa-IR" sz="1600"/>
        </a:p>
      </dgm:t>
    </dgm:pt>
    <dgm:pt modelId="{8E13650E-D02B-47AC-99D3-4C76096D1207}">
      <dgm:prSet phldrT="[Text]" custT="1"/>
      <dgm:spPr/>
      <dgm:t>
        <a:bodyPr/>
        <a:lstStyle/>
        <a:p>
          <a:pPr algn="ctr" rtl="1"/>
          <a:r>
            <a:rPr lang="fa-IR" sz="1800" dirty="0" smtClean="0">
              <a:latin typeface="Open Sans"/>
              <a:cs typeface="B Yekan" pitchFamily="2" charset="-78"/>
            </a:rPr>
            <a:t>توانمند سازی اقشارآسیب پذیر</a:t>
          </a:r>
          <a:endParaRPr lang="fa-IR" sz="1800" dirty="0">
            <a:cs typeface="B Yekan" pitchFamily="2" charset="-78"/>
          </a:endParaRPr>
        </a:p>
      </dgm:t>
    </dgm:pt>
    <dgm:pt modelId="{993DC199-7878-4997-9FC6-FD70CA051B37}" type="parTrans" cxnId="{C20729C3-1E55-4D26-A499-FDBD3A8B9011}">
      <dgm:prSet/>
      <dgm:spPr/>
      <dgm:t>
        <a:bodyPr/>
        <a:lstStyle/>
        <a:p>
          <a:pPr rtl="1"/>
          <a:endParaRPr lang="fa-IR" sz="1600"/>
        </a:p>
      </dgm:t>
    </dgm:pt>
    <dgm:pt modelId="{E43118BC-9861-42EE-942A-2AFE20C85CA2}" type="sibTrans" cxnId="{C20729C3-1E55-4D26-A499-FDBD3A8B9011}">
      <dgm:prSet/>
      <dgm:spPr/>
      <dgm:t>
        <a:bodyPr/>
        <a:lstStyle/>
        <a:p>
          <a:pPr rtl="1"/>
          <a:endParaRPr lang="fa-IR" sz="1600"/>
        </a:p>
      </dgm:t>
    </dgm:pt>
    <dgm:pt modelId="{F7DA0735-D900-4A73-993F-68E2624F8771}">
      <dgm:prSet phldrT="[Text]" custT="1"/>
      <dgm:spPr/>
      <dgm:t>
        <a:bodyPr/>
        <a:lstStyle/>
        <a:p>
          <a:pPr algn="ctr" rtl="1"/>
          <a:r>
            <a:rPr lang="fa-IR" sz="1800" dirty="0" smtClean="0">
              <a:latin typeface="Open Sans"/>
              <a:cs typeface="B Yekan" pitchFamily="2" charset="-78"/>
            </a:rPr>
            <a:t>تقویت سرمایه اجتماعی</a:t>
          </a:r>
          <a:endParaRPr lang="fa-IR" sz="1800" dirty="0">
            <a:cs typeface="B Yekan" pitchFamily="2" charset="-78"/>
          </a:endParaRPr>
        </a:p>
      </dgm:t>
    </dgm:pt>
    <dgm:pt modelId="{D17691B7-E38A-4B0C-8B36-610A76FD1E72}" type="parTrans" cxnId="{12F4445A-E6C1-4B7A-888E-11ACE1E15A78}">
      <dgm:prSet/>
      <dgm:spPr/>
      <dgm:t>
        <a:bodyPr/>
        <a:lstStyle/>
        <a:p>
          <a:pPr rtl="1"/>
          <a:endParaRPr lang="fa-IR" sz="1600"/>
        </a:p>
      </dgm:t>
    </dgm:pt>
    <dgm:pt modelId="{6C199599-DA52-496B-9915-F34A29D9F602}" type="sibTrans" cxnId="{12F4445A-E6C1-4B7A-888E-11ACE1E15A78}">
      <dgm:prSet/>
      <dgm:spPr/>
      <dgm:t>
        <a:bodyPr/>
        <a:lstStyle/>
        <a:p>
          <a:pPr rtl="1"/>
          <a:endParaRPr lang="fa-IR" sz="1600"/>
        </a:p>
      </dgm:t>
    </dgm:pt>
    <dgm:pt modelId="{227F1680-42CE-40D0-8ED2-613DECF453E9}" type="pres">
      <dgm:prSet presAssocID="{741D4CEA-C2B6-4FCD-B187-23B6DD4B0502}" presName="linear" presStyleCnt="0">
        <dgm:presLayoutVars>
          <dgm:animLvl val="lvl"/>
          <dgm:resizeHandles val="exact"/>
        </dgm:presLayoutVars>
      </dgm:prSet>
      <dgm:spPr/>
      <dgm:t>
        <a:bodyPr/>
        <a:lstStyle/>
        <a:p>
          <a:pPr rtl="1"/>
          <a:endParaRPr lang="fa-IR"/>
        </a:p>
      </dgm:t>
    </dgm:pt>
    <dgm:pt modelId="{17EC2F25-1739-4C00-997A-1F2C8FA142D0}" type="pres">
      <dgm:prSet presAssocID="{61A6086C-2C5B-4271-818C-9264A3647023}" presName="parentText" presStyleLbl="node1" presStyleIdx="0" presStyleCnt="3" custScaleX="84619" custScaleY="49309">
        <dgm:presLayoutVars>
          <dgm:chMax val="0"/>
          <dgm:bulletEnabled val="1"/>
        </dgm:presLayoutVars>
      </dgm:prSet>
      <dgm:spPr/>
      <dgm:t>
        <a:bodyPr/>
        <a:lstStyle/>
        <a:p>
          <a:pPr rtl="1"/>
          <a:endParaRPr lang="fa-IR"/>
        </a:p>
      </dgm:t>
    </dgm:pt>
    <dgm:pt modelId="{D5BEE2B2-7CE4-42A4-8141-D957946AE38B}" type="pres">
      <dgm:prSet presAssocID="{6CF0F1B4-C48F-441C-A85A-8F38553A5280}" presName="spacer" presStyleCnt="0"/>
      <dgm:spPr/>
      <dgm:t>
        <a:bodyPr/>
        <a:lstStyle/>
        <a:p>
          <a:pPr rtl="1"/>
          <a:endParaRPr lang="fa-IR"/>
        </a:p>
      </dgm:t>
    </dgm:pt>
    <dgm:pt modelId="{A0CAE5A4-A114-4DB2-9875-D95065F9A0FC}" type="pres">
      <dgm:prSet presAssocID="{8E13650E-D02B-47AC-99D3-4C76096D1207}" presName="parentText" presStyleLbl="node1" presStyleIdx="1" presStyleCnt="3" custScaleX="84619" custScaleY="49309">
        <dgm:presLayoutVars>
          <dgm:chMax val="0"/>
          <dgm:bulletEnabled val="1"/>
        </dgm:presLayoutVars>
      </dgm:prSet>
      <dgm:spPr/>
      <dgm:t>
        <a:bodyPr/>
        <a:lstStyle/>
        <a:p>
          <a:pPr rtl="1"/>
          <a:endParaRPr lang="fa-IR"/>
        </a:p>
      </dgm:t>
    </dgm:pt>
    <dgm:pt modelId="{36C2DE00-4F46-4FD7-ACBB-EFBFD74E4C06}" type="pres">
      <dgm:prSet presAssocID="{E43118BC-9861-42EE-942A-2AFE20C85CA2}" presName="spacer" presStyleCnt="0"/>
      <dgm:spPr/>
      <dgm:t>
        <a:bodyPr/>
        <a:lstStyle/>
        <a:p>
          <a:pPr rtl="1"/>
          <a:endParaRPr lang="fa-IR"/>
        </a:p>
      </dgm:t>
    </dgm:pt>
    <dgm:pt modelId="{962E9B28-0C77-472A-9F56-2E4D69F72C31}" type="pres">
      <dgm:prSet presAssocID="{F7DA0735-D900-4A73-993F-68E2624F8771}" presName="parentText" presStyleLbl="node1" presStyleIdx="2" presStyleCnt="3" custScaleX="84619" custScaleY="49309">
        <dgm:presLayoutVars>
          <dgm:chMax val="0"/>
          <dgm:bulletEnabled val="1"/>
        </dgm:presLayoutVars>
      </dgm:prSet>
      <dgm:spPr/>
      <dgm:t>
        <a:bodyPr/>
        <a:lstStyle/>
        <a:p>
          <a:pPr rtl="1"/>
          <a:endParaRPr lang="fa-IR"/>
        </a:p>
      </dgm:t>
    </dgm:pt>
  </dgm:ptLst>
  <dgm:cxnLst>
    <dgm:cxn modelId="{12F4445A-E6C1-4B7A-888E-11ACE1E15A78}" srcId="{741D4CEA-C2B6-4FCD-B187-23B6DD4B0502}" destId="{F7DA0735-D900-4A73-993F-68E2624F8771}" srcOrd="2" destOrd="0" parTransId="{D17691B7-E38A-4B0C-8B36-610A76FD1E72}" sibTransId="{6C199599-DA52-496B-9915-F34A29D9F602}"/>
    <dgm:cxn modelId="{BE2A91B0-1151-4D8A-90C8-B7049A05C960}" type="presOf" srcId="{741D4CEA-C2B6-4FCD-B187-23B6DD4B0502}" destId="{227F1680-42CE-40D0-8ED2-613DECF453E9}" srcOrd="0" destOrd="0" presId="urn:microsoft.com/office/officeart/2005/8/layout/vList2"/>
    <dgm:cxn modelId="{28268621-A1E7-4880-9A58-9B2DD4B905B3}" type="presOf" srcId="{61A6086C-2C5B-4271-818C-9264A3647023}" destId="{17EC2F25-1739-4C00-997A-1F2C8FA142D0}" srcOrd="0" destOrd="0" presId="urn:microsoft.com/office/officeart/2005/8/layout/vList2"/>
    <dgm:cxn modelId="{C20729C3-1E55-4D26-A499-FDBD3A8B9011}" srcId="{741D4CEA-C2B6-4FCD-B187-23B6DD4B0502}" destId="{8E13650E-D02B-47AC-99D3-4C76096D1207}" srcOrd="1" destOrd="0" parTransId="{993DC199-7878-4997-9FC6-FD70CA051B37}" sibTransId="{E43118BC-9861-42EE-942A-2AFE20C85CA2}"/>
    <dgm:cxn modelId="{2627435E-0DD7-4903-8235-F961D20FEC2B}" type="presOf" srcId="{8E13650E-D02B-47AC-99D3-4C76096D1207}" destId="{A0CAE5A4-A114-4DB2-9875-D95065F9A0FC}" srcOrd="0" destOrd="0" presId="urn:microsoft.com/office/officeart/2005/8/layout/vList2"/>
    <dgm:cxn modelId="{295F849E-BC40-45C2-83FE-0FD2DB03F76A}" type="presOf" srcId="{F7DA0735-D900-4A73-993F-68E2624F8771}" destId="{962E9B28-0C77-472A-9F56-2E4D69F72C31}" srcOrd="0" destOrd="0" presId="urn:microsoft.com/office/officeart/2005/8/layout/vList2"/>
    <dgm:cxn modelId="{16FB6223-30F0-4086-9EEA-5723F2ECA09E}" srcId="{741D4CEA-C2B6-4FCD-B187-23B6DD4B0502}" destId="{61A6086C-2C5B-4271-818C-9264A3647023}" srcOrd="0" destOrd="0" parTransId="{A7734F58-0CEA-4838-BA2E-6A1D1ECE09A5}" sibTransId="{6CF0F1B4-C48F-441C-A85A-8F38553A5280}"/>
    <dgm:cxn modelId="{870E6322-D704-4B40-87B6-00CDF282D833}" type="presParOf" srcId="{227F1680-42CE-40D0-8ED2-613DECF453E9}" destId="{17EC2F25-1739-4C00-997A-1F2C8FA142D0}" srcOrd="0" destOrd="0" presId="urn:microsoft.com/office/officeart/2005/8/layout/vList2"/>
    <dgm:cxn modelId="{BE24963D-4A81-4124-A593-BD709E115DFE}" type="presParOf" srcId="{227F1680-42CE-40D0-8ED2-613DECF453E9}" destId="{D5BEE2B2-7CE4-42A4-8141-D957946AE38B}" srcOrd="1" destOrd="0" presId="urn:microsoft.com/office/officeart/2005/8/layout/vList2"/>
    <dgm:cxn modelId="{E576F1D4-157B-4A97-887F-F0AD5C853F52}" type="presParOf" srcId="{227F1680-42CE-40D0-8ED2-613DECF453E9}" destId="{A0CAE5A4-A114-4DB2-9875-D95065F9A0FC}" srcOrd="2" destOrd="0" presId="urn:microsoft.com/office/officeart/2005/8/layout/vList2"/>
    <dgm:cxn modelId="{226F6371-7BDA-49BF-BDA4-C7D80656EAEF}" type="presParOf" srcId="{227F1680-42CE-40D0-8ED2-613DECF453E9}" destId="{36C2DE00-4F46-4FD7-ACBB-EFBFD74E4C06}" srcOrd="3" destOrd="0" presId="urn:microsoft.com/office/officeart/2005/8/layout/vList2"/>
    <dgm:cxn modelId="{E97BDD17-3795-41EB-93AE-31E0115A9634}" type="presParOf" srcId="{227F1680-42CE-40D0-8ED2-613DECF453E9}" destId="{962E9B28-0C77-472A-9F56-2E4D69F72C3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02962B-DB7B-496B-A050-C4762E7B39BE}" type="doc">
      <dgm:prSet loTypeId="urn:microsoft.com/office/officeart/2005/8/layout/cycle6" loCatId="cycle" qsTypeId="urn:microsoft.com/office/officeart/2005/8/quickstyle/simple5" qsCatId="simple" csTypeId="urn:microsoft.com/office/officeart/2005/8/colors/accent1_2" csCatId="accent1" phldr="1"/>
      <dgm:spPr/>
      <dgm:t>
        <a:bodyPr/>
        <a:lstStyle/>
        <a:p>
          <a:pPr rtl="1"/>
          <a:endParaRPr lang="fa-IR"/>
        </a:p>
      </dgm:t>
    </dgm:pt>
    <dgm:pt modelId="{83F0873F-2E7E-41F7-98C1-7078C6B18CDF}">
      <dgm:prSet phldrT="[Text]" custT="1"/>
      <dgm:spPr/>
      <dgm:t>
        <a:bodyPr/>
        <a:lstStyle/>
        <a:p>
          <a:pPr rtl="1"/>
          <a:r>
            <a:rPr lang="ar-SA" sz="1400" dirty="0" smtClean="0">
              <a:solidFill>
                <a:schemeClr val="tx1"/>
              </a:solidFill>
              <a:cs typeface="B Titr" pitchFamily="2" charset="-78"/>
            </a:rPr>
            <a:t>خودیاری</a:t>
          </a:r>
          <a:endParaRPr lang="fa-IR" sz="1400" dirty="0">
            <a:solidFill>
              <a:schemeClr val="tx1"/>
            </a:solidFill>
            <a:cs typeface="B Titr" pitchFamily="2" charset="-78"/>
          </a:endParaRPr>
        </a:p>
      </dgm:t>
    </dgm:pt>
    <dgm:pt modelId="{2730AC51-1755-479C-9F8E-EF529FE5753D}" type="parTrans" cxnId="{3A73F2F7-C3E7-4464-AC22-952BBBD796BF}">
      <dgm:prSet/>
      <dgm:spPr/>
      <dgm:t>
        <a:bodyPr/>
        <a:lstStyle/>
        <a:p>
          <a:pPr rtl="1"/>
          <a:endParaRPr lang="fa-IR" sz="1400">
            <a:cs typeface="B Titr" pitchFamily="2" charset="-78"/>
          </a:endParaRPr>
        </a:p>
      </dgm:t>
    </dgm:pt>
    <dgm:pt modelId="{CD0B2B56-417D-43C5-B79F-A1923648C380}" type="sibTrans" cxnId="{3A73F2F7-C3E7-4464-AC22-952BBBD796BF}">
      <dgm:prSet/>
      <dgm:spPr/>
      <dgm:t>
        <a:bodyPr/>
        <a:lstStyle/>
        <a:p>
          <a:pPr rtl="1"/>
          <a:endParaRPr lang="fa-IR" sz="1400">
            <a:cs typeface="B Titr" pitchFamily="2" charset="-78"/>
          </a:endParaRPr>
        </a:p>
      </dgm:t>
    </dgm:pt>
    <dgm:pt modelId="{CD6B351D-C7CB-412B-918D-461CBF83BD5C}">
      <dgm:prSet phldrT="[Text]" custT="1"/>
      <dgm:spPr/>
      <dgm:t>
        <a:bodyPr/>
        <a:lstStyle/>
        <a:p>
          <a:pPr rtl="1"/>
          <a:r>
            <a:rPr lang="ar-SA" sz="1400" dirty="0" smtClean="0">
              <a:solidFill>
                <a:schemeClr val="tx1"/>
              </a:solidFill>
              <a:cs typeface="B Titr" pitchFamily="2" charset="-78"/>
            </a:rPr>
            <a:t>برابری</a:t>
          </a:r>
          <a:endParaRPr lang="fa-IR" sz="1400" dirty="0">
            <a:solidFill>
              <a:schemeClr val="tx1"/>
            </a:solidFill>
            <a:cs typeface="B Titr" pitchFamily="2" charset="-78"/>
          </a:endParaRPr>
        </a:p>
      </dgm:t>
    </dgm:pt>
    <dgm:pt modelId="{4BA82B9D-1614-4490-A3F4-5D4BCCC9458A}" type="parTrans" cxnId="{6BD8A779-C351-4955-B061-08112F1F487C}">
      <dgm:prSet/>
      <dgm:spPr/>
      <dgm:t>
        <a:bodyPr/>
        <a:lstStyle/>
        <a:p>
          <a:pPr rtl="1"/>
          <a:endParaRPr lang="fa-IR" sz="1400">
            <a:cs typeface="B Titr" pitchFamily="2" charset="-78"/>
          </a:endParaRPr>
        </a:p>
      </dgm:t>
    </dgm:pt>
    <dgm:pt modelId="{B87C3863-263B-47BD-A673-F2EEA6AB5DE4}" type="sibTrans" cxnId="{6BD8A779-C351-4955-B061-08112F1F487C}">
      <dgm:prSet/>
      <dgm:spPr/>
      <dgm:t>
        <a:bodyPr/>
        <a:lstStyle/>
        <a:p>
          <a:pPr rtl="1"/>
          <a:endParaRPr lang="fa-IR" sz="1400">
            <a:cs typeface="B Titr" pitchFamily="2" charset="-78"/>
          </a:endParaRPr>
        </a:p>
      </dgm:t>
    </dgm:pt>
    <dgm:pt modelId="{ADF3853F-DAE7-466E-8CC9-3C810985CE50}">
      <dgm:prSet phldrT="[Text]" custT="1"/>
      <dgm:spPr/>
      <dgm:t>
        <a:bodyPr/>
        <a:lstStyle/>
        <a:p>
          <a:pPr rtl="1"/>
          <a:r>
            <a:rPr lang="ar-SA" sz="1400" dirty="0" smtClean="0">
              <a:solidFill>
                <a:schemeClr val="tx1"/>
              </a:solidFill>
              <a:cs typeface="B Titr" pitchFamily="2" charset="-78"/>
            </a:rPr>
            <a:t>عدالت</a:t>
          </a:r>
          <a:r>
            <a:rPr lang="ar-SA" sz="1400" dirty="0" smtClean="0">
              <a:cs typeface="B Titr" pitchFamily="2" charset="-78"/>
            </a:rPr>
            <a:t> </a:t>
          </a:r>
          <a:endParaRPr lang="fa-IR" sz="1400" dirty="0">
            <a:cs typeface="B Titr" pitchFamily="2" charset="-78"/>
          </a:endParaRPr>
        </a:p>
      </dgm:t>
    </dgm:pt>
    <dgm:pt modelId="{0E37771D-049A-4274-B97C-388649002AEA}" type="parTrans" cxnId="{EA80CD04-38AD-4938-9D3A-CCC5AB967B19}">
      <dgm:prSet/>
      <dgm:spPr/>
      <dgm:t>
        <a:bodyPr/>
        <a:lstStyle/>
        <a:p>
          <a:pPr rtl="1"/>
          <a:endParaRPr lang="fa-IR" sz="1400">
            <a:cs typeface="B Titr" pitchFamily="2" charset="-78"/>
          </a:endParaRPr>
        </a:p>
      </dgm:t>
    </dgm:pt>
    <dgm:pt modelId="{C5C21B37-E1E2-4D85-B831-A8CA60AF1F5D}" type="sibTrans" cxnId="{EA80CD04-38AD-4938-9D3A-CCC5AB967B19}">
      <dgm:prSet/>
      <dgm:spPr/>
      <dgm:t>
        <a:bodyPr/>
        <a:lstStyle/>
        <a:p>
          <a:pPr rtl="1"/>
          <a:endParaRPr lang="fa-IR" sz="1400">
            <a:cs typeface="B Titr" pitchFamily="2" charset="-78"/>
          </a:endParaRPr>
        </a:p>
      </dgm:t>
    </dgm:pt>
    <dgm:pt modelId="{ACFB6366-D0B1-4F60-8E2A-05F9F09FC26D}">
      <dgm:prSet phldrT="[Text]" custT="1"/>
      <dgm:spPr/>
      <dgm:t>
        <a:bodyPr/>
        <a:lstStyle/>
        <a:p>
          <a:pPr rtl="1"/>
          <a:r>
            <a:rPr lang="ar-SA" sz="1400" dirty="0" smtClean="0">
              <a:solidFill>
                <a:schemeClr val="tx1"/>
              </a:solidFill>
              <a:cs typeface="B Titr" pitchFamily="2" charset="-78"/>
            </a:rPr>
            <a:t>همبستگی </a:t>
          </a:r>
          <a:endParaRPr lang="fa-IR" sz="1400" dirty="0">
            <a:solidFill>
              <a:schemeClr val="tx1"/>
            </a:solidFill>
            <a:cs typeface="B Titr" pitchFamily="2" charset="-78"/>
          </a:endParaRPr>
        </a:p>
      </dgm:t>
    </dgm:pt>
    <dgm:pt modelId="{2009E6B6-AD5F-4365-88A9-4F19F36A70A6}" type="parTrans" cxnId="{E2B64B3F-9178-45C1-9A56-8CC92C39EC03}">
      <dgm:prSet/>
      <dgm:spPr/>
      <dgm:t>
        <a:bodyPr/>
        <a:lstStyle/>
        <a:p>
          <a:pPr rtl="1"/>
          <a:endParaRPr lang="fa-IR" sz="1400">
            <a:cs typeface="B Titr" pitchFamily="2" charset="-78"/>
          </a:endParaRPr>
        </a:p>
      </dgm:t>
    </dgm:pt>
    <dgm:pt modelId="{8BAF044F-589F-4FE1-8ED0-0D206E0067FC}" type="sibTrans" cxnId="{E2B64B3F-9178-45C1-9A56-8CC92C39EC03}">
      <dgm:prSet/>
      <dgm:spPr/>
      <dgm:t>
        <a:bodyPr/>
        <a:lstStyle/>
        <a:p>
          <a:pPr rtl="1"/>
          <a:endParaRPr lang="fa-IR" sz="1400">
            <a:cs typeface="B Titr" pitchFamily="2" charset="-78"/>
          </a:endParaRPr>
        </a:p>
      </dgm:t>
    </dgm:pt>
    <dgm:pt modelId="{04A2E4F7-A89F-413F-9978-0E5E13BCFFC2}">
      <dgm:prSet phldrT="[Text]" custT="1"/>
      <dgm:spPr/>
      <dgm:t>
        <a:bodyPr/>
        <a:lstStyle/>
        <a:p>
          <a:pPr rtl="1"/>
          <a:r>
            <a:rPr lang="ar-SA" sz="1400" dirty="0" smtClean="0">
              <a:solidFill>
                <a:schemeClr val="tx1"/>
              </a:solidFill>
              <a:cs typeface="B Titr" pitchFamily="2" charset="-78"/>
            </a:rPr>
            <a:t>دموکراسی</a:t>
          </a:r>
          <a:endParaRPr lang="fa-IR" sz="1400" dirty="0">
            <a:solidFill>
              <a:schemeClr val="tx1"/>
            </a:solidFill>
            <a:cs typeface="B Titr" pitchFamily="2" charset="-78"/>
          </a:endParaRPr>
        </a:p>
      </dgm:t>
    </dgm:pt>
    <dgm:pt modelId="{43545154-756D-4D60-AF0C-2015C397D6C2}" type="parTrans" cxnId="{16CB076B-CA68-464E-A403-EBE2D5444EC2}">
      <dgm:prSet/>
      <dgm:spPr/>
      <dgm:t>
        <a:bodyPr/>
        <a:lstStyle/>
        <a:p>
          <a:pPr rtl="1"/>
          <a:endParaRPr lang="fa-IR" sz="1400">
            <a:cs typeface="B Titr" pitchFamily="2" charset="-78"/>
          </a:endParaRPr>
        </a:p>
      </dgm:t>
    </dgm:pt>
    <dgm:pt modelId="{0779C826-8702-411F-8B27-CA462D5F4266}" type="sibTrans" cxnId="{16CB076B-CA68-464E-A403-EBE2D5444EC2}">
      <dgm:prSet/>
      <dgm:spPr/>
      <dgm:t>
        <a:bodyPr/>
        <a:lstStyle/>
        <a:p>
          <a:pPr rtl="1"/>
          <a:endParaRPr lang="fa-IR" sz="1400">
            <a:cs typeface="B Titr" pitchFamily="2" charset="-78"/>
          </a:endParaRPr>
        </a:p>
      </dgm:t>
    </dgm:pt>
    <dgm:pt modelId="{841E8E60-4374-4FA3-AAF1-FB69AB3F5D8F}">
      <dgm:prSet phldrT="[Text]" custT="1"/>
      <dgm:spPr/>
      <dgm:t>
        <a:bodyPr/>
        <a:lstStyle/>
        <a:p>
          <a:pPr rtl="1"/>
          <a:r>
            <a:rPr lang="ar-SA" sz="1400" dirty="0" smtClean="0">
              <a:solidFill>
                <a:schemeClr val="tx1"/>
              </a:solidFill>
              <a:cs typeface="B Titr" pitchFamily="2" charset="-78"/>
            </a:rPr>
            <a:t>مسئولیت‌پذیری </a:t>
          </a:r>
          <a:endParaRPr lang="fa-IR" sz="1400" dirty="0">
            <a:solidFill>
              <a:schemeClr val="tx1"/>
            </a:solidFill>
            <a:cs typeface="B Titr" pitchFamily="2" charset="-78"/>
          </a:endParaRPr>
        </a:p>
      </dgm:t>
    </dgm:pt>
    <dgm:pt modelId="{02A2E7FE-88B8-43D8-826F-9A2DA35951BD}" type="parTrans" cxnId="{2977EE60-E52C-47DE-8871-09847789C21C}">
      <dgm:prSet/>
      <dgm:spPr/>
      <dgm:t>
        <a:bodyPr/>
        <a:lstStyle/>
        <a:p>
          <a:pPr rtl="1"/>
          <a:endParaRPr lang="fa-IR" sz="1400">
            <a:cs typeface="B Titr" pitchFamily="2" charset="-78"/>
          </a:endParaRPr>
        </a:p>
      </dgm:t>
    </dgm:pt>
    <dgm:pt modelId="{2D5E48EC-224E-4505-8F15-715429E62204}" type="sibTrans" cxnId="{2977EE60-E52C-47DE-8871-09847789C21C}">
      <dgm:prSet/>
      <dgm:spPr/>
      <dgm:t>
        <a:bodyPr/>
        <a:lstStyle/>
        <a:p>
          <a:pPr rtl="1"/>
          <a:endParaRPr lang="fa-IR" sz="1400">
            <a:cs typeface="B Titr" pitchFamily="2" charset="-78"/>
          </a:endParaRPr>
        </a:p>
      </dgm:t>
    </dgm:pt>
    <dgm:pt modelId="{1C039FBE-7814-4CF4-9046-8645EC6164E4}">
      <dgm:prSet phldrT="[Text]" custT="1"/>
      <dgm:spPr/>
      <dgm:t>
        <a:bodyPr/>
        <a:lstStyle/>
        <a:p>
          <a:pPr rtl="1"/>
          <a:r>
            <a:rPr lang="ar-SA" sz="1400" dirty="0" smtClean="0">
              <a:solidFill>
                <a:schemeClr val="tx1"/>
              </a:solidFill>
              <a:cs typeface="B Titr" pitchFamily="2" charset="-78"/>
            </a:rPr>
            <a:t>صداقت</a:t>
          </a:r>
          <a:endParaRPr lang="fa-IR" sz="1400" dirty="0">
            <a:solidFill>
              <a:schemeClr val="tx1"/>
            </a:solidFill>
            <a:cs typeface="B Titr" pitchFamily="2" charset="-78"/>
          </a:endParaRPr>
        </a:p>
      </dgm:t>
    </dgm:pt>
    <dgm:pt modelId="{C3C93DB1-D345-4AAF-94CC-C694E3E4E5C6}" type="parTrans" cxnId="{50D2C303-24DD-4846-A6BE-8F646B637B9B}">
      <dgm:prSet/>
      <dgm:spPr/>
      <dgm:t>
        <a:bodyPr/>
        <a:lstStyle/>
        <a:p>
          <a:pPr rtl="1"/>
          <a:endParaRPr lang="fa-IR" sz="1400">
            <a:cs typeface="B Titr" pitchFamily="2" charset="-78"/>
          </a:endParaRPr>
        </a:p>
      </dgm:t>
    </dgm:pt>
    <dgm:pt modelId="{04A078A7-4226-4E99-B305-02808CA0EA11}" type="sibTrans" cxnId="{50D2C303-24DD-4846-A6BE-8F646B637B9B}">
      <dgm:prSet/>
      <dgm:spPr/>
      <dgm:t>
        <a:bodyPr/>
        <a:lstStyle/>
        <a:p>
          <a:pPr rtl="1"/>
          <a:endParaRPr lang="fa-IR" sz="1400">
            <a:cs typeface="B Titr" pitchFamily="2" charset="-78"/>
          </a:endParaRPr>
        </a:p>
      </dgm:t>
    </dgm:pt>
    <dgm:pt modelId="{BAAB6318-59D6-4FDF-8561-08DBE05299F5}">
      <dgm:prSet phldrT="[Text]" custT="1"/>
      <dgm:spPr/>
      <dgm:t>
        <a:bodyPr/>
        <a:lstStyle/>
        <a:p>
          <a:pPr rtl="1"/>
          <a:r>
            <a:rPr lang="ar-SA" sz="1400" dirty="0" smtClean="0">
              <a:solidFill>
                <a:schemeClr val="tx1"/>
              </a:solidFill>
              <a:cs typeface="B Titr" pitchFamily="2" charset="-78"/>
            </a:rPr>
            <a:t>آزاد اندیشی</a:t>
          </a:r>
          <a:endParaRPr lang="fa-IR" sz="1400" dirty="0">
            <a:solidFill>
              <a:schemeClr val="tx1"/>
            </a:solidFill>
            <a:cs typeface="B Titr" pitchFamily="2" charset="-78"/>
          </a:endParaRPr>
        </a:p>
      </dgm:t>
    </dgm:pt>
    <dgm:pt modelId="{CF17491E-454C-463B-9B7C-E1D08D1C3340}" type="parTrans" cxnId="{A7F2796D-DE78-4474-9629-F45301EEB1B8}">
      <dgm:prSet/>
      <dgm:spPr/>
      <dgm:t>
        <a:bodyPr/>
        <a:lstStyle/>
        <a:p>
          <a:pPr rtl="1"/>
          <a:endParaRPr lang="fa-IR" sz="1400">
            <a:cs typeface="B Titr" pitchFamily="2" charset="-78"/>
          </a:endParaRPr>
        </a:p>
      </dgm:t>
    </dgm:pt>
    <dgm:pt modelId="{315DA046-CA12-4F3C-8B50-1E6EA4A0ED33}" type="sibTrans" cxnId="{A7F2796D-DE78-4474-9629-F45301EEB1B8}">
      <dgm:prSet/>
      <dgm:spPr/>
      <dgm:t>
        <a:bodyPr/>
        <a:lstStyle/>
        <a:p>
          <a:pPr rtl="1"/>
          <a:endParaRPr lang="fa-IR" sz="1400">
            <a:cs typeface="B Titr" pitchFamily="2" charset="-78"/>
          </a:endParaRPr>
        </a:p>
      </dgm:t>
    </dgm:pt>
    <dgm:pt modelId="{7CA5FE04-C928-4D3B-9901-DF2F15384A7C}">
      <dgm:prSet phldrT="[Text]" custT="1"/>
      <dgm:spPr/>
      <dgm:t>
        <a:bodyPr/>
        <a:lstStyle/>
        <a:p>
          <a:pPr rtl="1"/>
          <a:r>
            <a:rPr lang="ar-SA" sz="1400" dirty="0" smtClean="0">
              <a:solidFill>
                <a:schemeClr val="tx1"/>
              </a:solidFill>
              <a:cs typeface="B Titr" pitchFamily="2" charset="-78"/>
            </a:rPr>
            <a:t>احترام رأی </a:t>
          </a:r>
          <a:endParaRPr lang="fa-IR" sz="1400" dirty="0">
            <a:solidFill>
              <a:schemeClr val="tx1"/>
            </a:solidFill>
            <a:cs typeface="B Titr" pitchFamily="2" charset="-78"/>
          </a:endParaRPr>
        </a:p>
      </dgm:t>
    </dgm:pt>
    <dgm:pt modelId="{3D2E79B6-605A-42DF-AF3D-DC787412F79A}" type="parTrans" cxnId="{B97B70B3-2F5F-482D-B992-5169C5358661}">
      <dgm:prSet/>
      <dgm:spPr/>
      <dgm:t>
        <a:bodyPr/>
        <a:lstStyle/>
        <a:p>
          <a:pPr rtl="1"/>
          <a:endParaRPr lang="fa-IR" sz="1400">
            <a:cs typeface="B Titr" pitchFamily="2" charset="-78"/>
          </a:endParaRPr>
        </a:p>
      </dgm:t>
    </dgm:pt>
    <dgm:pt modelId="{4205CC84-946D-4D66-91DE-AEF7C16EB98C}" type="sibTrans" cxnId="{B97B70B3-2F5F-482D-B992-5169C5358661}">
      <dgm:prSet/>
      <dgm:spPr/>
      <dgm:t>
        <a:bodyPr/>
        <a:lstStyle/>
        <a:p>
          <a:pPr rtl="1"/>
          <a:endParaRPr lang="fa-IR" sz="1400">
            <a:cs typeface="B Titr" pitchFamily="2" charset="-78"/>
          </a:endParaRPr>
        </a:p>
      </dgm:t>
    </dgm:pt>
    <dgm:pt modelId="{FDE7B82C-565C-4BC1-8527-809FC51AD2AB}" type="pres">
      <dgm:prSet presAssocID="{0802962B-DB7B-496B-A050-C4762E7B39BE}" presName="cycle" presStyleCnt="0">
        <dgm:presLayoutVars>
          <dgm:dir/>
          <dgm:resizeHandles val="exact"/>
        </dgm:presLayoutVars>
      </dgm:prSet>
      <dgm:spPr/>
      <dgm:t>
        <a:bodyPr/>
        <a:lstStyle/>
        <a:p>
          <a:pPr rtl="1"/>
          <a:endParaRPr lang="fa-IR"/>
        </a:p>
      </dgm:t>
    </dgm:pt>
    <dgm:pt modelId="{91F9AF4E-D5E5-4272-82B4-4180D5B8191B}" type="pres">
      <dgm:prSet presAssocID="{83F0873F-2E7E-41F7-98C1-7078C6B18CDF}" presName="node" presStyleLbl="node1" presStyleIdx="0" presStyleCnt="9" custScaleX="145306">
        <dgm:presLayoutVars>
          <dgm:bulletEnabled val="1"/>
        </dgm:presLayoutVars>
      </dgm:prSet>
      <dgm:spPr/>
      <dgm:t>
        <a:bodyPr/>
        <a:lstStyle/>
        <a:p>
          <a:pPr rtl="1"/>
          <a:endParaRPr lang="fa-IR"/>
        </a:p>
      </dgm:t>
    </dgm:pt>
    <dgm:pt modelId="{5F59FE7E-7595-4473-9A4D-28222FB98DCA}" type="pres">
      <dgm:prSet presAssocID="{83F0873F-2E7E-41F7-98C1-7078C6B18CDF}" presName="spNode" presStyleCnt="0"/>
      <dgm:spPr/>
    </dgm:pt>
    <dgm:pt modelId="{E17E833F-3F63-4626-8F01-E7817B466DF6}" type="pres">
      <dgm:prSet presAssocID="{CD0B2B56-417D-43C5-B79F-A1923648C380}" presName="sibTrans" presStyleLbl="sibTrans1D1" presStyleIdx="0" presStyleCnt="9" custScaleX="2000000"/>
      <dgm:spPr/>
      <dgm:t>
        <a:bodyPr/>
        <a:lstStyle/>
        <a:p>
          <a:pPr rtl="1"/>
          <a:endParaRPr lang="fa-IR"/>
        </a:p>
      </dgm:t>
    </dgm:pt>
    <dgm:pt modelId="{2EAA43B6-145E-4094-B291-5DAA5C87D69A}" type="pres">
      <dgm:prSet presAssocID="{CD6B351D-C7CB-412B-918D-461CBF83BD5C}" presName="node" presStyleLbl="node1" presStyleIdx="1" presStyleCnt="9" custScaleX="145306">
        <dgm:presLayoutVars>
          <dgm:bulletEnabled val="1"/>
        </dgm:presLayoutVars>
      </dgm:prSet>
      <dgm:spPr/>
      <dgm:t>
        <a:bodyPr/>
        <a:lstStyle/>
        <a:p>
          <a:pPr rtl="1"/>
          <a:endParaRPr lang="fa-IR"/>
        </a:p>
      </dgm:t>
    </dgm:pt>
    <dgm:pt modelId="{24DB53B6-12C3-4D86-A0A2-BC7DEBE491E7}" type="pres">
      <dgm:prSet presAssocID="{CD6B351D-C7CB-412B-918D-461CBF83BD5C}" presName="spNode" presStyleCnt="0"/>
      <dgm:spPr/>
    </dgm:pt>
    <dgm:pt modelId="{8AD90889-2CE8-43B3-80B9-74F6C0AB6293}" type="pres">
      <dgm:prSet presAssocID="{B87C3863-263B-47BD-A673-F2EEA6AB5DE4}" presName="sibTrans" presStyleLbl="sibTrans1D1" presStyleIdx="1" presStyleCnt="9" custScaleX="2000000"/>
      <dgm:spPr/>
      <dgm:t>
        <a:bodyPr/>
        <a:lstStyle/>
        <a:p>
          <a:pPr rtl="1"/>
          <a:endParaRPr lang="fa-IR"/>
        </a:p>
      </dgm:t>
    </dgm:pt>
    <dgm:pt modelId="{A4D51F05-06EF-4A90-B184-EE3C3F33C87C}" type="pres">
      <dgm:prSet presAssocID="{ADF3853F-DAE7-466E-8CC9-3C810985CE50}" presName="node" presStyleLbl="node1" presStyleIdx="2" presStyleCnt="9" custScaleX="145306">
        <dgm:presLayoutVars>
          <dgm:bulletEnabled val="1"/>
        </dgm:presLayoutVars>
      </dgm:prSet>
      <dgm:spPr/>
      <dgm:t>
        <a:bodyPr/>
        <a:lstStyle/>
        <a:p>
          <a:pPr rtl="1"/>
          <a:endParaRPr lang="fa-IR"/>
        </a:p>
      </dgm:t>
    </dgm:pt>
    <dgm:pt modelId="{AB9A74DB-B9EC-45A5-B709-B194B6AC4ED6}" type="pres">
      <dgm:prSet presAssocID="{ADF3853F-DAE7-466E-8CC9-3C810985CE50}" presName="spNode" presStyleCnt="0"/>
      <dgm:spPr/>
    </dgm:pt>
    <dgm:pt modelId="{B5B841EA-C149-4D7B-8BDF-84B42CAACD4A}" type="pres">
      <dgm:prSet presAssocID="{C5C21B37-E1E2-4D85-B831-A8CA60AF1F5D}" presName="sibTrans" presStyleLbl="sibTrans1D1" presStyleIdx="2" presStyleCnt="9" custScaleX="2000000"/>
      <dgm:spPr/>
      <dgm:t>
        <a:bodyPr/>
        <a:lstStyle/>
        <a:p>
          <a:pPr rtl="1"/>
          <a:endParaRPr lang="fa-IR"/>
        </a:p>
      </dgm:t>
    </dgm:pt>
    <dgm:pt modelId="{1EB4BA83-069F-4999-A860-3021192E7F8B}" type="pres">
      <dgm:prSet presAssocID="{ACFB6366-D0B1-4F60-8E2A-05F9F09FC26D}" presName="node" presStyleLbl="node1" presStyleIdx="3" presStyleCnt="9" custScaleX="145306">
        <dgm:presLayoutVars>
          <dgm:bulletEnabled val="1"/>
        </dgm:presLayoutVars>
      </dgm:prSet>
      <dgm:spPr/>
      <dgm:t>
        <a:bodyPr/>
        <a:lstStyle/>
        <a:p>
          <a:pPr rtl="1"/>
          <a:endParaRPr lang="fa-IR"/>
        </a:p>
      </dgm:t>
    </dgm:pt>
    <dgm:pt modelId="{44F43B75-F213-4DFA-A79F-A7D6F8280631}" type="pres">
      <dgm:prSet presAssocID="{ACFB6366-D0B1-4F60-8E2A-05F9F09FC26D}" presName="spNode" presStyleCnt="0"/>
      <dgm:spPr/>
    </dgm:pt>
    <dgm:pt modelId="{25790852-4F7B-4DB5-9538-F421CD014AD1}" type="pres">
      <dgm:prSet presAssocID="{8BAF044F-589F-4FE1-8ED0-0D206E0067FC}" presName="sibTrans" presStyleLbl="sibTrans1D1" presStyleIdx="3" presStyleCnt="9" custScaleX="2000000"/>
      <dgm:spPr/>
      <dgm:t>
        <a:bodyPr/>
        <a:lstStyle/>
        <a:p>
          <a:pPr rtl="1"/>
          <a:endParaRPr lang="fa-IR"/>
        </a:p>
      </dgm:t>
    </dgm:pt>
    <dgm:pt modelId="{2098B232-F7EA-4A89-92B3-CF94DA6DF1C7}" type="pres">
      <dgm:prSet presAssocID="{04A2E4F7-A89F-413F-9978-0E5E13BCFFC2}" presName="node" presStyleLbl="node1" presStyleIdx="4" presStyleCnt="9" custScaleX="145306">
        <dgm:presLayoutVars>
          <dgm:bulletEnabled val="1"/>
        </dgm:presLayoutVars>
      </dgm:prSet>
      <dgm:spPr/>
      <dgm:t>
        <a:bodyPr/>
        <a:lstStyle/>
        <a:p>
          <a:pPr rtl="1"/>
          <a:endParaRPr lang="fa-IR"/>
        </a:p>
      </dgm:t>
    </dgm:pt>
    <dgm:pt modelId="{E77246B8-234C-44FB-9B27-B44F1128A6BE}" type="pres">
      <dgm:prSet presAssocID="{04A2E4F7-A89F-413F-9978-0E5E13BCFFC2}" presName="spNode" presStyleCnt="0"/>
      <dgm:spPr/>
    </dgm:pt>
    <dgm:pt modelId="{3863D3D7-08B4-4C98-9439-C2DEC029100F}" type="pres">
      <dgm:prSet presAssocID="{0779C826-8702-411F-8B27-CA462D5F4266}" presName="sibTrans" presStyleLbl="sibTrans1D1" presStyleIdx="4" presStyleCnt="9" custScaleX="2000000"/>
      <dgm:spPr/>
      <dgm:t>
        <a:bodyPr/>
        <a:lstStyle/>
        <a:p>
          <a:pPr rtl="1"/>
          <a:endParaRPr lang="fa-IR"/>
        </a:p>
      </dgm:t>
    </dgm:pt>
    <dgm:pt modelId="{8929BD0F-2DA4-42E5-B2FE-F29DB024895E}" type="pres">
      <dgm:prSet presAssocID="{1C039FBE-7814-4CF4-9046-8645EC6164E4}" presName="node" presStyleLbl="node1" presStyleIdx="5" presStyleCnt="9" custScaleX="145306">
        <dgm:presLayoutVars>
          <dgm:bulletEnabled val="1"/>
        </dgm:presLayoutVars>
      </dgm:prSet>
      <dgm:spPr/>
      <dgm:t>
        <a:bodyPr/>
        <a:lstStyle/>
        <a:p>
          <a:pPr rtl="1"/>
          <a:endParaRPr lang="fa-IR"/>
        </a:p>
      </dgm:t>
    </dgm:pt>
    <dgm:pt modelId="{529601C8-6D75-48B1-8577-E7048BB7F170}" type="pres">
      <dgm:prSet presAssocID="{1C039FBE-7814-4CF4-9046-8645EC6164E4}" presName="spNode" presStyleCnt="0"/>
      <dgm:spPr/>
    </dgm:pt>
    <dgm:pt modelId="{128F6678-0C98-4DEF-9F82-523B94190217}" type="pres">
      <dgm:prSet presAssocID="{04A078A7-4226-4E99-B305-02808CA0EA11}" presName="sibTrans" presStyleLbl="sibTrans1D1" presStyleIdx="5" presStyleCnt="9" custScaleX="2000000"/>
      <dgm:spPr/>
      <dgm:t>
        <a:bodyPr/>
        <a:lstStyle/>
        <a:p>
          <a:pPr rtl="1"/>
          <a:endParaRPr lang="fa-IR"/>
        </a:p>
      </dgm:t>
    </dgm:pt>
    <dgm:pt modelId="{7F901CCF-8278-42B9-B904-5F100DB429AE}" type="pres">
      <dgm:prSet presAssocID="{BAAB6318-59D6-4FDF-8561-08DBE05299F5}" presName="node" presStyleLbl="node1" presStyleIdx="6" presStyleCnt="9" custScaleX="145306">
        <dgm:presLayoutVars>
          <dgm:bulletEnabled val="1"/>
        </dgm:presLayoutVars>
      </dgm:prSet>
      <dgm:spPr/>
      <dgm:t>
        <a:bodyPr/>
        <a:lstStyle/>
        <a:p>
          <a:pPr rtl="1"/>
          <a:endParaRPr lang="fa-IR"/>
        </a:p>
      </dgm:t>
    </dgm:pt>
    <dgm:pt modelId="{8C123A96-033A-4BA1-8131-FA9649C84A28}" type="pres">
      <dgm:prSet presAssocID="{BAAB6318-59D6-4FDF-8561-08DBE05299F5}" presName="spNode" presStyleCnt="0"/>
      <dgm:spPr/>
    </dgm:pt>
    <dgm:pt modelId="{B0CAB45C-C7FC-4B6C-9911-902115EABD67}" type="pres">
      <dgm:prSet presAssocID="{315DA046-CA12-4F3C-8B50-1E6EA4A0ED33}" presName="sibTrans" presStyleLbl="sibTrans1D1" presStyleIdx="6" presStyleCnt="9" custScaleX="2000000"/>
      <dgm:spPr/>
      <dgm:t>
        <a:bodyPr/>
        <a:lstStyle/>
        <a:p>
          <a:pPr rtl="1"/>
          <a:endParaRPr lang="fa-IR"/>
        </a:p>
      </dgm:t>
    </dgm:pt>
    <dgm:pt modelId="{E564A72A-E703-4301-A82E-10F2DF291D51}" type="pres">
      <dgm:prSet presAssocID="{841E8E60-4374-4FA3-AAF1-FB69AB3F5D8F}" presName="node" presStyleLbl="node1" presStyleIdx="7" presStyleCnt="9" custScaleX="145306">
        <dgm:presLayoutVars>
          <dgm:bulletEnabled val="1"/>
        </dgm:presLayoutVars>
      </dgm:prSet>
      <dgm:spPr/>
      <dgm:t>
        <a:bodyPr/>
        <a:lstStyle/>
        <a:p>
          <a:pPr rtl="1"/>
          <a:endParaRPr lang="fa-IR"/>
        </a:p>
      </dgm:t>
    </dgm:pt>
    <dgm:pt modelId="{3A684454-F259-4956-A6EE-F8BA2889AF70}" type="pres">
      <dgm:prSet presAssocID="{841E8E60-4374-4FA3-AAF1-FB69AB3F5D8F}" presName="spNode" presStyleCnt="0"/>
      <dgm:spPr/>
    </dgm:pt>
    <dgm:pt modelId="{20FD19B8-4D3A-4C65-B809-C29246B4D29D}" type="pres">
      <dgm:prSet presAssocID="{2D5E48EC-224E-4505-8F15-715429E62204}" presName="sibTrans" presStyleLbl="sibTrans1D1" presStyleIdx="7" presStyleCnt="9" custScaleX="2000000"/>
      <dgm:spPr/>
      <dgm:t>
        <a:bodyPr/>
        <a:lstStyle/>
        <a:p>
          <a:pPr rtl="1"/>
          <a:endParaRPr lang="fa-IR"/>
        </a:p>
      </dgm:t>
    </dgm:pt>
    <dgm:pt modelId="{1EA06359-5DB1-4E2E-95A8-2438CFD715E5}" type="pres">
      <dgm:prSet presAssocID="{7CA5FE04-C928-4D3B-9901-DF2F15384A7C}" presName="node" presStyleLbl="node1" presStyleIdx="8" presStyleCnt="9" custScaleX="145306">
        <dgm:presLayoutVars>
          <dgm:bulletEnabled val="1"/>
        </dgm:presLayoutVars>
      </dgm:prSet>
      <dgm:spPr/>
      <dgm:t>
        <a:bodyPr/>
        <a:lstStyle/>
        <a:p>
          <a:pPr rtl="1"/>
          <a:endParaRPr lang="fa-IR"/>
        </a:p>
      </dgm:t>
    </dgm:pt>
    <dgm:pt modelId="{025D2F29-2204-4557-B3F3-457B9001812E}" type="pres">
      <dgm:prSet presAssocID="{7CA5FE04-C928-4D3B-9901-DF2F15384A7C}" presName="spNode" presStyleCnt="0"/>
      <dgm:spPr/>
    </dgm:pt>
    <dgm:pt modelId="{1D577656-2880-49E9-BFCD-DB336A57CBEB}" type="pres">
      <dgm:prSet presAssocID="{4205CC84-946D-4D66-91DE-AEF7C16EB98C}" presName="sibTrans" presStyleLbl="sibTrans1D1" presStyleIdx="8" presStyleCnt="9" custScaleX="2000000"/>
      <dgm:spPr/>
      <dgm:t>
        <a:bodyPr/>
        <a:lstStyle/>
        <a:p>
          <a:pPr rtl="1"/>
          <a:endParaRPr lang="fa-IR"/>
        </a:p>
      </dgm:t>
    </dgm:pt>
  </dgm:ptLst>
  <dgm:cxnLst>
    <dgm:cxn modelId="{2977EE60-E52C-47DE-8871-09847789C21C}" srcId="{0802962B-DB7B-496B-A050-C4762E7B39BE}" destId="{841E8E60-4374-4FA3-AAF1-FB69AB3F5D8F}" srcOrd="7" destOrd="0" parTransId="{02A2E7FE-88B8-43D8-826F-9A2DA35951BD}" sibTransId="{2D5E48EC-224E-4505-8F15-715429E62204}"/>
    <dgm:cxn modelId="{29EE3139-94D7-470D-ADE5-83FA7248D397}" type="presOf" srcId="{0779C826-8702-411F-8B27-CA462D5F4266}" destId="{3863D3D7-08B4-4C98-9439-C2DEC029100F}" srcOrd="0" destOrd="0" presId="urn:microsoft.com/office/officeart/2005/8/layout/cycle6"/>
    <dgm:cxn modelId="{6E206385-B4C8-4206-86E7-273A17D105B9}" type="presOf" srcId="{B87C3863-263B-47BD-A673-F2EEA6AB5DE4}" destId="{8AD90889-2CE8-43B3-80B9-74F6C0AB6293}" srcOrd="0" destOrd="0" presId="urn:microsoft.com/office/officeart/2005/8/layout/cycle6"/>
    <dgm:cxn modelId="{808D80D7-DD24-40C1-874E-223EC0569B6E}" type="presOf" srcId="{CD0B2B56-417D-43C5-B79F-A1923648C380}" destId="{E17E833F-3F63-4626-8F01-E7817B466DF6}" srcOrd="0" destOrd="0" presId="urn:microsoft.com/office/officeart/2005/8/layout/cycle6"/>
    <dgm:cxn modelId="{172157E5-02E4-42CE-B943-3FE29DA980E6}" type="presOf" srcId="{841E8E60-4374-4FA3-AAF1-FB69AB3F5D8F}" destId="{E564A72A-E703-4301-A82E-10F2DF291D51}" srcOrd="0" destOrd="0" presId="urn:microsoft.com/office/officeart/2005/8/layout/cycle6"/>
    <dgm:cxn modelId="{FDE65483-8DF3-4E73-830C-90963AC93F52}" type="presOf" srcId="{BAAB6318-59D6-4FDF-8561-08DBE05299F5}" destId="{7F901CCF-8278-42B9-B904-5F100DB429AE}" srcOrd="0" destOrd="0" presId="urn:microsoft.com/office/officeart/2005/8/layout/cycle6"/>
    <dgm:cxn modelId="{F8B0D81A-AD7B-4458-A430-1D8A23162F5B}" type="presOf" srcId="{7CA5FE04-C928-4D3B-9901-DF2F15384A7C}" destId="{1EA06359-5DB1-4E2E-95A8-2438CFD715E5}" srcOrd="0" destOrd="0" presId="urn:microsoft.com/office/officeart/2005/8/layout/cycle6"/>
    <dgm:cxn modelId="{F468209B-938A-455B-BAA8-C798E6788D5C}" type="presOf" srcId="{C5C21B37-E1E2-4D85-B831-A8CA60AF1F5D}" destId="{B5B841EA-C149-4D7B-8BDF-84B42CAACD4A}" srcOrd="0" destOrd="0" presId="urn:microsoft.com/office/officeart/2005/8/layout/cycle6"/>
    <dgm:cxn modelId="{560738C8-EF19-46EB-A850-9FA3A2128C12}" type="presOf" srcId="{1C039FBE-7814-4CF4-9046-8645EC6164E4}" destId="{8929BD0F-2DA4-42E5-B2FE-F29DB024895E}" srcOrd="0" destOrd="0" presId="urn:microsoft.com/office/officeart/2005/8/layout/cycle6"/>
    <dgm:cxn modelId="{6E0DFFF4-BF39-4A20-A312-0E5FCC2689D9}" type="presOf" srcId="{8BAF044F-589F-4FE1-8ED0-0D206E0067FC}" destId="{25790852-4F7B-4DB5-9538-F421CD014AD1}" srcOrd="0" destOrd="0" presId="urn:microsoft.com/office/officeart/2005/8/layout/cycle6"/>
    <dgm:cxn modelId="{3A73F2F7-C3E7-4464-AC22-952BBBD796BF}" srcId="{0802962B-DB7B-496B-A050-C4762E7B39BE}" destId="{83F0873F-2E7E-41F7-98C1-7078C6B18CDF}" srcOrd="0" destOrd="0" parTransId="{2730AC51-1755-479C-9F8E-EF529FE5753D}" sibTransId="{CD0B2B56-417D-43C5-B79F-A1923648C380}"/>
    <dgm:cxn modelId="{16CB076B-CA68-464E-A403-EBE2D5444EC2}" srcId="{0802962B-DB7B-496B-A050-C4762E7B39BE}" destId="{04A2E4F7-A89F-413F-9978-0E5E13BCFFC2}" srcOrd="4" destOrd="0" parTransId="{43545154-756D-4D60-AF0C-2015C397D6C2}" sibTransId="{0779C826-8702-411F-8B27-CA462D5F4266}"/>
    <dgm:cxn modelId="{67F18E8C-1ECD-43A4-A5B1-24AE7E51186C}" type="presOf" srcId="{4205CC84-946D-4D66-91DE-AEF7C16EB98C}" destId="{1D577656-2880-49E9-BFCD-DB336A57CBEB}" srcOrd="0" destOrd="0" presId="urn:microsoft.com/office/officeart/2005/8/layout/cycle6"/>
    <dgm:cxn modelId="{50D2C303-24DD-4846-A6BE-8F646B637B9B}" srcId="{0802962B-DB7B-496B-A050-C4762E7B39BE}" destId="{1C039FBE-7814-4CF4-9046-8645EC6164E4}" srcOrd="5" destOrd="0" parTransId="{C3C93DB1-D345-4AAF-94CC-C694E3E4E5C6}" sibTransId="{04A078A7-4226-4E99-B305-02808CA0EA11}"/>
    <dgm:cxn modelId="{6BD8A779-C351-4955-B061-08112F1F487C}" srcId="{0802962B-DB7B-496B-A050-C4762E7B39BE}" destId="{CD6B351D-C7CB-412B-918D-461CBF83BD5C}" srcOrd="1" destOrd="0" parTransId="{4BA82B9D-1614-4490-A3F4-5D4BCCC9458A}" sibTransId="{B87C3863-263B-47BD-A673-F2EEA6AB5DE4}"/>
    <dgm:cxn modelId="{1E6C96B0-A672-40D2-9813-C0C356519669}" type="presOf" srcId="{04A078A7-4226-4E99-B305-02808CA0EA11}" destId="{128F6678-0C98-4DEF-9F82-523B94190217}" srcOrd="0" destOrd="0" presId="urn:microsoft.com/office/officeart/2005/8/layout/cycle6"/>
    <dgm:cxn modelId="{A7F2796D-DE78-4474-9629-F45301EEB1B8}" srcId="{0802962B-DB7B-496B-A050-C4762E7B39BE}" destId="{BAAB6318-59D6-4FDF-8561-08DBE05299F5}" srcOrd="6" destOrd="0" parTransId="{CF17491E-454C-463B-9B7C-E1D08D1C3340}" sibTransId="{315DA046-CA12-4F3C-8B50-1E6EA4A0ED33}"/>
    <dgm:cxn modelId="{ADB3422C-AE1B-48BD-8AF3-3A8037DD0134}" type="presOf" srcId="{04A2E4F7-A89F-413F-9978-0E5E13BCFFC2}" destId="{2098B232-F7EA-4A89-92B3-CF94DA6DF1C7}" srcOrd="0" destOrd="0" presId="urn:microsoft.com/office/officeart/2005/8/layout/cycle6"/>
    <dgm:cxn modelId="{BF193136-1274-46B8-8364-E82DF0024721}" type="presOf" srcId="{CD6B351D-C7CB-412B-918D-461CBF83BD5C}" destId="{2EAA43B6-145E-4094-B291-5DAA5C87D69A}" srcOrd="0" destOrd="0" presId="urn:microsoft.com/office/officeart/2005/8/layout/cycle6"/>
    <dgm:cxn modelId="{1E0E8544-E8DF-4113-AC3E-62DE86524C5A}" type="presOf" srcId="{ACFB6366-D0B1-4F60-8E2A-05F9F09FC26D}" destId="{1EB4BA83-069F-4999-A860-3021192E7F8B}" srcOrd="0" destOrd="0" presId="urn:microsoft.com/office/officeart/2005/8/layout/cycle6"/>
    <dgm:cxn modelId="{BE299021-3E4C-443A-9618-D084BDE8B373}" type="presOf" srcId="{83F0873F-2E7E-41F7-98C1-7078C6B18CDF}" destId="{91F9AF4E-D5E5-4272-82B4-4180D5B8191B}" srcOrd="0" destOrd="0" presId="urn:microsoft.com/office/officeart/2005/8/layout/cycle6"/>
    <dgm:cxn modelId="{E2B64B3F-9178-45C1-9A56-8CC92C39EC03}" srcId="{0802962B-DB7B-496B-A050-C4762E7B39BE}" destId="{ACFB6366-D0B1-4F60-8E2A-05F9F09FC26D}" srcOrd="3" destOrd="0" parTransId="{2009E6B6-AD5F-4365-88A9-4F19F36A70A6}" sibTransId="{8BAF044F-589F-4FE1-8ED0-0D206E0067FC}"/>
    <dgm:cxn modelId="{BD59943B-B150-4408-81AE-A9F216B154C0}" type="presOf" srcId="{2D5E48EC-224E-4505-8F15-715429E62204}" destId="{20FD19B8-4D3A-4C65-B809-C29246B4D29D}" srcOrd="0" destOrd="0" presId="urn:microsoft.com/office/officeart/2005/8/layout/cycle6"/>
    <dgm:cxn modelId="{1303299A-7DC5-4B7C-88CF-5705E26FA0B7}" type="presOf" srcId="{315DA046-CA12-4F3C-8B50-1E6EA4A0ED33}" destId="{B0CAB45C-C7FC-4B6C-9911-902115EABD67}" srcOrd="0" destOrd="0" presId="urn:microsoft.com/office/officeart/2005/8/layout/cycle6"/>
    <dgm:cxn modelId="{B97B70B3-2F5F-482D-B992-5169C5358661}" srcId="{0802962B-DB7B-496B-A050-C4762E7B39BE}" destId="{7CA5FE04-C928-4D3B-9901-DF2F15384A7C}" srcOrd="8" destOrd="0" parTransId="{3D2E79B6-605A-42DF-AF3D-DC787412F79A}" sibTransId="{4205CC84-946D-4D66-91DE-AEF7C16EB98C}"/>
    <dgm:cxn modelId="{EA80CD04-38AD-4938-9D3A-CCC5AB967B19}" srcId="{0802962B-DB7B-496B-A050-C4762E7B39BE}" destId="{ADF3853F-DAE7-466E-8CC9-3C810985CE50}" srcOrd="2" destOrd="0" parTransId="{0E37771D-049A-4274-B97C-388649002AEA}" sibTransId="{C5C21B37-E1E2-4D85-B831-A8CA60AF1F5D}"/>
    <dgm:cxn modelId="{5DEE4238-5A42-4F8A-871C-A12C0237FC9A}" type="presOf" srcId="{0802962B-DB7B-496B-A050-C4762E7B39BE}" destId="{FDE7B82C-565C-4BC1-8527-809FC51AD2AB}" srcOrd="0" destOrd="0" presId="urn:microsoft.com/office/officeart/2005/8/layout/cycle6"/>
    <dgm:cxn modelId="{59DFCF22-7335-41E9-A971-032FC95B689A}" type="presOf" srcId="{ADF3853F-DAE7-466E-8CC9-3C810985CE50}" destId="{A4D51F05-06EF-4A90-B184-EE3C3F33C87C}" srcOrd="0" destOrd="0" presId="urn:microsoft.com/office/officeart/2005/8/layout/cycle6"/>
    <dgm:cxn modelId="{FF6F2FEA-A8AB-4AE9-BE2A-7540EB0E1350}" type="presParOf" srcId="{FDE7B82C-565C-4BC1-8527-809FC51AD2AB}" destId="{91F9AF4E-D5E5-4272-82B4-4180D5B8191B}" srcOrd="0" destOrd="0" presId="urn:microsoft.com/office/officeart/2005/8/layout/cycle6"/>
    <dgm:cxn modelId="{FB2C53CF-7CD2-44AF-9B71-B94353C3BC78}" type="presParOf" srcId="{FDE7B82C-565C-4BC1-8527-809FC51AD2AB}" destId="{5F59FE7E-7595-4473-9A4D-28222FB98DCA}" srcOrd="1" destOrd="0" presId="urn:microsoft.com/office/officeart/2005/8/layout/cycle6"/>
    <dgm:cxn modelId="{82120BEA-1511-46F2-B225-5D0A6F0065E0}" type="presParOf" srcId="{FDE7B82C-565C-4BC1-8527-809FC51AD2AB}" destId="{E17E833F-3F63-4626-8F01-E7817B466DF6}" srcOrd="2" destOrd="0" presId="urn:microsoft.com/office/officeart/2005/8/layout/cycle6"/>
    <dgm:cxn modelId="{02B7ED1C-5B1E-4D7F-B138-22F5F1671C42}" type="presParOf" srcId="{FDE7B82C-565C-4BC1-8527-809FC51AD2AB}" destId="{2EAA43B6-145E-4094-B291-5DAA5C87D69A}" srcOrd="3" destOrd="0" presId="urn:microsoft.com/office/officeart/2005/8/layout/cycle6"/>
    <dgm:cxn modelId="{D31C876B-2D79-4DA8-85E5-D10659E3E3A1}" type="presParOf" srcId="{FDE7B82C-565C-4BC1-8527-809FC51AD2AB}" destId="{24DB53B6-12C3-4D86-A0A2-BC7DEBE491E7}" srcOrd="4" destOrd="0" presId="urn:microsoft.com/office/officeart/2005/8/layout/cycle6"/>
    <dgm:cxn modelId="{564E18AC-619F-4CDD-8FC5-28198477156B}" type="presParOf" srcId="{FDE7B82C-565C-4BC1-8527-809FC51AD2AB}" destId="{8AD90889-2CE8-43B3-80B9-74F6C0AB6293}" srcOrd="5" destOrd="0" presId="urn:microsoft.com/office/officeart/2005/8/layout/cycle6"/>
    <dgm:cxn modelId="{14E8A7B6-2F9D-4BB6-8CD6-2A860372160B}" type="presParOf" srcId="{FDE7B82C-565C-4BC1-8527-809FC51AD2AB}" destId="{A4D51F05-06EF-4A90-B184-EE3C3F33C87C}" srcOrd="6" destOrd="0" presId="urn:microsoft.com/office/officeart/2005/8/layout/cycle6"/>
    <dgm:cxn modelId="{E39BD0A7-96A2-43FA-8E54-E557743D4C08}" type="presParOf" srcId="{FDE7B82C-565C-4BC1-8527-809FC51AD2AB}" destId="{AB9A74DB-B9EC-45A5-B709-B194B6AC4ED6}" srcOrd="7" destOrd="0" presId="urn:microsoft.com/office/officeart/2005/8/layout/cycle6"/>
    <dgm:cxn modelId="{7AE0033E-22ED-46A8-B7E2-38E3D8B7D442}" type="presParOf" srcId="{FDE7B82C-565C-4BC1-8527-809FC51AD2AB}" destId="{B5B841EA-C149-4D7B-8BDF-84B42CAACD4A}" srcOrd="8" destOrd="0" presId="urn:microsoft.com/office/officeart/2005/8/layout/cycle6"/>
    <dgm:cxn modelId="{21FFC508-8C4D-42F1-A636-8080BD7ECE6B}" type="presParOf" srcId="{FDE7B82C-565C-4BC1-8527-809FC51AD2AB}" destId="{1EB4BA83-069F-4999-A860-3021192E7F8B}" srcOrd="9" destOrd="0" presId="urn:microsoft.com/office/officeart/2005/8/layout/cycle6"/>
    <dgm:cxn modelId="{6C3DEF5E-4EEC-40C0-9DED-3FFCC70CC5E7}" type="presParOf" srcId="{FDE7B82C-565C-4BC1-8527-809FC51AD2AB}" destId="{44F43B75-F213-4DFA-A79F-A7D6F8280631}" srcOrd="10" destOrd="0" presId="urn:microsoft.com/office/officeart/2005/8/layout/cycle6"/>
    <dgm:cxn modelId="{56CA2723-280B-4DE5-87AF-4A7FF0A3D3C6}" type="presParOf" srcId="{FDE7B82C-565C-4BC1-8527-809FC51AD2AB}" destId="{25790852-4F7B-4DB5-9538-F421CD014AD1}" srcOrd="11" destOrd="0" presId="urn:microsoft.com/office/officeart/2005/8/layout/cycle6"/>
    <dgm:cxn modelId="{112B86C7-DCAE-449C-AAAE-EEC9A6B7AD75}" type="presParOf" srcId="{FDE7B82C-565C-4BC1-8527-809FC51AD2AB}" destId="{2098B232-F7EA-4A89-92B3-CF94DA6DF1C7}" srcOrd="12" destOrd="0" presId="urn:microsoft.com/office/officeart/2005/8/layout/cycle6"/>
    <dgm:cxn modelId="{756BD411-4E30-4F9F-A2D5-6AEF993423BE}" type="presParOf" srcId="{FDE7B82C-565C-4BC1-8527-809FC51AD2AB}" destId="{E77246B8-234C-44FB-9B27-B44F1128A6BE}" srcOrd="13" destOrd="0" presId="urn:microsoft.com/office/officeart/2005/8/layout/cycle6"/>
    <dgm:cxn modelId="{B1E75A8C-2772-479B-8A0E-15DBA6D33EE7}" type="presParOf" srcId="{FDE7B82C-565C-4BC1-8527-809FC51AD2AB}" destId="{3863D3D7-08B4-4C98-9439-C2DEC029100F}" srcOrd="14" destOrd="0" presId="urn:microsoft.com/office/officeart/2005/8/layout/cycle6"/>
    <dgm:cxn modelId="{4144A529-475F-4C8E-89F4-BE576CBDCD29}" type="presParOf" srcId="{FDE7B82C-565C-4BC1-8527-809FC51AD2AB}" destId="{8929BD0F-2DA4-42E5-B2FE-F29DB024895E}" srcOrd="15" destOrd="0" presId="urn:microsoft.com/office/officeart/2005/8/layout/cycle6"/>
    <dgm:cxn modelId="{58114CF2-1BFD-4AD6-9B5E-DECC8C3276C6}" type="presParOf" srcId="{FDE7B82C-565C-4BC1-8527-809FC51AD2AB}" destId="{529601C8-6D75-48B1-8577-E7048BB7F170}" srcOrd="16" destOrd="0" presId="urn:microsoft.com/office/officeart/2005/8/layout/cycle6"/>
    <dgm:cxn modelId="{5AA46CC5-4B11-46CE-AB3E-ECE4A65DEC17}" type="presParOf" srcId="{FDE7B82C-565C-4BC1-8527-809FC51AD2AB}" destId="{128F6678-0C98-4DEF-9F82-523B94190217}" srcOrd="17" destOrd="0" presId="urn:microsoft.com/office/officeart/2005/8/layout/cycle6"/>
    <dgm:cxn modelId="{7F37927A-9630-4BE5-9630-F8D3D26B9DA2}" type="presParOf" srcId="{FDE7B82C-565C-4BC1-8527-809FC51AD2AB}" destId="{7F901CCF-8278-42B9-B904-5F100DB429AE}" srcOrd="18" destOrd="0" presId="urn:microsoft.com/office/officeart/2005/8/layout/cycle6"/>
    <dgm:cxn modelId="{E49FCE85-2AF5-4B8F-805B-125080A8AD9F}" type="presParOf" srcId="{FDE7B82C-565C-4BC1-8527-809FC51AD2AB}" destId="{8C123A96-033A-4BA1-8131-FA9649C84A28}" srcOrd="19" destOrd="0" presId="urn:microsoft.com/office/officeart/2005/8/layout/cycle6"/>
    <dgm:cxn modelId="{2CCCD590-037C-4644-9C25-E9A0811D7381}" type="presParOf" srcId="{FDE7B82C-565C-4BC1-8527-809FC51AD2AB}" destId="{B0CAB45C-C7FC-4B6C-9911-902115EABD67}" srcOrd="20" destOrd="0" presId="urn:microsoft.com/office/officeart/2005/8/layout/cycle6"/>
    <dgm:cxn modelId="{B63A9F46-92CB-4F7A-B267-C93E4F12A327}" type="presParOf" srcId="{FDE7B82C-565C-4BC1-8527-809FC51AD2AB}" destId="{E564A72A-E703-4301-A82E-10F2DF291D51}" srcOrd="21" destOrd="0" presId="urn:microsoft.com/office/officeart/2005/8/layout/cycle6"/>
    <dgm:cxn modelId="{3C3CE3DB-545E-46A2-961F-803FF33579B8}" type="presParOf" srcId="{FDE7B82C-565C-4BC1-8527-809FC51AD2AB}" destId="{3A684454-F259-4956-A6EE-F8BA2889AF70}" srcOrd="22" destOrd="0" presId="urn:microsoft.com/office/officeart/2005/8/layout/cycle6"/>
    <dgm:cxn modelId="{B5932663-3328-49CD-ABBB-783F31524F58}" type="presParOf" srcId="{FDE7B82C-565C-4BC1-8527-809FC51AD2AB}" destId="{20FD19B8-4D3A-4C65-B809-C29246B4D29D}" srcOrd="23" destOrd="0" presId="urn:microsoft.com/office/officeart/2005/8/layout/cycle6"/>
    <dgm:cxn modelId="{2CF9F4EE-9260-4951-AD62-AFEE25C91450}" type="presParOf" srcId="{FDE7B82C-565C-4BC1-8527-809FC51AD2AB}" destId="{1EA06359-5DB1-4E2E-95A8-2438CFD715E5}" srcOrd="24" destOrd="0" presId="urn:microsoft.com/office/officeart/2005/8/layout/cycle6"/>
    <dgm:cxn modelId="{23E7FD04-DA5E-434C-A121-D9C8267E34C4}" type="presParOf" srcId="{FDE7B82C-565C-4BC1-8527-809FC51AD2AB}" destId="{025D2F29-2204-4557-B3F3-457B9001812E}" srcOrd="25" destOrd="0" presId="urn:microsoft.com/office/officeart/2005/8/layout/cycle6"/>
    <dgm:cxn modelId="{74D9073C-5D30-4E8A-9C16-06D5B0AAB378}" type="presParOf" srcId="{FDE7B82C-565C-4BC1-8527-809FC51AD2AB}" destId="{1D577656-2880-49E9-BFCD-DB336A57CBEB}" srcOrd="26"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E49CDD-D880-4524-8740-4A07B07C04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7202DF8-83DB-4CAC-AAE2-F09C34D7FB84}">
      <dgm:prSet phldrT="[Text]"/>
      <dgm:spPr/>
      <dgm:t>
        <a:bodyPr/>
        <a:lstStyle/>
        <a:p>
          <a:r>
            <a:rPr lang="fa-IR" dirty="0">
              <a:cs typeface="B Mitra" pitchFamily="2" charset="-78"/>
            </a:rPr>
            <a:t>تعاونی ها در آمریکا</a:t>
          </a:r>
          <a:endParaRPr lang="en-US" dirty="0">
            <a:cs typeface="B Mitra" pitchFamily="2" charset="-78"/>
          </a:endParaRPr>
        </a:p>
      </dgm:t>
    </dgm:pt>
    <dgm:pt modelId="{DDFEBA7D-0ED4-43EF-A56A-3D6347395A0F}" type="parTrans" cxnId="{881CF401-E35B-4216-993A-A39362D59BDC}">
      <dgm:prSet/>
      <dgm:spPr/>
      <dgm:t>
        <a:bodyPr/>
        <a:lstStyle/>
        <a:p>
          <a:endParaRPr lang="en-US">
            <a:cs typeface="B Mitra" pitchFamily="2" charset="-78"/>
          </a:endParaRPr>
        </a:p>
      </dgm:t>
    </dgm:pt>
    <dgm:pt modelId="{D2FE499D-D29A-4611-9282-3AC5DECB84FC}" type="sibTrans" cxnId="{881CF401-E35B-4216-993A-A39362D59BDC}">
      <dgm:prSet/>
      <dgm:spPr/>
      <dgm:t>
        <a:bodyPr/>
        <a:lstStyle/>
        <a:p>
          <a:endParaRPr lang="en-US">
            <a:cs typeface="B Mitra" pitchFamily="2" charset="-78"/>
          </a:endParaRPr>
        </a:p>
      </dgm:t>
    </dgm:pt>
    <dgm:pt modelId="{E450B9C1-BE11-4721-A62F-72484240467F}">
      <dgm:prSet phldrT="[Text]"/>
      <dgm:spPr/>
      <dgm:t>
        <a:bodyPr/>
        <a:lstStyle/>
        <a:p>
          <a:r>
            <a:rPr lang="fa-IR" dirty="0">
              <a:cs typeface="B Mitra" pitchFamily="2" charset="-78"/>
            </a:rPr>
            <a:t>خدمات مالی</a:t>
          </a:r>
          <a:endParaRPr lang="en-US" dirty="0">
            <a:cs typeface="B Mitra" pitchFamily="2" charset="-78"/>
          </a:endParaRPr>
        </a:p>
      </dgm:t>
    </dgm:pt>
    <dgm:pt modelId="{508482AB-4DFC-4F85-A719-94F513353A8B}" type="parTrans" cxnId="{555D3180-C1B6-477E-A2D3-D7F856FC4ACC}">
      <dgm:prSet/>
      <dgm:spPr/>
      <dgm:t>
        <a:bodyPr/>
        <a:lstStyle/>
        <a:p>
          <a:endParaRPr lang="en-US">
            <a:cs typeface="B Mitra" pitchFamily="2" charset="-78"/>
          </a:endParaRPr>
        </a:p>
      </dgm:t>
    </dgm:pt>
    <dgm:pt modelId="{E8E1A66E-6586-4F6A-A1F1-02521E45AE20}" type="sibTrans" cxnId="{555D3180-C1B6-477E-A2D3-D7F856FC4ACC}">
      <dgm:prSet/>
      <dgm:spPr/>
      <dgm:t>
        <a:bodyPr/>
        <a:lstStyle/>
        <a:p>
          <a:endParaRPr lang="en-US">
            <a:cs typeface="B Mitra" pitchFamily="2" charset="-78"/>
          </a:endParaRPr>
        </a:p>
      </dgm:t>
    </dgm:pt>
    <dgm:pt modelId="{23583BCD-8270-401F-B1D4-EF64298AACC1}">
      <dgm:prSet phldrT="[Text]"/>
      <dgm:spPr/>
      <dgm:t>
        <a:bodyPr/>
        <a:lstStyle/>
        <a:p>
          <a:r>
            <a:rPr lang="fa-IR" dirty="0">
              <a:cs typeface="B Mitra" pitchFamily="2" charset="-78"/>
            </a:rPr>
            <a:t>خدمات عمومی و اجتماعی</a:t>
          </a:r>
          <a:endParaRPr lang="en-US" dirty="0">
            <a:cs typeface="B Mitra" pitchFamily="2" charset="-78"/>
          </a:endParaRPr>
        </a:p>
      </dgm:t>
    </dgm:pt>
    <dgm:pt modelId="{F92C5600-65BE-4D80-949E-A504422A9991}" type="parTrans" cxnId="{1C106799-37A5-4255-9AA1-2BF8A94EABBE}">
      <dgm:prSet/>
      <dgm:spPr/>
      <dgm:t>
        <a:bodyPr/>
        <a:lstStyle/>
        <a:p>
          <a:endParaRPr lang="en-US">
            <a:cs typeface="B Mitra" pitchFamily="2" charset="-78"/>
          </a:endParaRPr>
        </a:p>
      </dgm:t>
    </dgm:pt>
    <dgm:pt modelId="{667A1D2D-4EE9-4113-840B-2B3DABEC705F}" type="sibTrans" cxnId="{1C106799-37A5-4255-9AA1-2BF8A94EABBE}">
      <dgm:prSet/>
      <dgm:spPr/>
      <dgm:t>
        <a:bodyPr/>
        <a:lstStyle/>
        <a:p>
          <a:endParaRPr lang="en-US">
            <a:cs typeface="B Mitra" pitchFamily="2" charset="-78"/>
          </a:endParaRPr>
        </a:p>
      </dgm:t>
    </dgm:pt>
    <dgm:pt modelId="{91917FBD-137E-4D40-B76C-5A3BC5A943C0}">
      <dgm:prSet phldrT="[Text]"/>
      <dgm:spPr/>
      <dgm:t>
        <a:bodyPr/>
        <a:lstStyle/>
        <a:p>
          <a:r>
            <a:rPr lang="fa-IR" dirty="0">
              <a:cs typeface="B Mitra" pitchFamily="2" charset="-78"/>
            </a:rPr>
            <a:t>بازاریابی و فروش تجاری</a:t>
          </a:r>
          <a:endParaRPr lang="en-US" dirty="0">
            <a:cs typeface="B Mitra" pitchFamily="2" charset="-78"/>
          </a:endParaRPr>
        </a:p>
      </dgm:t>
    </dgm:pt>
    <dgm:pt modelId="{ECE857F3-7CFB-45D9-8400-0CE361462EB6}" type="parTrans" cxnId="{30F20B80-631A-495F-956B-DD0417F0EC20}">
      <dgm:prSet/>
      <dgm:spPr/>
      <dgm:t>
        <a:bodyPr/>
        <a:lstStyle/>
        <a:p>
          <a:endParaRPr lang="en-US">
            <a:cs typeface="B Mitra" pitchFamily="2" charset="-78"/>
          </a:endParaRPr>
        </a:p>
      </dgm:t>
    </dgm:pt>
    <dgm:pt modelId="{98F18323-89A4-4CE2-8634-F406BBCD6BEE}" type="sibTrans" cxnId="{30F20B80-631A-495F-956B-DD0417F0EC20}">
      <dgm:prSet/>
      <dgm:spPr/>
      <dgm:t>
        <a:bodyPr/>
        <a:lstStyle/>
        <a:p>
          <a:endParaRPr lang="en-US">
            <a:cs typeface="B Mitra" pitchFamily="2" charset="-78"/>
          </a:endParaRPr>
        </a:p>
      </dgm:t>
    </dgm:pt>
    <dgm:pt modelId="{8C6ED8CB-89D8-435E-9251-5F4A8F55D308}">
      <dgm:prSet/>
      <dgm:spPr/>
      <dgm:t>
        <a:bodyPr/>
        <a:lstStyle/>
        <a:p>
          <a:r>
            <a:rPr lang="fa-IR" dirty="0">
              <a:cs typeface="B Mitra" pitchFamily="2" charset="-78"/>
            </a:rPr>
            <a:t>خدمات رفاهی (برق، تلفن و آب)</a:t>
          </a:r>
          <a:endParaRPr lang="en-US" dirty="0">
            <a:cs typeface="B Mitra" pitchFamily="2" charset="-78"/>
          </a:endParaRPr>
        </a:p>
      </dgm:t>
    </dgm:pt>
    <dgm:pt modelId="{64C34667-5801-4851-96FF-97E5B5BBE95B}" type="parTrans" cxnId="{170833BE-120E-4BF8-8022-3D86BB9688F8}">
      <dgm:prSet/>
      <dgm:spPr/>
      <dgm:t>
        <a:bodyPr/>
        <a:lstStyle/>
        <a:p>
          <a:endParaRPr lang="en-US"/>
        </a:p>
      </dgm:t>
    </dgm:pt>
    <dgm:pt modelId="{50546CDB-D4A8-4BB7-B96E-BD7695FE3CB4}" type="sibTrans" cxnId="{170833BE-120E-4BF8-8022-3D86BB9688F8}">
      <dgm:prSet/>
      <dgm:spPr/>
      <dgm:t>
        <a:bodyPr/>
        <a:lstStyle/>
        <a:p>
          <a:endParaRPr lang="en-US"/>
        </a:p>
      </dgm:t>
    </dgm:pt>
    <dgm:pt modelId="{6D319BA0-117E-413B-BD96-10BBF4037ACC}">
      <dgm:prSet/>
      <dgm:spPr/>
      <dgm:t>
        <a:bodyPr/>
        <a:lstStyle/>
        <a:p>
          <a:r>
            <a:rPr lang="fa-IR" dirty="0">
              <a:cs typeface="B Mitra" pitchFamily="2" charset="-78"/>
            </a:rPr>
            <a:t>سوختهای زیستی</a:t>
          </a:r>
          <a:endParaRPr lang="en-US" dirty="0">
            <a:cs typeface="B Mitra" pitchFamily="2" charset="-78"/>
          </a:endParaRPr>
        </a:p>
      </dgm:t>
    </dgm:pt>
    <dgm:pt modelId="{5B15E69C-477F-461A-B187-AA476098B784}" type="parTrans" cxnId="{08525273-BD99-4B49-9F65-D1F2B4D3416C}">
      <dgm:prSet/>
      <dgm:spPr/>
      <dgm:t>
        <a:bodyPr/>
        <a:lstStyle/>
        <a:p>
          <a:endParaRPr lang="en-US"/>
        </a:p>
      </dgm:t>
    </dgm:pt>
    <dgm:pt modelId="{41A753FD-796A-4867-B344-259E82AA18C8}" type="sibTrans" cxnId="{08525273-BD99-4B49-9F65-D1F2B4D3416C}">
      <dgm:prSet/>
      <dgm:spPr/>
      <dgm:t>
        <a:bodyPr/>
        <a:lstStyle/>
        <a:p>
          <a:endParaRPr lang="en-US"/>
        </a:p>
      </dgm:t>
    </dgm:pt>
    <dgm:pt modelId="{5C27F1BE-1308-4FF9-A1D9-02DEB6034B55}">
      <dgm:prSet/>
      <dgm:spPr/>
      <dgm:t>
        <a:bodyPr/>
        <a:lstStyle/>
        <a:p>
          <a:r>
            <a:rPr lang="fa-IR" dirty="0">
              <a:cs typeface="B Mitra" pitchFamily="2" charset="-78"/>
            </a:rPr>
            <a:t>تعاونی های خواربار</a:t>
          </a:r>
          <a:endParaRPr lang="en-US" dirty="0">
            <a:cs typeface="B Mitra" pitchFamily="2" charset="-78"/>
          </a:endParaRPr>
        </a:p>
      </dgm:t>
    </dgm:pt>
    <dgm:pt modelId="{DF4BB0A9-333D-4B7B-BDF7-9C2A6930AF6B}" type="parTrans" cxnId="{6DA2A30B-D844-434E-97DD-B107CD8EE89B}">
      <dgm:prSet/>
      <dgm:spPr/>
      <dgm:t>
        <a:bodyPr/>
        <a:lstStyle/>
        <a:p>
          <a:endParaRPr lang="en-US"/>
        </a:p>
      </dgm:t>
    </dgm:pt>
    <dgm:pt modelId="{C8F2169C-0BF4-4953-8FEF-ABD66A3CE180}" type="sibTrans" cxnId="{6DA2A30B-D844-434E-97DD-B107CD8EE89B}">
      <dgm:prSet/>
      <dgm:spPr/>
      <dgm:t>
        <a:bodyPr/>
        <a:lstStyle/>
        <a:p>
          <a:endParaRPr lang="en-US"/>
        </a:p>
      </dgm:t>
    </dgm:pt>
    <dgm:pt modelId="{CEB07BD2-1999-43F2-97BE-52A8426FF8B8}">
      <dgm:prSet/>
      <dgm:spPr/>
      <dgm:t>
        <a:bodyPr/>
        <a:lstStyle/>
        <a:p>
          <a:r>
            <a:rPr lang="fa-IR" dirty="0">
              <a:cs typeface="B Mitra" pitchFamily="2" charset="-78"/>
            </a:rPr>
            <a:t>صنایع دستی</a:t>
          </a:r>
          <a:endParaRPr lang="en-US" dirty="0">
            <a:cs typeface="B Mitra" pitchFamily="2" charset="-78"/>
          </a:endParaRPr>
        </a:p>
      </dgm:t>
    </dgm:pt>
    <dgm:pt modelId="{82E0840C-44AF-4183-9820-F7C7572A2C93}" type="parTrans" cxnId="{6CAD3C57-8BDE-4CB5-83E4-8C7592D7937C}">
      <dgm:prSet/>
      <dgm:spPr/>
      <dgm:t>
        <a:bodyPr/>
        <a:lstStyle/>
        <a:p>
          <a:endParaRPr lang="en-US"/>
        </a:p>
      </dgm:t>
    </dgm:pt>
    <dgm:pt modelId="{4DD1E2BC-3924-40A7-BF78-6F3DBE9D0EFE}" type="sibTrans" cxnId="{6CAD3C57-8BDE-4CB5-83E4-8C7592D7937C}">
      <dgm:prSet/>
      <dgm:spPr/>
      <dgm:t>
        <a:bodyPr/>
        <a:lstStyle/>
        <a:p>
          <a:endParaRPr lang="en-US"/>
        </a:p>
      </dgm:t>
    </dgm:pt>
    <dgm:pt modelId="{A5CEFA80-54E5-4B8A-A898-388A525B43B2}">
      <dgm:prSet/>
      <dgm:spPr/>
      <dgm:t>
        <a:bodyPr/>
        <a:lstStyle/>
        <a:p>
          <a:r>
            <a:rPr lang="fa-IR" dirty="0">
              <a:cs typeface="B Mitra" pitchFamily="2" charset="-78"/>
            </a:rPr>
            <a:t>بازاریابی و عرضه کشاورزی</a:t>
          </a:r>
          <a:endParaRPr lang="en-US" dirty="0">
            <a:cs typeface="B Mitra" pitchFamily="2" charset="-78"/>
          </a:endParaRPr>
        </a:p>
      </dgm:t>
    </dgm:pt>
    <dgm:pt modelId="{527E1AAE-DC07-41F5-97EE-FA67E8686E1A}" type="parTrans" cxnId="{37EB2CE1-8B2B-4E36-A168-85C5A172024D}">
      <dgm:prSet/>
      <dgm:spPr/>
      <dgm:t>
        <a:bodyPr/>
        <a:lstStyle/>
        <a:p>
          <a:endParaRPr lang="en-US"/>
        </a:p>
      </dgm:t>
    </dgm:pt>
    <dgm:pt modelId="{78C3B56E-8DE6-4CDF-9428-B2E6EF8B1EBA}" type="sibTrans" cxnId="{37EB2CE1-8B2B-4E36-A168-85C5A172024D}">
      <dgm:prSet/>
      <dgm:spPr/>
      <dgm:t>
        <a:bodyPr/>
        <a:lstStyle/>
        <a:p>
          <a:endParaRPr lang="en-US"/>
        </a:p>
      </dgm:t>
    </dgm:pt>
    <dgm:pt modelId="{782315AC-D972-42E3-A51D-EB43310913D2}">
      <dgm:prSet/>
      <dgm:spPr/>
      <dgm:t>
        <a:bodyPr/>
        <a:lstStyle/>
        <a:p>
          <a:r>
            <a:rPr lang="fa-IR" dirty="0">
              <a:cs typeface="B Mitra" pitchFamily="2" charset="-78"/>
            </a:rPr>
            <a:t>مراقبت های بهداشتی</a:t>
          </a:r>
          <a:endParaRPr lang="en-US" dirty="0">
            <a:cs typeface="B Mitra" pitchFamily="2" charset="-78"/>
          </a:endParaRPr>
        </a:p>
      </dgm:t>
    </dgm:pt>
    <dgm:pt modelId="{AA62DB49-EF95-4B4D-846E-99B4C58E1F18}" type="parTrans" cxnId="{7FA4AD1A-149A-4FB8-83C1-06515E310C21}">
      <dgm:prSet/>
      <dgm:spPr/>
      <dgm:t>
        <a:bodyPr/>
        <a:lstStyle/>
        <a:p>
          <a:endParaRPr lang="en-US"/>
        </a:p>
      </dgm:t>
    </dgm:pt>
    <dgm:pt modelId="{2B222A9E-C644-41F8-9BF2-57809BBF33AA}" type="sibTrans" cxnId="{7FA4AD1A-149A-4FB8-83C1-06515E310C21}">
      <dgm:prSet/>
      <dgm:spPr/>
      <dgm:t>
        <a:bodyPr/>
        <a:lstStyle/>
        <a:p>
          <a:endParaRPr lang="en-US"/>
        </a:p>
      </dgm:t>
    </dgm:pt>
    <dgm:pt modelId="{EFA65726-8FD5-4C4C-983D-E2D59FFFC4C8}">
      <dgm:prSet/>
      <dgm:spPr/>
      <dgm:t>
        <a:bodyPr/>
        <a:lstStyle/>
        <a:p>
          <a:r>
            <a:rPr lang="fa-IR" dirty="0">
              <a:cs typeface="B Mitra" pitchFamily="2" charset="-78"/>
            </a:rPr>
            <a:t>مراقبت از کودکان</a:t>
          </a:r>
          <a:endParaRPr lang="en-US" dirty="0">
            <a:cs typeface="B Mitra" pitchFamily="2" charset="-78"/>
          </a:endParaRPr>
        </a:p>
      </dgm:t>
    </dgm:pt>
    <dgm:pt modelId="{EADACA20-F02C-4AD3-9A22-F4AB2C97329A}" type="parTrans" cxnId="{EDA8527A-CF1F-441D-AF8A-4BC9B7A772D0}">
      <dgm:prSet/>
      <dgm:spPr/>
      <dgm:t>
        <a:bodyPr/>
        <a:lstStyle/>
        <a:p>
          <a:endParaRPr lang="en-US"/>
        </a:p>
      </dgm:t>
    </dgm:pt>
    <dgm:pt modelId="{DFE1CF3E-2EA2-4648-B042-7E6F2383F574}" type="sibTrans" cxnId="{EDA8527A-CF1F-441D-AF8A-4BC9B7A772D0}">
      <dgm:prSet/>
      <dgm:spPr/>
      <dgm:t>
        <a:bodyPr/>
        <a:lstStyle/>
        <a:p>
          <a:endParaRPr lang="en-US"/>
        </a:p>
      </dgm:t>
    </dgm:pt>
    <dgm:pt modelId="{9EB1CEF7-16B0-46B0-BD5B-0C51F4BBDDB2}">
      <dgm:prSet/>
      <dgm:spPr/>
      <dgm:t>
        <a:bodyPr/>
        <a:lstStyle/>
        <a:p>
          <a:r>
            <a:rPr lang="fa-IR" dirty="0">
              <a:cs typeface="B Mitra" pitchFamily="2" charset="-78"/>
            </a:rPr>
            <a:t>دیگر تعاونی ها (خدماتی و خرده فروشی)</a:t>
          </a:r>
          <a:endParaRPr lang="en-US" dirty="0">
            <a:cs typeface="B Mitra" pitchFamily="2" charset="-78"/>
          </a:endParaRPr>
        </a:p>
      </dgm:t>
    </dgm:pt>
    <dgm:pt modelId="{80547824-A9FD-4FDD-BCD2-5422BE1E9911}" type="parTrans" cxnId="{0FA2BD6C-5A44-4B78-A717-D907F97DC236}">
      <dgm:prSet/>
      <dgm:spPr/>
      <dgm:t>
        <a:bodyPr/>
        <a:lstStyle/>
        <a:p>
          <a:endParaRPr lang="en-US"/>
        </a:p>
      </dgm:t>
    </dgm:pt>
    <dgm:pt modelId="{6CA906CA-5580-49FD-8A50-0C7430112B1D}" type="sibTrans" cxnId="{0FA2BD6C-5A44-4B78-A717-D907F97DC236}">
      <dgm:prSet/>
      <dgm:spPr/>
      <dgm:t>
        <a:bodyPr/>
        <a:lstStyle/>
        <a:p>
          <a:endParaRPr lang="en-US"/>
        </a:p>
      </dgm:t>
    </dgm:pt>
    <dgm:pt modelId="{9A48250F-F4B0-4C85-B06B-6E0CC2E81669}">
      <dgm:prSet/>
      <dgm:spPr/>
      <dgm:t>
        <a:bodyPr/>
        <a:lstStyle/>
        <a:p>
          <a:r>
            <a:rPr lang="fa-IR" dirty="0">
              <a:cs typeface="B Mitra" pitchFamily="2" charset="-78"/>
            </a:rPr>
            <a:t>مسکن</a:t>
          </a:r>
          <a:endParaRPr lang="en-US" dirty="0">
            <a:cs typeface="B Mitra" pitchFamily="2" charset="-78"/>
          </a:endParaRPr>
        </a:p>
      </dgm:t>
    </dgm:pt>
    <dgm:pt modelId="{18F90311-72FC-4A8F-9668-8BBD18B1E6D7}" type="parTrans" cxnId="{7F5B0733-95A4-4832-866F-0BFF6C8D24DC}">
      <dgm:prSet/>
      <dgm:spPr/>
      <dgm:t>
        <a:bodyPr/>
        <a:lstStyle/>
        <a:p>
          <a:endParaRPr lang="en-US"/>
        </a:p>
      </dgm:t>
    </dgm:pt>
    <dgm:pt modelId="{77E3B1B2-15DA-42CF-BA36-A37A925814A9}" type="sibTrans" cxnId="{7F5B0733-95A4-4832-866F-0BFF6C8D24DC}">
      <dgm:prSet/>
      <dgm:spPr/>
      <dgm:t>
        <a:bodyPr/>
        <a:lstStyle/>
        <a:p>
          <a:endParaRPr lang="en-US"/>
        </a:p>
      </dgm:t>
    </dgm:pt>
    <dgm:pt modelId="{8C990A18-BA82-4672-91B3-BE60B12099CC}">
      <dgm:prSet/>
      <dgm:spPr/>
      <dgm:t>
        <a:bodyPr/>
        <a:lstStyle/>
        <a:p>
          <a:r>
            <a:rPr lang="fa-IR" dirty="0">
              <a:cs typeface="B Mitra" pitchFamily="2" charset="-78"/>
            </a:rPr>
            <a:t>حمل و نقل</a:t>
          </a:r>
          <a:endParaRPr lang="en-US" dirty="0">
            <a:cs typeface="B Mitra" pitchFamily="2" charset="-78"/>
          </a:endParaRPr>
        </a:p>
      </dgm:t>
    </dgm:pt>
    <dgm:pt modelId="{ADF8B4D7-AFC9-497D-A412-841615FC0947}" type="parTrans" cxnId="{D06FABDC-FC9A-49C8-8706-80BD9F83967B}">
      <dgm:prSet/>
      <dgm:spPr/>
      <dgm:t>
        <a:bodyPr/>
        <a:lstStyle/>
        <a:p>
          <a:endParaRPr lang="en-US"/>
        </a:p>
      </dgm:t>
    </dgm:pt>
    <dgm:pt modelId="{0842E243-7E7C-43FC-B51B-FD86B9B79939}" type="sibTrans" cxnId="{D06FABDC-FC9A-49C8-8706-80BD9F83967B}">
      <dgm:prSet/>
      <dgm:spPr/>
      <dgm:t>
        <a:bodyPr/>
        <a:lstStyle/>
        <a:p>
          <a:endParaRPr lang="en-US"/>
        </a:p>
      </dgm:t>
    </dgm:pt>
    <dgm:pt modelId="{8D833889-8970-46EA-94FF-ABDD40BA2957}">
      <dgm:prSet/>
      <dgm:spPr/>
      <dgm:t>
        <a:bodyPr/>
        <a:lstStyle/>
        <a:p>
          <a:r>
            <a:rPr lang="fa-IR" dirty="0">
              <a:cs typeface="B Mitra" pitchFamily="2" charset="-78"/>
            </a:rPr>
            <a:t>آموزش</a:t>
          </a:r>
          <a:endParaRPr lang="en-US" dirty="0">
            <a:cs typeface="B Mitra" pitchFamily="2" charset="-78"/>
          </a:endParaRPr>
        </a:p>
      </dgm:t>
    </dgm:pt>
    <dgm:pt modelId="{55C34F3D-3BA3-4FE7-95D7-3FC0BBF8F65C}" type="parTrans" cxnId="{2766CC37-BD11-46E4-B691-5CB813D3B3B7}">
      <dgm:prSet/>
      <dgm:spPr/>
      <dgm:t>
        <a:bodyPr/>
        <a:lstStyle/>
        <a:p>
          <a:endParaRPr lang="en-US"/>
        </a:p>
      </dgm:t>
    </dgm:pt>
    <dgm:pt modelId="{C290A0AB-07BE-4702-BEEC-1C3CAAA44BD6}" type="sibTrans" cxnId="{2766CC37-BD11-46E4-B691-5CB813D3B3B7}">
      <dgm:prSet/>
      <dgm:spPr/>
      <dgm:t>
        <a:bodyPr/>
        <a:lstStyle/>
        <a:p>
          <a:endParaRPr lang="en-US"/>
        </a:p>
      </dgm:t>
    </dgm:pt>
    <dgm:pt modelId="{744DF5A6-C7B4-45A8-8BB6-1FE199F813E6}">
      <dgm:prSet/>
      <dgm:spPr/>
      <dgm:t>
        <a:bodyPr/>
        <a:lstStyle/>
        <a:p>
          <a:r>
            <a:rPr lang="fa-IR" dirty="0">
              <a:cs typeface="B Mitra" pitchFamily="2" charset="-78"/>
            </a:rPr>
            <a:t>اتحادیه های اعتباری</a:t>
          </a:r>
          <a:endParaRPr lang="en-US" dirty="0">
            <a:cs typeface="B Mitra" pitchFamily="2" charset="-78"/>
          </a:endParaRPr>
        </a:p>
      </dgm:t>
    </dgm:pt>
    <dgm:pt modelId="{8549D8E6-65AD-4204-9D45-5FE0F612673D}" type="parTrans" cxnId="{2B99A137-9B6F-4804-BC0D-A39F758E0079}">
      <dgm:prSet/>
      <dgm:spPr/>
      <dgm:t>
        <a:bodyPr/>
        <a:lstStyle/>
        <a:p>
          <a:endParaRPr lang="en-US"/>
        </a:p>
      </dgm:t>
    </dgm:pt>
    <dgm:pt modelId="{259DC7B7-C6ED-447A-A591-79E601B4D374}" type="sibTrans" cxnId="{2B99A137-9B6F-4804-BC0D-A39F758E0079}">
      <dgm:prSet/>
      <dgm:spPr/>
      <dgm:t>
        <a:bodyPr/>
        <a:lstStyle/>
        <a:p>
          <a:endParaRPr lang="en-US"/>
        </a:p>
      </dgm:t>
    </dgm:pt>
    <dgm:pt modelId="{56E05F9B-0818-4DDD-8796-B22B5EE8937A}">
      <dgm:prSet/>
      <dgm:spPr/>
      <dgm:t>
        <a:bodyPr/>
        <a:lstStyle/>
        <a:p>
          <a:r>
            <a:rPr lang="fa-IR" dirty="0">
              <a:cs typeface="B Mitra" pitchFamily="2" charset="-78"/>
            </a:rPr>
            <a:t>سیستم اعتبار زراعی</a:t>
          </a:r>
          <a:endParaRPr lang="en-US" dirty="0">
            <a:cs typeface="B Mitra" pitchFamily="2" charset="-78"/>
          </a:endParaRPr>
        </a:p>
      </dgm:t>
    </dgm:pt>
    <dgm:pt modelId="{19F1EEB7-A07C-4C56-B15B-5417CEEB8F83}" type="parTrans" cxnId="{4C8A70AE-24F5-4D32-A3B6-98C38221BAB6}">
      <dgm:prSet/>
      <dgm:spPr/>
      <dgm:t>
        <a:bodyPr/>
        <a:lstStyle/>
        <a:p>
          <a:endParaRPr lang="en-US"/>
        </a:p>
      </dgm:t>
    </dgm:pt>
    <dgm:pt modelId="{83A12E9B-67A7-4594-B123-03EB52712C0A}" type="sibTrans" cxnId="{4C8A70AE-24F5-4D32-A3B6-98C38221BAB6}">
      <dgm:prSet/>
      <dgm:spPr/>
      <dgm:t>
        <a:bodyPr/>
        <a:lstStyle/>
        <a:p>
          <a:endParaRPr lang="en-US"/>
        </a:p>
      </dgm:t>
    </dgm:pt>
    <dgm:pt modelId="{2691BBCC-C75B-4CE2-AD63-7944A066FECC}">
      <dgm:prSet/>
      <dgm:spPr/>
      <dgm:t>
        <a:bodyPr/>
        <a:lstStyle/>
        <a:p>
          <a:r>
            <a:rPr lang="fa-IR" dirty="0">
              <a:cs typeface="B Mitra" pitchFamily="2" charset="-78"/>
            </a:rPr>
            <a:t>بیمه های دو طرفه</a:t>
          </a:r>
          <a:endParaRPr lang="en-US" dirty="0">
            <a:cs typeface="B Mitra" pitchFamily="2" charset="-78"/>
          </a:endParaRPr>
        </a:p>
      </dgm:t>
    </dgm:pt>
    <dgm:pt modelId="{26D90907-1192-4FA0-856F-9C3B51DD0BC5}" type="parTrans" cxnId="{91221A77-AA28-48A2-8A6E-4599D4EBB1B4}">
      <dgm:prSet/>
      <dgm:spPr/>
      <dgm:t>
        <a:bodyPr/>
        <a:lstStyle/>
        <a:p>
          <a:endParaRPr lang="en-US"/>
        </a:p>
      </dgm:t>
    </dgm:pt>
    <dgm:pt modelId="{1DF379E8-1971-4ED0-8885-C18A65782F02}" type="sibTrans" cxnId="{91221A77-AA28-48A2-8A6E-4599D4EBB1B4}">
      <dgm:prSet/>
      <dgm:spPr/>
      <dgm:t>
        <a:bodyPr/>
        <a:lstStyle/>
        <a:p>
          <a:endParaRPr lang="en-US"/>
        </a:p>
      </dgm:t>
    </dgm:pt>
    <dgm:pt modelId="{785A1C5A-CE77-4DA2-8EA2-F14E7837DED1}">
      <dgm:prSet/>
      <dgm:spPr/>
      <dgm:t>
        <a:bodyPr/>
        <a:lstStyle/>
        <a:p>
          <a:r>
            <a:rPr lang="fa-IR" dirty="0">
              <a:cs typeface="B Mitra" pitchFamily="2" charset="-78"/>
            </a:rPr>
            <a:t>تأمین مالی تعاونی</a:t>
          </a:r>
          <a:endParaRPr lang="en-US" dirty="0">
            <a:cs typeface="B Mitra" pitchFamily="2" charset="-78"/>
          </a:endParaRPr>
        </a:p>
      </dgm:t>
    </dgm:pt>
    <dgm:pt modelId="{ED6CC6B1-8ED5-411F-BDF6-8F1F47518925}" type="parTrans" cxnId="{EAAE4FA5-6353-46B3-86CC-8E07C82AB1E7}">
      <dgm:prSet/>
      <dgm:spPr/>
      <dgm:t>
        <a:bodyPr/>
        <a:lstStyle/>
        <a:p>
          <a:endParaRPr lang="en-US"/>
        </a:p>
      </dgm:t>
    </dgm:pt>
    <dgm:pt modelId="{A085CA91-F555-4F18-A751-A8CF4D24B764}" type="sibTrans" cxnId="{EAAE4FA5-6353-46B3-86CC-8E07C82AB1E7}">
      <dgm:prSet/>
      <dgm:spPr/>
      <dgm:t>
        <a:bodyPr/>
        <a:lstStyle/>
        <a:p>
          <a:endParaRPr lang="en-US"/>
        </a:p>
      </dgm:t>
    </dgm:pt>
    <dgm:pt modelId="{ACE5982F-1A1C-4960-B590-DB57FB4A6B44}">
      <dgm:prSet/>
      <dgm:spPr/>
      <dgm:t>
        <a:bodyPr/>
        <a:lstStyle/>
        <a:p>
          <a:r>
            <a:rPr lang="fa-IR" dirty="0">
              <a:cs typeface="B Mitra" pitchFamily="2" charset="-78"/>
            </a:rPr>
            <a:t>برق روستایی</a:t>
          </a:r>
          <a:endParaRPr lang="en-US" dirty="0">
            <a:cs typeface="B Mitra" pitchFamily="2" charset="-78"/>
          </a:endParaRPr>
        </a:p>
      </dgm:t>
    </dgm:pt>
    <dgm:pt modelId="{60F4D013-36D1-449C-9F19-191218076136}" type="parTrans" cxnId="{2305E848-3E71-47FB-B824-3FA2737C1FD9}">
      <dgm:prSet/>
      <dgm:spPr/>
      <dgm:t>
        <a:bodyPr/>
        <a:lstStyle/>
        <a:p>
          <a:endParaRPr lang="en-US"/>
        </a:p>
      </dgm:t>
    </dgm:pt>
    <dgm:pt modelId="{7BED7C6A-EA07-46C9-B83F-AE2317275233}" type="sibTrans" cxnId="{2305E848-3E71-47FB-B824-3FA2737C1FD9}">
      <dgm:prSet/>
      <dgm:spPr/>
      <dgm:t>
        <a:bodyPr/>
        <a:lstStyle/>
        <a:p>
          <a:endParaRPr lang="en-US"/>
        </a:p>
      </dgm:t>
    </dgm:pt>
    <dgm:pt modelId="{832EDDE0-63B7-4E85-8A04-B9F565CBEF59}">
      <dgm:prSet/>
      <dgm:spPr/>
      <dgm:t>
        <a:bodyPr/>
        <a:lstStyle/>
        <a:p>
          <a:r>
            <a:rPr lang="fa-IR" dirty="0">
              <a:cs typeface="B Mitra" pitchFamily="2" charset="-78"/>
            </a:rPr>
            <a:t>تولید و انتقال</a:t>
          </a:r>
          <a:endParaRPr lang="en-US" dirty="0">
            <a:cs typeface="B Mitra" pitchFamily="2" charset="-78"/>
          </a:endParaRPr>
        </a:p>
      </dgm:t>
    </dgm:pt>
    <dgm:pt modelId="{F31615C8-32D2-49C5-8686-08ADA45D0238}" type="parTrans" cxnId="{68B46D80-E56A-4E77-8770-F3F8943E9610}">
      <dgm:prSet/>
      <dgm:spPr/>
      <dgm:t>
        <a:bodyPr/>
        <a:lstStyle/>
        <a:p>
          <a:endParaRPr lang="en-US"/>
        </a:p>
      </dgm:t>
    </dgm:pt>
    <dgm:pt modelId="{B461F21B-B9B3-4A22-AB03-0D7F192A5F4E}" type="sibTrans" cxnId="{68B46D80-E56A-4E77-8770-F3F8943E9610}">
      <dgm:prSet/>
      <dgm:spPr/>
      <dgm:t>
        <a:bodyPr/>
        <a:lstStyle/>
        <a:p>
          <a:endParaRPr lang="en-US"/>
        </a:p>
      </dgm:t>
    </dgm:pt>
    <dgm:pt modelId="{FFA1B38F-0AEE-4F3D-AD88-72FABF77C980}">
      <dgm:prSet/>
      <dgm:spPr/>
      <dgm:t>
        <a:bodyPr/>
        <a:lstStyle/>
        <a:p>
          <a:r>
            <a:rPr lang="fa-IR" dirty="0">
              <a:cs typeface="B Mitra" pitchFamily="2" charset="-78"/>
            </a:rPr>
            <a:t>توزیع</a:t>
          </a:r>
          <a:endParaRPr lang="en-US" dirty="0">
            <a:cs typeface="B Mitra" pitchFamily="2" charset="-78"/>
          </a:endParaRPr>
        </a:p>
      </dgm:t>
    </dgm:pt>
    <dgm:pt modelId="{9F1B609B-4511-486F-BDC8-41D7C48999FB}" type="parTrans" cxnId="{272F248A-6C75-4C3D-A20B-1C0E62B39A9C}">
      <dgm:prSet/>
      <dgm:spPr/>
      <dgm:t>
        <a:bodyPr/>
        <a:lstStyle/>
        <a:p>
          <a:endParaRPr lang="en-US"/>
        </a:p>
      </dgm:t>
    </dgm:pt>
    <dgm:pt modelId="{302484BB-73AE-4586-92BD-2994A759F1A9}" type="sibTrans" cxnId="{272F248A-6C75-4C3D-A20B-1C0E62B39A9C}">
      <dgm:prSet/>
      <dgm:spPr/>
      <dgm:t>
        <a:bodyPr/>
        <a:lstStyle/>
        <a:p>
          <a:endParaRPr lang="en-US"/>
        </a:p>
      </dgm:t>
    </dgm:pt>
    <dgm:pt modelId="{608BF963-5F46-4A75-8FE8-F7BF28CBAAC9}">
      <dgm:prSet/>
      <dgm:spPr/>
      <dgm:t>
        <a:bodyPr/>
        <a:lstStyle/>
        <a:p>
          <a:r>
            <a:rPr lang="fa-IR" dirty="0">
              <a:cs typeface="B Mitra" pitchFamily="2" charset="-78"/>
            </a:rPr>
            <a:t>تلفن روستایی</a:t>
          </a:r>
          <a:endParaRPr lang="en-US" dirty="0">
            <a:cs typeface="B Mitra" pitchFamily="2" charset="-78"/>
          </a:endParaRPr>
        </a:p>
      </dgm:t>
    </dgm:pt>
    <dgm:pt modelId="{8A34B348-10F6-4972-9C75-871CF2E88699}" type="parTrans" cxnId="{446338C0-5B49-4F23-A0F1-B52DEED5F800}">
      <dgm:prSet/>
      <dgm:spPr/>
      <dgm:t>
        <a:bodyPr/>
        <a:lstStyle/>
        <a:p>
          <a:endParaRPr lang="en-US"/>
        </a:p>
      </dgm:t>
    </dgm:pt>
    <dgm:pt modelId="{EB00F5E5-BCCE-44E9-BB32-6BB2A6080B53}" type="sibTrans" cxnId="{446338C0-5B49-4F23-A0F1-B52DEED5F800}">
      <dgm:prSet/>
      <dgm:spPr/>
      <dgm:t>
        <a:bodyPr/>
        <a:lstStyle/>
        <a:p>
          <a:endParaRPr lang="en-US"/>
        </a:p>
      </dgm:t>
    </dgm:pt>
    <dgm:pt modelId="{35DD1E54-C7B5-4182-950E-477E8CA458CD}">
      <dgm:prSet/>
      <dgm:spPr/>
      <dgm:t>
        <a:bodyPr/>
        <a:lstStyle/>
        <a:p>
          <a:r>
            <a:rPr lang="fa-IR" dirty="0">
              <a:cs typeface="B Mitra" pitchFamily="2" charset="-78"/>
            </a:rPr>
            <a:t>آب</a:t>
          </a:r>
          <a:endParaRPr lang="en-US" dirty="0">
            <a:cs typeface="B Mitra" pitchFamily="2" charset="-78"/>
          </a:endParaRPr>
        </a:p>
      </dgm:t>
    </dgm:pt>
    <dgm:pt modelId="{50683555-601C-4204-A53B-3395C779E5AE}" type="parTrans" cxnId="{76C206E3-896D-4427-AFC4-AC7E44047A13}">
      <dgm:prSet/>
      <dgm:spPr/>
      <dgm:t>
        <a:bodyPr/>
        <a:lstStyle/>
        <a:p>
          <a:endParaRPr lang="en-US"/>
        </a:p>
      </dgm:t>
    </dgm:pt>
    <dgm:pt modelId="{22FADD0E-0113-4FBC-BBBC-D689E23EDA97}" type="sibTrans" cxnId="{76C206E3-896D-4427-AFC4-AC7E44047A13}">
      <dgm:prSet/>
      <dgm:spPr/>
      <dgm:t>
        <a:bodyPr/>
        <a:lstStyle/>
        <a:p>
          <a:endParaRPr lang="en-US"/>
        </a:p>
      </dgm:t>
    </dgm:pt>
    <dgm:pt modelId="{C1DE3FFD-C84C-4512-A905-EFDC6DEB7DE9}" type="pres">
      <dgm:prSet presAssocID="{6CE49CDD-D880-4524-8740-4A07B07C04EF}" presName="hierChild1" presStyleCnt="0">
        <dgm:presLayoutVars>
          <dgm:orgChart val="1"/>
          <dgm:chPref val="1"/>
          <dgm:dir/>
          <dgm:animOne val="branch"/>
          <dgm:animLvl val="lvl"/>
          <dgm:resizeHandles/>
        </dgm:presLayoutVars>
      </dgm:prSet>
      <dgm:spPr/>
      <dgm:t>
        <a:bodyPr/>
        <a:lstStyle/>
        <a:p>
          <a:endParaRPr lang="en-US"/>
        </a:p>
      </dgm:t>
    </dgm:pt>
    <dgm:pt modelId="{9F30C975-C560-4879-B5B4-E7C6F0A31856}" type="pres">
      <dgm:prSet presAssocID="{87202DF8-83DB-4CAC-AAE2-F09C34D7FB84}" presName="hierRoot1" presStyleCnt="0">
        <dgm:presLayoutVars>
          <dgm:hierBranch/>
        </dgm:presLayoutVars>
      </dgm:prSet>
      <dgm:spPr/>
    </dgm:pt>
    <dgm:pt modelId="{B83147F3-87BB-4438-A5DD-0CA8B25DC025}" type="pres">
      <dgm:prSet presAssocID="{87202DF8-83DB-4CAC-AAE2-F09C34D7FB84}" presName="rootComposite1" presStyleCnt="0"/>
      <dgm:spPr/>
    </dgm:pt>
    <dgm:pt modelId="{375BE9D5-0513-4772-BA30-B2B6A842BA03}" type="pres">
      <dgm:prSet presAssocID="{87202DF8-83DB-4CAC-AAE2-F09C34D7FB84}" presName="rootText1" presStyleLbl="node0" presStyleIdx="0" presStyleCnt="1">
        <dgm:presLayoutVars>
          <dgm:chPref val="3"/>
        </dgm:presLayoutVars>
      </dgm:prSet>
      <dgm:spPr/>
      <dgm:t>
        <a:bodyPr/>
        <a:lstStyle/>
        <a:p>
          <a:endParaRPr lang="en-US"/>
        </a:p>
      </dgm:t>
    </dgm:pt>
    <dgm:pt modelId="{8DB05401-E090-4109-88FE-66D694BA74FC}" type="pres">
      <dgm:prSet presAssocID="{87202DF8-83DB-4CAC-AAE2-F09C34D7FB84}" presName="rootConnector1" presStyleLbl="node1" presStyleIdx="0" presStyleCnt="0"/>
      <dgm:spPr/>
      <dgm:t>
        <a:bodyPr/>
        <a:lstStyle/>
        <a:p>
          <a:endParaRPr lang="en-US"/>
        </a:p>
      </dgm:t>
    </dgm:pt>
    <dgm:pt modelId="{3A5FB87B-C5C4-49F5-BEDC-F32BB4587C7A}" type="pres">
      <dgm:prSet presAssocID="{87202DF8-83DB-4CAC-AAE2-F09C34D7FB84}" presName="hierChild2" presStyleCnt="0"/>
      <dgm:spPr/>
    </dgm:pt>
    <dgm:pt modelId="{B25E6E26-C3CE-45BE-9B51-8FA67CDF86D1}" type="pres">
      <dgm:prSet presAssocID="{64C34667-5801-4851-96FF-97E5B5BBE95B}" presName="Name35" presStyleLbl="parChTrans1D2" presStyleIdx="0" presStyleCnt="4"/>
      <dgm:spPr/>
      <dgm:t>
        <a:bodyPr/>
        <a:lstStyle/>
        <a:p>
          <a:endParaRPr lang="en-US"/>
        </a:p>
      </dgm:t>
    </dgm:pt>
    <dgm:pt modelId="{EA586CBD-C123-4882-B919-DA1D38BCA009}" type="pres">
      <dgm:prSet presAssocID="{8C6ED8CB-89D8-435E-9251-5F4A8F55D308}" presName="hierRoot2" presStyleCnt="0">
        <dgm:presLayoutVars>
          <dgm:hierBranch val="l"/>
        </dgm:presLayoutVars>
      </dgm:prSet>
      <dgm:spPr/>
    </dgm:pt>
    <dgm:pt modelId="{46D08F88-D0F8-450E-B810-89BEAF75E1E3}" type="pres">
      <dgm:prSet presAssocID="{8C6ED8CB-89D8-435E-9251-5F4A8F55D308}" presName="rootComposite" presStyleCnt="0"/>
      <dgm:spPr/>
    </dgm:pt>
    <dgm:pt modelId="{8D71DB92-8E16-4EBD-B455-CEACBF0F4C75}" type="pres">
      <dgm:prSet presAssocID="{8C6ED8CB-89D8-435E-9251-5F4A8F55D308}" presName="rootText" presStyleLbl="node2" presStyleIdx="0" presStyleCnt="4">
        <dgm:presLayoutVars>
          <dgm:chPref val="3"/>
        </dgm:presLayoutVars>
      </dgm:prSet>
      <dgm:spPr/>
      <dgm:t>
        <a:bodyPr/>
        <a:lstStyle/>
        <a:p>
          <a:endParaRPr lang="en-US"/>
        </a:p>
      </dgm:t>
    </dgm:pt>
    <dgm:pt modelId="{7DA22711-A4D6-4812-B835-063B6173338F}" type="pres">
      <dgm:prSet presAssocID="{8C6ED8CB-89D8-435E-9251-5F4A8F55D308}" presName="rootConnector" presStyleLbl="node2" presStyleIdx="0" presStyleCnt="4"/>
      <dgm:spPr/>
      <dgm:t>
        <a:bodyPr/>
        <a:lstStyle/>
        <a:p>
          <a:endParaRPr lang="en-US"/>
        </a:p>
      </dgm:t>
    </dgm:pt>
    <dgm:pt modelId="{CF6861C1-C3F7-4563-85B4-1DD1F54A6E6B}" type="pres">
      <dgm:prSet presAssocID="{8C6ED8CB-89D8-435E-9251-5F4A8F55D308}" presName="hierChild4" presStyleCnt="0"/>
      <dgm:spPr/>
    </dgm:pt>
    <dgm:pt modelId="{1260C3B2-1B93-48C6-9563-82D76CE02032}" type="pres">
      <dgm:prSet presAssocID="{60F4D013-36D1-449C-9F19-191218076136}" presName="Name50" presStyleLbl="parChTrans1D3" presStyleIdx="0" presStyleCnt="17"/>
      <dgm:spPr/>
      <dgm:t>
        <a:bodyPr/>
        <a:lstStyle/>
        <a:p>
          <a:endParaRPr lang="en-US"/>
        </a:p>
      </dgm:t>
    </dgm:pt>
    <dgm:pt modelId="{3DFD8A53-33CF-4A67-8C67-D76EE0F95F7C}" type="pres">
      <dgm:prSet presAssocID="{ACE5982F-1A1C-4960-B590-DB57FB4A6B44}" presName="hierRoot2" presStyleCnt="0">
        <dgm:presLayoutVars>
          <dgm:hierBranch val="l"/>
        </dgm:presLayoutVars>
      </dgm:prSet>
      <dgm:spPr/>
    </dgm:pt>
    <dgm:pt modelId="{00674B24-0E00-41EA-B98A-92526745A5A8}" type="pres">
      <dgm:prSet presAssocID="{ACE5982F-1A1C-4960-B590-DB57FB4A6B44}" presName="rootComposite" presStyleCnt="0"/>
      <dgm:spPr/>
    </dgm:pt>
    <dgm:pt modelId="{BC53DDFB-A49B-4A52-B04E-D3911F688374}" type="pres">
      <dgm:prSet presAssocID="{ACE5982F-1A1C-4960-B590-DB57FB4A6B44}" presName="rootText" presStyleLbl="node3" presStyleIdx="0" presStyleCnt="17">
        <dgm:presLayoutVars>
          <dgm:chPref val="3"/>
        </dgm:presLayoutVars>
      </dgm:prSet>
      <dgm:spPr/>
      <dgm:t>
        <a:bodyPr/>
        <a:lstStyle/>
        <a:p>
          <a:endParaRPr lang="en-US"/>
        </a:p>
      </dgm:t>
    </dgm:pt>
    <dgm:pt modelId="{AC3A9362-A670-4C75-ACC2-E4B3256C7260}" type="pres">
      <dgm:prSet presAssocID="{ACE5982F-1A1C-4960-B590-DB57FB4A6B44}" presName="rootConnector" presStyleLbl="node3" presStyleIdx="0" presStyleCnt="17"/>
      <dgm:spPr/>
      <dgm:t>
        <a:bodyPr/>
        <a:lstStyle/>
        <a:p>
          <a:endParaRPr lang="en-US"/>
        </a:p>
      </dgm:t>
    </dgm:pt>
    <dgm:pt modelId="{AD529302-EBF1-4448-BF73-D50F6D0B055A}" type="pres">
      <dgm:prSet presAssocID="{ACE5982F-1A1C-4960-B590-DB57FB4A6B44}" presName="hierChild4" presStyleCnt="0"/>
      <dgm:spPr/>
    </dgm:pt>
    <dgm:pt modelId="{1AAB8CFC-EFD6-46A8-A7E9-45DF4EB2F59E}" type="pres">
      <dgm:prSet presAssocID="{F31615C8-32D2-49C5-8686-08ADA45D0238}" presName="Name50" presStyleLbl="parChTrans1D4" presStyleIdx="0" presStyleCnt="2"/>
      <dgm:spPr/>
      <dgm:t>
        <a:bodyPr/>
        <a:lstStyle/>
        <a:p>
          <a:endParaRPr lang="en-US"/>
        </a:p>
      </dgm:t>
    </dgm:pt>
    <dgm:pt modelId="{1956A3A7-EBF1-4D2E-BC0E-B9ED0480DF9C}" type="pres">
      <dgm:prSet presAssocID="{832EDDE0-63B7-4E85-8A04-B9F565CBEF59}" presName="hierRoot2" presStyleCnt="0">
        <dgm:presLayoutVars>
          <dgm:hierBranch val="init"/>
        </dgm:presLayoutVars>
      </dgm:prSet>
      <dgm:spPr/>
    </dgm:pt>
    <dgm:pt modelId="{2253359D-33F3-4C90-A952-0646EE34F627}" type="pres">
      <dgm:prSet presAssocID="{832EDDE0-63B7-4E85-8A04-B9F565CBEF59}" presName="rootComposite" presStyleCnt="0"/>
      <dgm:spPr/>
    </dgm:pt>
    <dgm:pt modelId="{392B530E-36BF-4DA9-8C0E-C10F807824BF}" type="pres">
      <dgm:prSet presAssocID="{832EDDE0-63B7-4E85-8A04-B9F565CBEF59}" presName="rootText" presStyleLbl="node4" presStyleIdx="0" presStyleCnt="2">
        <dgm:presLayoutVars>
          <dgm:chPref val="3"/>
        </dgm:presLayoutVars>
      </dgm:prSet>
      <dgm:spPr/>
      <dgm:t>
        <a:bodyPr/>
        <a:lstStyle/>
        <a:p>
          <a:endParaRPr lang="en-US"/>
        </a:p>
      </dgm:t>
    </dgm:pt>
    <dgm:pt modelId="{A03BFE49-726B-4F89-B15F-1A882DC52E51}" type="pres">
      <dgm:prSet presAssocID="{832EDDE0-63B7-4E85-8A04-B9F565CBEF59}" presName="rootConnector" presStyleLbl="node4" presStyleIdx="0" presStyleCnt="2"/>
      <dgm:spPr/>
      <dgm:t>
        <a:bodyPr/>
        <a:lstStyle/>
        <a:p>
          <a:endParaRPr lang="en-US"/>
        </a:p>
      </dgm:t>
    </dgm:pt>
    <dgm:pt modelId="{26D2F812-587D-43F8-A8A0-3F2A8734CBA0}" type="pres">
      <dgm:prSet presAssocID="{832EDDE0-63B7-4E85-8A04-B9F565CBEF59}" presName="hierChild4" presStyleCnt="0"/>
      <dgm:spPr/>
    </dgm:pt>
    <dgm:pt modelId="{BF2C3A32-43BA-4A20-91D4-711CF4A03F8C}" type="pres">
      <dgm:prSet presAssocID="{832EDDE0-63B7-4E85-8A04-B9F565CBEF59}" presName="hierChild5" presStyleCnt="0"/>
      <dgm:spPr/>
    </dgm:pt>
    <dgm:pt modelId="{06F1F971-B193-47B3-AD3F-6F239448965F}" type="pres">
      <dgm:prSet presAssocID="{9F1B609B-4511-486F-BDC8-41D7C48999FB}" presName="Name50" presStyleLbl="parChTrans1D4" presStyleIdx="1" presStyleCnt="2"/>
      <dgm:spPr/>
      <dgm:t>
        <a:bodyPr/>
        <a:lstStyle/>
        <a:p>
          <a:endParaRPr lang="en-US"/>
        </a:p>
      </dgm:t>
    </dgm:pt>
    <dgm:pt modelId="{D6AC6401-5E01-4693-B72B-6CC82CE4A29D}" type="pres">
      <dgm:prSet presAssocID="{FFA1B38F-0AEE-4F3D-AD88-72FABF77C980}" presName="hierRoot2" presStyleCnt="0">
        <dgm:presLayoutVars>
          <dgm:hierBranch val="init"/>
        </dgm:presLayoutVars>
      </dgm:prSet>
      <dgm:spPr/>
    </dgm:pt>
    <dgm:pt modelId="{84FC0A4C-DF43-49A7-AC34-80F3D40920F6}" type="pres">
      <dgm:prSet presAssocID="{FFA1B38F-0AEE-4F3D-AD88-72FABF77C980}" presName="rootComposite" presStyleCnt="0"/>
      <dgm:spPr/>
    </dgm:pt>
    <dgm:pt modelId="{AEECFC35-333C-4214-82E0-CC63B4F4CA49}" type="pres">
      <dgm:prSet presAssocID="{FFA1B38F-0AEE-4F3D-AD88-72FABF77C980}" presName="rootText" presStyleLbl="node4" presStyleIdx="1" presStyleCnt="2">
        <dgm:presLayoutVars>
          <dgm:chPref val="3"/>
        </dgm:presLayoutVars>
      </dgm:prSet>
      <dgm:spPr/>
      <dgm:t>
        <a:bodyPr/>
        <a:lstStyle/>
        <a:p>
          <a:endParaRPr lang="en-US"/>
        </a:p>
      </dgm:t>
    </dgm:pt>
    <dgm:pt modelId="{733BAD97-6E5B-4DA3-9092-7C429E11F088}" type="pres">
      <dgm:prSet presAssocID="{FFA1B38F-0AEE-4F3D-AD88-72FABF77C980}" presName="rootConnector" presStyleLbl="node4" presStyleIdx="1" presStyleCnt="2"/>
      <dgm:spPr/>
      <dgm:t>
        <a:bodyPr/>
        <a:lstStyle/>
        <a:p>
          <a:endParaRPr lang="en-US"/>
        </a:p>
      </dgm:t>
    </dgm:pt>
    <dgm:pt modelId="{B2F06E54-D7D8-46A5-8D9E-DD7053BDC32A}" type="pres">
      <dgm:prSet presAssocID="{FFA1B38F-0AEE-4F3D-AD88-72FABF77C980}" presName="hierChild4" presStyleCnt="0"/>
      <dgm:spPr/>
    </dgm:pt>
    <dgm:pt modelId="{E74E68FA-FCB9-42C0-A9CB-6A7A72834646}" type="pres">
      <dgm:prSet presAssocID="{FFA1B38F-0AEE-4F3D-AD88-72FABF77C980}" presName="hierChild5" presStyleCnt="0"/>
      <dgm:spPr/>
    </dgm:pt>
    <dgm:pt modelId="{28890618-72A3-4F0F-8B4F-E3A3D2014022}" type="pres">
      <dgm:prSet presAssocID="{ACE5982F-1A1C-4960-B590-DB57FB4A6B44}" presName="hierChild5" presStyleCnt="0"/>
      <dgm:spPr/>
    </dgm:pt>
    <dgm:pt modelId="{DAAA0F4A-5437-4792-AF17-7AB5C8D780E2}" type="pres">
      <dgm:prSet presAssocID="{8A34B348-10F6-4972-9C75-871CF2E88699}" presName="Name50" presStyleLbl="parChTrans1D3" presStyleIdx="1" presStyleCnt="17"/>
      <dgm:spPr/>
      <dgm:t>
        <a:bodyPr/>
        <a:lstStyle/>
        <a:p>
          <a:endParaRPr lang="en-US"/>
        </a:p>
      </dgm:t>
    </dgm:pt>
    <dgm:pt modelId="{BF32A029-5516-4622-9E8C-FC06C664220A}" type="pres">
      <dgm:prSet presAssocID="{608BF963-5F46-4A75-8FE8-F7BF28CBAAC9}" presName="hierRoot2" presStyleCnt="0">
        <dgm:presLayoutVars>
          <dgm:hierBranch val="init"/>
        </dgm:presLayoutVars>
      </dgm:prSet>
      <dgm:spPr/>
    </dgm:pt>
    <dgm:pt modelId="{15B8E4C5-52BB-45D6-840F-310ED583CB47}" type="pres">
      <dgm:prSet presAssocID="{608BF963-5F46-4A75-8FE8-F7BF28CBAAC9}" presName="rootComposite" presStyleCnt="0"/>
      <dgm:spPr/>
    </dgm:pt>
    <dgm:pt modelId="{166EAC11-375D-4DF4-BBCC-35B9C26A6169}" type="pres">
      <dgm:prSet presAssocID="{608BF963-5F46-4A75-8FE8-F7BF28CBAAC9}" presName="rootText" presStyleLbl="node3" presStyleIdx="1" presStyleCnt="17">
        <dgm:presLayoutVars>
          <dgm:chPref val="3"/>
        </dgm:presLayoutVars>
      </dgm:prSet>
      <dgm:spPr/>
      <dgm:t>
        <a:bodyPr/>
        <a:lstStyle/>
        <a:p>
          <a:endParaRPr lang="en-US"/>
        </a:p>
      </dgm:t>
    </dgm:pt>
    <dgm:pt modelId="{7A710D1D-C35A-44F7-A4E9-B8527543A305}" type="pres">
      <dgm:prSet presAssocID="{608BF963-5F46-4A75-8FE8-F7BF28CBAAC9}" presName="rootConnector" presStyleLbl="node3" presStyleIdx="1" presStyleCnt="17"/>
      <dgm:spPr/>
      <dgm:t>
        <a:bodyPr/>
        <a:lstStyle/>
        <a:p>
          <a:endParaRPr lang="en-US"/>
        </a:p>
      </dgm:t>
    </dgm:pt>
    <dgm:pt modelId="{9574B22F-9491-42DC-BE78-694851A87715}" type="pres">
      <dgm:prSet presAssocID="{608BF963-5F46-4A75-8FE8-F7BF28CBAAC9}" presName="hierChild4" presStyleCnt="0"/>
      <dgm:spPr/>
    </dgm:pt>
    <dgm:pt modelId="{5F078E04-62A2-4CAC-9B8A-F9B597973292}" type="pres">
      <dgm:prSet presAssocID="{608BF963-5F46-4A75-8FE8-F7BF28CBAAC9}" presName="hierChild5" presStyleCnt="0"/>
      <dgm:spPr/>
    </dgm:pt>
    <dgm:pt modelId="{BF965CD5-195A-4A86-B1DF-E10F0F8A16FE}" type="pres">
      <dgm:prSet presAssocID="{50683555-601C-4204-A53B-3395C779E5AE}" presName="Name50" presStyleLbl="parChTrans1D3" presStyleIdx="2" presStyleCnt="17"/>
      <dgm:spPr/>
      <dgm:t>
        <a:bodyPr/>
        <a:lstStyle/>
        <a:p>
          <a:endParaRPr lang="en-US"/>
        </a:p>
      </dgm:t>
    </dgm:pt>
    <dgm:pt modelId="{E3AB15C6-8C79-4D0F-AA2E-FA7B644AC791}" type="pres">
      <dgm:prSet presAssocID="{35DD1E54-C7B5-4182-950E-477E8CA458CD}" presName="hierRoot2" presStyleCnt="0">
        <dgm:presLayoutVars>
          <dgm:hierBranch val="init"/>
        </dgm:presLayoutVars>
      </dgm:prSet>
      <dgm:spPr/>
    </dgm:pt>
    <dgm:pt modelId="{755DC8C9-B2C9-4265-822D-3D6AA3A2251E}" type="pres">
      <dgm:prSet presAssocID="{35DD1E54-C7B5-4182-950E-477E8CA458CD}" presName="rootComposite" presStyleCnt="0"/>
      <dgm:spPr/>
    </dgm:pt>
    <dgm:pt modelId="{8ADE9463-65FA-4998-A94C-E0B8471BC1E0}" type="pres">
      <dgm:prSet presAssocID="{35DD1E54-C7B5-4182-950E-477E8CA458CD}" presName="rootText" presStyleLbl="node3" presStyleIdx="2" presStyleCnt="17" custLinFactNeighborX="0">
        <dgm:presLayoutVars>
          <dgm:chPref val="3"/>
        </dgm:presLayoutVars>
      </dgm:prSet>
      <dgm:spPr/>
      <dgm:t>
        <a:bodyPr/>
        <a:lstStyle/>
        <a:p>
          <a:endParaRPr lang="en-US"/>
        </a:p>
      </dgm:t>
    </dgm:pt>
    <dgm:pt modelId="{F074E6C3-0852-4432-8F0F-82CEC1BAC608}" type="pres">
      <dgm:prSet presAssocID="{35DD1E54-C7B5-4182-950E-477E8CA458CD}" presName="rootConnector" presStyleLbl="node3" presStyleIdx="2" presStyleCnt="17"/>
      <dgm:spPr/>
      <dgm:t>
        <a:bodyPr/>
        <a:lstStyle/>
        <a:p>
          <a:endParaRPr lang="en-US"/>
        </a:p>
      </dgm:t>
    </dgm:pt>
    <dgm:pt modelId="{3DCD9557-6105-4EE8-A7AC-018AC247D7D7}" type="pres">
      <dgm:prSet presAssocID="{35DD1E54-C7B5-4182-950E-477E8CA458CD}" presName="hierChild4" presStyleCnt="0"/>
      <dgm:spPr/>
    </dgm:pt>
    <dgm:pt modelId="{B7D35C94-A36E-46AF-930B-2453FCACE96D}" type="pres">
      <dgm:prSet presAssocID="{35DD1E54-C7B5-4182-950E-477E8CA458CD}" presName="hierChild5" presStyleCnt="0"/>
      <dgm:spPr/>
    </dgm:pt>
    <dgm:pt modelId="{013A92EF-6263-469C-8568-078B03D70600}" type="pres">
      <dgm:prSet presAssocID="{8C6ED8CB-89D8-435E-9251-5F4A8F55D308}" presName="hierChild5" presStyleCnt="0"/>
      <dgm:spPr/>
    </dgm:pt>
    <dgm:pt modelId="{95B764FF-7CA6-4CFA-9094-3CFFFA6D8C27}" type="pres">
      <dgm:prSet presAssocID="{508482AB-4DFC-4F85-A719-94F513353A8B}" presName="Name35" presStyleLbl="parChTrans1D2" presStyleIdx="1" presStyleCnt="4"/>
      <dgm:spPr/>
      <dgm:t>
        <a:bodyPr/>
        <a:lstStyle/>
        <a:p>
          <a:endParaRPr lang="en-US"/>
        </a:p>
      </dgm:t>
    </dgm:pt>
    <dgm:pt modelId="{FF3C80A2-5452-479B-B333-CEC9DF157888}" type="pres">
      <dgm:prSet presAssocID="{E450B9C1-BE11-4721-A62F-72484240467F}" presName="hierRoot2" presStyleCnt="0">
        <dgm:presLayoutVars>
          <dgm:hierBranch val="l"/>
        </dgm:presLayoutVars>
      </dgm:prSet>
      <dgm:spPr/>
    </dgm:pt>
    <dgm:pt modelId="{B7B63E64-B3EF-4E6A-B966-A96916A9B5E0}" type="pres">
      <dgm:prSet presAssocID="{E450B9C1-BE11-4721-A62F-72484240467F}" presName="rootComposite" presStyleCnt="0"/>
      <dgm:spPr/>
    </dgm:pt>
    <dgm:pt modelId="{28EE6367-E2E3-49A4-8BBF-244A4071D829}" type="pres">
      <dgm:prSet presAssocID="{E450B9C1-BE11-4721-A62F-72484240467F}" presName="rootText" presStyleLbl="node2" presStyleIdx="1" presStyleCnt="4">
        <dgm:presLayoutVars>
          <dgm:chPref val="3"/>
        </dgm:presLayoutVars>
      </dgm:prSet>
      <dgm:spPr/>
      <dgm:t>
        <a:bodyPr/>
        <a:lstStyle/>
        <a:p>
          <a:endParaRPr lang="en-US"/>
        </a:p>
      </dgm:t>
    </dgm:pt>
    <dgm:pt modelId="{7EBE25C8-92B5-42F2-BF08-10B68BAFC7A6}" type="pres">
      <dgm:prSet presAssocID="{E450B9C1-BE11-4721-A62F-72484240467F}" presName="rootConnector" presStyleLbl="node2" presStyleIdx="1" presStyleCnt="4"/>
      <dgm:spPr/>
      <dgm:t>
        <a:bodyPr/>
        <a:lstStyle/>
        <a:p>
          <a:endParaRPr lang="en-US"/>
        </a:p>
      </dgm:t>
    </dgm:pt>
    <dgm:pt modelId="{51CD37A3-E5C9-43A7-A2C4-B344BDF6B4CA}" type="pres">
      <dgm:prSet presAssocID="{E450B9C1-BE11-4721-A62F-72484240467F}" presName="hierChild4" presStyleCnt="0"/>
      <dgm:spPr/>
    </dgm:pt>
    <dgm:pt modelId="{7770C271-D0EE-4A57-BB65-E60177DC268A}" type="pres">
      <dgm:prSet presAssocID="{8549D8E6-65AD-4204-9D45-5FE0F612673D}" presName="Name50" presStyleLbl="parChTrans1D3" presStyleIdx="3" presStyleCnt="17"/>
      <dgm:spPr/>
      <dgm:t>
        <a:bodyPr/>
        <a:lstStyle/>
        <a:p>
          <a:endParaRPr lang="en-US"/>
        </a:p>
      </dgm:t>
    </dgm:pt>
    <dgm:pt modelId="{7A208166-DD49-4DF0-A485-0CFC78D8B37F}" type="pres">
      <dgm:prSet presAssocID="{744DF5A6-C7B4-45A8-8BB6-1FE199F813E6}" presName="hierRoot2" presStyleCnt="0">
        <dgm:presLayoutVars>
          <dgm:hierBranch val="l"/>
        </dgm:presLayoutVars>
      </dgm:prSet>
      <dgm:spPr/>
    </dgm:pt>
    <dgm:pt modelId="{44B6C698-1657-4359-9FAC-7514284A2936}" type="pres">
      <dgm:prSet presAssocID="{744DF5A6-C7B4-45A8-8BB6-1FE199F813E6}" presName="rootComposite" presStyleCnt="0"/>
      <dgm:spPr/>
    </dgm:pt>
    <dgm:pt modelId="{7FF85584-8722-468F-BC70-6ABDC47595A7}" type="pres">
      <dgm:prSet presAssocID="{744DF5A6-C7B4-45A8-8BB6-1FE199F813E6}" presName="rootText" presStyleLbl="node3" presStyleIdx="3" presStyleCnt="17">
        <dgm:presLayoutVars>
          <dgm:chPref val="3"/>
        </dgm:presLayoutVars>
      </dgm:prSet>
      <dgm:spPr/>
      <dgm:t>
        <a:bodyPr/>
        <a:lstStyle/>
        <a:p>
          <a:endParaRPr lang="en-US"/>
        </a:p>
      </dgm:t>
    </dgm:pt>
    <dgm:pt modelId="{A326316D-BE2D-4BE0-8E36-55B69E4A3AAF}" type="pres">
      <dgm:prSet presAssocID="{744DF5A6-C7B4-45A8-8BB6-1FE199F813E6}" presName="rootConnector" presStyleLbl="node3" presStyleIdx="3" presStyleCnt="17"/>
      <dgm:spPr/>
      <dgm:t>
        <a:bodyPr/>
        <a:lstStyle/>
        <a:p>
          <a:endParaRPr lang="en-US"/>
        </a:p>
      </dgm:t>
    </dgm:pt>
    <dgm:pt modelId="{3DFB1E4D-E61C-4AAB-AD79-81722C5EE876}" type="pres">
      <dgm:prSet presAssocID="{744DF5A6-C7B4-45A8-8BB6-1FE199F813E6}" presName="hierChild4" presStyleCnt="0"/>
      <dgm:spPr/>
    </dgm:pt>
    <dgm:pt modelId="{D4F78F88-8DA1-4406-A2A8-CC93DCDDCBB4}" type="pres">
      <dgm:prSet presAssocID="{744DF5A6-C7B4-45A8-8BB6-1FE199F813E6}" presName="hierChild5" presStyleCnt="0"/>
      <dgm:spPr/>
    </dgm:pt>
    <dgm:pt modelId="{32E6C2A6-70F0-48D2-BB89-1B72A87DBB0A}" type="pres">
      <dgm:prSet presAssocID="{19F1EEB7-A07C-4C56-B15B-5417CEEB8F83}" presName="Name50" presStyleLbl="parChTrans1D3" presStyleIdx="4" presStyleCnt="17"/>
      <dgm:spPr/>
      <dgm:t>
        <a:bodyPr/>
        <a:lstStyle/>
        <a:p>
          <a:endParaRPr lang="en-US"/>
        </a:p>
      </dgm:t>
    </dgm:pt>
    <dgm:pt modelId="{136BBC20-4C2B-4EE8-B814-1B88B9CE5E17}" type="pres">
      <dgm:prSet presAssocID="{56E05F9B-0818-4DDD-8796-B22B5EE8937A}" presName="hierRoot2" presStyleCnt="0">
        <dgm:presLayoutVars>
          <dgm:hierBranch val="init"/>
        </dgm:presLayoutVars>
      </dgm:prSet>
      <dgm:spPr/>
    </dgm:pt>
    <dgm:pt modelId="{E4366FB8-0B66-425D-AD4E-5757E7E836BB}" type="pres">
      <dgm:prSet presAssocID="{56E05F9B-0818-4DDD-8796-B22B5EE8937A}" presName="rootComposite" presStyleCnt="0"/>
      <dgm:spPr/>
    </dgm:pt>
    <dgm:pt modelId="{0220CEE1-9E04-4F5E-B48A-85F57625E51B}" type="pres">
      <dgm:prSet presAssocID="{56E05F9B-0818-4DDD-8796-B22B5EE8937A}" presName="rootText" presStyleLbl="node3" presStyleIdx="4" presStyleCnt="17">
        <dgm:presLayoutVars>
          <dgm:chPref val="3"/>
        </dgm:presLayoutVars>
      </dgm:prSet>
      <dgm:spPr/>
      <dgm:t>
        <a:bodyPr/>
        <a:lstStyle/>
        <a:p>
          <a:endParaRPr lang="en-US"/>
        </a:p>
      </dgm:t>
    </dgm:pt>
    <dgm:pt modelId="{EE262D7E-1519-4D63-823D-A22640138B9F}" type="pres">
      <dgm:prSet presAssocID="{56E05F9B-0818-4DDD-8796-B22B5EE8937A}" presName="rootConnector" presStyleLbl="node3" presStyleIdx="4" presStyleCnt="17"/>
      <dgm:spPr/>
      <dgm:t>
        <a:bodyPr/>
        <a:lstStyle/>
        <a:p>
          <a:endParaRPr lang="en-US"/>
        </a:p>
      </dgm:t>
    </dgm:pt>
    <dgm:pt modelId="{3D0F3672-2A7A-4117-8940-7228515B484B}" type="pres">
      <dgm:prSet presAssocID="{56E05F9B-0818-4DDD-8796-B22B5EE8937A}" presName="hierChild4" presStyleCnt="0"/>
      <dgm:spPr/>
    </dgm:pt>
    <dgm:pt modelId="{86C7DBE4-AF05-4CDA-82B9-590375A4D570}" type="pres">
      <dgm:prSet presAssocID="{56E05F9B-0818-4DDD-8796-B22B5EE8937A}" presName="hierChild5" presStyleCnt="0"/>
      <dgm:spPr/>
    </dgm:pt>
    <dgm:pt modelId="{E3801BBA-5F5B-45C9-BDC4-28CCB6CE05A3}" type="pres">
      <dgm:prSet presAssocID="{26D90907-1192-4FA0-856F-9C3B51DD0BC5}" presName="Name50" presStyleLbl="parChTrans1D3" presStyleIdx="5" presStyleCnt="17"/>
      <dgm:spPr/>
      <dgm:t>
        <a:bodyPr/>
        <a:lstStyle/>
        <a:p>
          <a:endParaRPr lang="en-US"/>
        </a:p>
      </dgm:t>
    </dgm:pt>
    <dgm:pt modelId="{4A668EBD-B0D1-43AF-B002-B83F0A9ABB5D}" type="pres">
      <dgm:prSet presAssocID="{2691BBCC-C75B-4CE2-AD63-7944A066FECC}" presName="hierRoot2" presStyleCnt="0">
        <dgm:presLayoutVars>
          <dgm:hierBranch val="init"/>
        </dgm:presLayoutVars>
      </dgm:prSet>
      <dgm:spPr/>
    </dgm:pt>
    <dgm:pt modelId="{818EF0B5-0F40-457E-8615-455A0F6C17A0}" type="pres">
      <dgm:prSet presAssocID="{2691BBCC-C75B-4CE2-AD63-7944A066FECC}" presName="rootComposite" presStyleCnt="0"/>
      <dgm:spPr/>
    </dgm:pt>
    <dgm:pt modelId="{66DDFE27-CDEE-495C-9872-3E8BDCD98318}" type="pres">
      <dgm:prSet presAssocID="{2691BBCC-C75B-4CE2-AD63-7944A066FECC}" presName="rootText" presStyleLbl="node3" presStyleIdx="5" presStyleCnt="17">
        <dgm:presLayoutVars>
          <dgm:chPref val="3"/>
        </dgm:presLayoutVars>
      </dgm:prSet>
      <dgm:spPr/>
      <dgm:t>
        <a:bodyPr/>
        <a:lstStyle/>
        <a:p>
          <a:endParaRPr lang="en-US"/>
        </a:p>
      </dgm:t>
    </dgm:pt>
    <dgm:pt modelId="{48A0F609-761E-4561-8642-3435AB5CF824}" type="pres">
      <dgm:prSet presAssocID="{2691BBCC-C75B-4CE2-AD63-7944A066FECC}" presName="rootConnector" presStyleLbl="node3" presStyleIdx="5" presStyleCnt="17"/>
      <dgm:spPr/>
      <dgm:t>
        <a:bodyPr/>
        <a:lstStyle/>
        <a:p>
          <a:endParaRPr lang="en-US"/>
        </a:p>
      </dgm:t>
    </dgm:pt>
    <dgm:pt modelId="{1FDA7109-5F16-4514-A0CA-C4F192D5481B}" type="pres">
      <dgm:prSet presAssocID="{2691BBCC-C75B-4CE2-AD63-7944A066FECC}" presName="hierChild4" presStyleCnt="0"/>
      <dgm:spPr/>
    </dgm:pt>
    <dgm:pt modelId="{29903B1F-9D1A-4BEC-800C-BA06D6041002}" type="pres">
      <dgm:prSet presAssocID="{2691BBCC-C75B-4CE2-AD63-7944A066FECC}" presName="hierChild5" presStyleCnt="0"/>
      <dgm:spPr/>
    </dgm:pt>
    <dgm:pt modelId="{35D9D183-5B3C-4F15-BDF2-457611A37B2D}" type="pres">
      <dgm:prSet presAssocID="{ED6CC6B1-8ED5-411F-BDF6-8F1F47518925}" presName="Name50" presStyleLbl="parChTrans1D3" presStyleIdx="6" presStyleCnt="17"/>
      <dgm:spPr/>
      <dgm:t>
        <a:bodyPr/>
        <a:lstStyle/>
        <a:p>
          <a:endParaRPr lang="en-US"/>
        </a:p>
      </dgm:t>
    </dgm:pt>
    <dgm:pt modelId="{3FD53B1E-B07F-4B33-B50D-B6D400FCF1F9}" type="pres">
      <dgm:prSet presAssocID="{785A1C5A-CE77-4DA2-8EA2-F14E7837DED1}" presName="hierRoot2" presStyleCnt="0">
        <dgm:presLayoutVars>
          <dgm:hierBranch val="init"/>
        </dgm:presLayoutVars>
      </dgm:prSet>
      <dgm:spPr/>
    </dgm:pt>
    <dgm:pt modelId="{A9EBA0AB-3303-4976-BEF8-849389610FCB}" type="pres">
      <dgm:prSet presAssocID="{785A1C5A-CE77-4DA2-8EA2-F14E7837DED1}" presName="rootComposite" presStyleCnt="0"/>
      <dgm:spPr/>
    </dgm:pt>
    <dgm:pt modelId="{E23819F2-4F27-4F07-997E-6EE8262E4AB6}" type="pres">
      <dgm:prSet presAssocID="{785A1C5A-CE77-4DA2-8EA2-F14E7837DED1}" presName="rootText" presStyleLbl="node3" presStyleIdx="6" presStyleCnt="17">
        <dgm:presLayoutVars>
          <dgm:chPref val="3"/>
        </dgm:presLayoutVars>
      </dgm:prSet>
      <dgm:spPr/>
      <dgm:t>
        <a:bodyPr/>
        <a:lstStyle/>
        <a:p>
          <a:endParaRPr lang="en-US"/>
        </a:p>
      </dgm:t>
    </dgm:pt>
    <dgm:pt modelId="{91624A89-E638-4D3C-844F-F615AFB6BECE}" type="pres">
      <dgm:prSet presAssocID="{785A1C5A-CE77-4DA2-8EA2-F14E7837DED1}" presName="rootConnector" presStyleLbl="node3" presStyleIdx="6" presStyleCnt="17"/>
      <dgm:spPr/>
      <dgm:t>
        <a:bodyPr/>
        <a:lstStyle/>
        <a:p>
          <a:endParaRPr lang="en-US"/>
        </a:p>
      </dgm:t>
    </dgm:pt>
    <dgm:pt modelId="{3714D3E6-579D-4B00-A9D3-50CC97D77E99}" type="pres">
      <dgm:prSet presAssocID="{785A1C5A-CE77-4DA2-8EA2-F14E7837DED1}" presName="hierChild4" presStyleCnt="0"/>
      <dgm:spPr/>
    </dgm:pt>
    <dgm:pt modelId="{52A40EFA-33BB-4A6D-B1DF-EB8646F51157}" type="pres">
      <dgm:prSet presAssocID="{785A1C5A-CE77-4DA2-8EA2-F14E7837DED1}" presName="hierChild5" presStyleCnt="0"/>
      <dgm:spPr/>
    </dgm:pt>
    <dgm:pt modelId="{4975C470-427F-4AA3-8B4B-73D0944C0BEA}" type="pres">
      <dgm:prSet presAssocID="{E450B9C1-BE11-4721-A62F-72484240467F}" presName="hierChild5" presStyleCnt="0"/>
      <dgm:spPr/>
    </dgm:pt>
    <dgm:pt modelId="{213F4AD1-F1A7-4CAB-9C9E-EE0102E50B17}" type="pres">
      <dgm:prSet presAssocID="{F92C5600-65BE-4D80-949E-A504422A9991}" presName="Name35" presStyleLbl="parChTrans1D2" presStyleIdx="2" presStyleCnt="4"/>
      <dgm:spPr/>
      <dgm:t>
        <a:bodyPr/>
        <a:lstStyle/>
        <a:p>
          <a:endParaRPr lang="en-US"/>
        </a:p>
      </dgm:t>
    </dgm:pt>
    <dgm:pt modelId="{2159CF13-C8CC-4F5B-A96A-8590542DAC0A}" type="pres">
      <dgm:prSet presAssocID="{23583BCD-8270-401F-B1D4-EF64298AACC1}" presName="hierRoot2" presStyleCnt="0">
        <dgm:presLayoutVars>
          <dgm:hierBranch val="l"/>
        </dgm:presLayoutVars>
      </dgm:prSet>
      <dgm:spPr/>
    </dgm:pt>
    <dgm:pt modelId="{864B6734-3E99-400B-B083-5A8164304800}" type="pres">
      <dgm:prSet presAssocID="{23583BCD-8270-401F-B1D4-EF64298AACC1}" presName="rootComposite" presStyleCnt="0"/>
      <dgm:spPr/>
    </dgm:pt>
    <dgm:pt modelId="{28962F06-A603-4CDB-9793-FF964317BFE8}" type="pres">
      <dgm:prSet presAssocID="{23583BCD-8270-401F-B1D4-EF64298AACC1}" presName="rootText" presStyleLbl="node2" presStyleIdx="2" presStyleCnt="4">
        <dgm:presLayoutVars>
          <dgm:chPref val="3"/>
        </dgm:presLayoutVars>
      </dgm:prSet>
      <dgm:spPr/>
      <dgm:t>
        <a:bodyPr/>
        <a:lstStyle/>
        <a:p>
          <a:endParaRPr lang="en-US"/>
        </a:p>
      </dgm:t>
    </dgm:pt>
    <dgm:pt modelId="{5A8FBD4A-EBA8-41A1-A223-EFAA4E7FF9F1}" type="pres">
      <dgm:prSet presAssocID="{23583BCD-8270-401F-B1D4-EF64298AACC1}" presName="rootConnector" presStyleLbl="node2" presStyleIdx="2" presStyleCnt="4"/>
      <dgm:spPr/>
      <dgm:t>
        <a:bodyPr/>
        <a:lstStyle/>
        <a:p>
          <a:endParaRPr lang="en-US"/>
        </a:p>
      </dgm:t>
    </dgm:pt>
    <dgm:pt modelId="{4BC7F5A1-C67D-44FF-B068-83041D01E3CA}" type="pres">
      <dgm:prSet presAssocID="{23583BCD-8270-401F-B1D4-EF64298AACC1}" presName="hierChild4" presStyleCnt="0"/>
      <dgm:spPr/>
    </dgm:pt>
    <dgm:pt modelId="{5E902E24-66C8-41E1-BB4D-72AD7D31A01D}" type="pres">
      <dgm:prSet presAssocID="{AA62DB49-EF95-4B4D-846E-99B4C58E1F18}" presName="Name50" presStyleLbl="parChTrans1D3" presStyleIdx="7" presStyleCnt="17"/>
      <dgm:spPr/>
      <dgm:t>
        <a:bodyPr/>
        <a:lstStyle/>
        <a:p>
          <a:endParaRPr lang="en-US"/>
        </a:p>
      </dgm:t>
    </dgm:pt>
    <dgm:pt modelId="{FE88B66D-F60F-4372-8100-FA399151593C}" type="pres">
      <dgm:prSet presAssocID="{782315AC-D972-42E3-A51D-EB43310913D2}" presName="hierRoot2" presStyleCnt="0">
        <dgm:presLayoutVars>
          <dgm:hierBranch val="init"/>
        </dgm:presLayoutVars>
      </dgm:prSet>
      <dgm:spPr/>
    </dgm:pt>
    <dgm:pt modelId="{08C8EB62-9F08-4A4B-B810-3BCB7A4E0C66}" type="pres">
      <dgm:prSet presAssocID="{782315AC-D972-42E3-A51D-EB43310913D2}" presName="rootComposite" presStyleCnt="0"/>
      <dgm:spPr/>
    </dgm:pt>
    <dgm:pt modelId="{973BD8D9-F5C9-4995-863B-16B2F771882F}" type="pres">
      <dgm:prSet presAssocID="{782315AC-D972-42E3-A51D-EB43310913D2}" presName="rootText" presStyleLbl="node3" presStyleIdx="7" presStyleCnt="17">
        <dgm:presLayoutVars>
          <dgm:chPref val="3"/>
        </dgm:presLayoutVars>
      </dgm:prSet>
      <dgm:spPr/>
      <dgm:t>
        <a:bodyPr/>
        <a:lstStyle/>
        <a:p>
          <a:endParaRPr lang="en-US"/>
        </a:p>
      </dgm:t>
    </dgm:pt>
    <dgm:pt modelId="{7DF62400-D3F9-4B36-BFBC-9D4BE9EF2B19}" type="pres">
      <dgm:prSet presAssocID="{782315AC-D972-42E3-A51D-EB43310913D2}" presName="rootConnector" presStyleLbl="node3" presStyleIdx="7" presStyleCnt="17"/>
      <dgm:spPr/>
      <dgm:t>
        <a:bodyPr/>
        <a:lstStyle/>
        <a:p>
          <a:endParaRPr lang="en-US"/>
        </a:p>
      </dgm:t>
    </dgm:pt>
    <dgm:pt modelId="{0448258D-6D08-4F71-A014-D1BCF60F8610}" type="pres">
      <dgm:prSet presAssocID="{782315AC-D972-42E3-A51D-EB43310913D2}" presName="hierChild4" presStyleCnt="0"/>
      <dgm:spPr/>
    </dgm:pt>
    <dgm:pt modelId="{FA0805F9-5A88-44C7-BD0F-2FD8AA044C7F}" type="pres">
      <dgm:prSet presAssocID="{782315AC-D972-42E3-A51D-EB43310913D2}" presName="hierChild5" presStyleCnt="0"/>
      <dgm:spPr/>
    </dgm:pt>
    <dgm:pt modelId="{A4720036-37F5-42A2-B6C9-048CE3C2E575}" type="pres">
      <dgm:prSet presAssocID="{18F90311-72FC-4A8F-9668-8BBD18B1E6D7}" presName="Name50" presStyleLbl="parChTrans1D3" presStyleIdx="8" presStyleCnt="17"/>
      <dgm:spPr/>
      <dgm:t>
        <a:bodyPr/>
        <a:lstStyle/>
        <a:p>
          <a:endParaRPr lang="en-US"/>
        </a:p>
      </dgm:t>
    </dgm:pt>
    <dgm:pt modelId="{9F892F92-9B52-40E2-99B5-10362954B6F6}" type="pres">
      <dgm:prSet presAssocID="{9A48250F-F4B0-4C85-B06B-6E0CC2E81669}" presName="hierRoot2" presStyleCnt="0">
        <dgm:presLayoutVars>
          <dgm:hierBranch val="init"/>
        </dgm:presLayoutVars>
      </dgm:prSet>
      <dgm:spPr/>
    </dgm:pt>
    <dgm:pt modelId="{59A33B00-BD7D-4D59-A7FB-8CDF6C577B92}" type="pres">
      <dgm:prSet presAssocID="{9A48250F-F4B0-4C85-B06B-6E0CC2E81669}" presName="rootComposite" presStyleCnt="0"/>
      <dgm:spPr/>
    </dgm:pt>
    <dgm:pt modelId="{B49152B2-03B7-4B55-9446-B0A055AD6006}" type="pres">
      <dgm:prSet presAssocID="{9A48250F-F4B0-4C85-B06B-6E0CC2E81669}" presName="rootText" presStyleLbl="node3" presStyleIdx="8" presStyleCnt="17">
        <dgm:presLayoutVars>
          <dgm:chPref val="3"/>
        </dgm:presLayoutVars>
      </dgm:prSet>
      <dgm:spPr/>
      <dgm:t>
        <a:bodyPr/>
        <a:lstStyle/>
        <a:p>
          <a:endParaRPr lang="en-US"/>
        </a:p>
      </dgm:t>
    </dgm:pt>
    <dgm:pt modelId="{BC6F8413-9319-4C06-8B37-A62F57F694EF}" type="pres">
      <dgm:prSet presAssocID="{9A48250F-F4B0-4C85-B06B-6E0CC2E81669}" presName="rootConnector" presStyleLbl="node3" presStyleIdx="8" presStyleCnt="17"/>
      <dgm:spPr/>
      <dgm:t>
        <a:bodyPr/>
        <a:lstStyle/>
        <a:p>
          <a:endParaRPr lang="en-US"/>
        </a:p>
      </dgm:t>
    </dgm:pt>
    <dgm:pt modelId="{1AA0FEC8-C849-4688-B4D3-64B67361885D}" type="pres">
      <dgm:prSet presAssocID="{9A48250F-F4B0-4C85-B06B-6E0CC2E81669}" presName="hierChild4" presStyleCnt="0"/>
      <dgm:spPr/>
    </dgm:pt>
    <dgm:pt modelId="{7855D38B-66EE-48B1-A597-38514617DBB9}" type="pres">
      <dgm:prSet presAssocID="{9A48250F-F4B0-4C85-B06B-6E0CC2E81669}" presName="hierChild5" presStyleCnt="0"/>
      <dgm:spPr/>
    </dgm:pt>
    <dgm:pt modelId="{FC2C0304-A24B-48B0-A833-C87FFD53CB54}" type="pres">
      <dgm:prSet presAssocID="{EADACA20-F02C-4AD3-9A22-F4AB2C97329A}" presName="Name50" presStyleLbl="parChTrans1D3" presStyleIdx="9" presStyleCnt="17"/>
      <dgm:spPr/>
      <dgm:t>
        <a:bodyPr/>
        <a:lstStyle/>
        <a:p>
          <a:endParaRPr lang="en-US"/>
        </a:p>
      </dgm:t>
    </dgm:pt>
    <dgm:pt modelId="{02C3B07E-B511-4D2B-AFB3-0C29768E2F8A}" type="pres">
      <dgm:prSet presAssocID="{EFA65726-8FD5-4C4C-983D-E2D59FFFC4C8}" presName="hierRoot2" presStyleCnt="0">
        <dgm:presLayoutVars>
          <dgm:hierBranch val="init"/>
        </dgm:presLayoutVars>
      </dgm:prSet>
      <dgm:spPr/>
    </dgm:pt>
    <dgm:pt modelId="{5B4573CC-8054-4A38-B5D1-299A3AB4C475}" type="pres">
      <dgm:prSet presAssocID="{EFA65726-8FD5-4C4C-983D-E2D59FFFC4C8}" presName="rootComposite" presStyleCnt="0"/>
      <dgm:spPr/>
    </dgm:pt>
    <dgm:pt modelId="{A3B4DC16-5D64-4419-B231-343E7D29846D}" type="pres">
      <dgm:prSet presAssocID="{EFA65726-8FD5-4C4C-983D-E2D59FFFC4C8}" presName="rootText" presStyleLbl="node3" presStyleIdx="9" presStyleCnt="17">
        <dgm:presLayoutVars>
          <dgm:chPref val="3"/>
        </dgm:presLayoutVars>
      </dgm:prSet>
      <dgm:spPr/>
      <dgm:t>
        <a:bodyPr/>
        <a:lstStyle/>
        <a:p>
          <a:endParaRPr lang="en-US"/>
        </a:p>
      </dgm:t>
    </dgm:pt>
    <dgm:pt modelId="{06952E4F-7C1F-49C3-88E9-309C4BBF9879}" type="pres">
      <dgm:prSet presAssocID="{EFA65726-8FD5-4C4C-983D-E2D59FFFC4C8}" presName="rootConnector" presStyleLbl="node3" presStyleIdx="9" presStyleCnt="17"/>
      <dgm:spPr/>
      <dgm:t>
        <a:bodyPr/>
        <a:lstStyle/>
        <a:p>
          <a:endParaRPr lang="en-US"/>
        </a:p>
      </dgm:t>
    </dgm:pt>
    <dgm:pt modelId="{EF6DE3CF-5C87-4378-9D5F-16FC2A7A324A}" type="pres">
      <dgm:prSet presAssocID="{EFA65726-8FD5-4C4C-983D-E2D59FFFC4C8}" presName="hierChild4" presStyleCnt="0"/>
      <dgm:spPr/>
    </dgm:pt>
    <dgm:pt modelId="{52D0E360-DD8F-4498-9AB8-0EED76C1B937}" type="pres">
      <dgm:prSet presAssocID="{EFA65726-8FD5-4C4C-983D-E2D59FFFC4C8}" presName="hierChild5" presStyleCnt="0"/>
      <dgm:spPr/>
    </dgm:pt>
    <dgm:pt modelId="{7BCD84C2-84EF-4193-A196-9EAF5B840AEB}" type="pres">
      <dgm:prSet presAssocID="{ADF8B4D7-AFC9-497D-A412-841615FC0947}" presName="Name50" presStyleLbl="parChTrans1D3" presStyleIdx="10" presStyleCnt="17"/>
      <dgm:spPr/>
      <dgm:t>
        <a:bodyPr/>
        <a:lstStyle/>
        <a:p>
          <a:endParaRPr lang="en-US"/>
        </a:p>
      </dgm:t>
    </dgm:pt>
    <dgm:pt modelId="{8B3FBFF2-9E6A-4B6B-8199-093801A4826A}" type="pres">
      <dgm:prSet presAssocID="{8C990A18-BA82-4672-91B3-BE60B12099CC}" presName="hierRoot2" presStyleCnt="0">
        <dgm:presLayoutVars>
          <dgm:hierBranch val="init"/>
        </dgm:presLayoutVars>
      </dgm:prSet>
      <dgm:spPr/>
    </dgm:pt>
    <dgm:pt modelId="{50FB6263-1964-45DB-8138-5590CB744537}" type="pres">
      <dgm:prSet presAssocID="{8C990A18-BA82-4672-91B3-BE60B12099CC}" presName="rootComposite" presStyleCnt="0"/>
      <dgm:spPr/>
    </dgm:pt>
    <dgm:pt modelId="{D4B28834-38F4-4F57-85C9-8BD8331725F2}" type="pres">
      <dgm:prSet presAssocID="{8C990A18-BA82-4672-91B3-BE60B12099CC}" presName="rootText" presStyleLbl="node3" presStyleIdx="10" presStyleCnt="17">
        <dgm:presLayoutVars>
          <dgm:chPref val="3"/>
        </dgm:presLayoutVars>
      </dgm:prSet>
      <dgm:spPr/>
      <dgm:t>
        <a:bodyPr/>
        <a:lstStyle/>
        <a:p>
          <a:endParaRPr lang="en-US"/>
        </a:p>
      </dgm:t>
    </dgm:pt>
    <dgm:pt modelId="{87BF0F1B-2742-48CB-A146-453FA2B3FA9F}" type="pres">
      <dgm:prSet presAssocID="{8C990A18-BA82-4672-91B3-BE60B12099CC}" presName="rootConnector" presStyleLbl="node3" presStyleIdx="10" presStyleCnt="17"/>
      <dgm:spPr/>
      <dgm:t>
        <a:bodyPr/>
        <a:lstStyle/>
        <a:p>
          <a:endParaRPr lang="en-US"/>
        </a:p>
      </dgm:t>
    </dgm:pt>
    <dgm:pt modelId="{609FA2EC-9983-4F8E-AB1E-CE3CC34CCAA2}" type="pres">
      <dgm:prSet presAssocID="{8C990A18-BA82-4672-91B3-BE60B12099CC}" presName="hierChild4" presStyleCnt="0"/>
      <dgm:spPr/>
    </dgm:pt>
    <dgm:pt modelId="{CBE70B97-7C14-40DF-9513-A043F0D8D9F8}" type="pres">
      <dgm:prSet presAssocID="{8C990A18-BA82-4672-91B3-BE60B12099CC}" presName="hierChild5" presStyleCnt="0"/>
      <dgm:spPr/>
    </dgm:pt>
    <dgm:pt modelId="{2B759910-5FA3-4D43-93AD-FB176BA709C9}" type="pres">
      <dgm:prSet presAssocID="{55C34F3D-3BA3-4FE7-95D7-3FC0BBF8F65C}" presName="Name50" presStyleLbl="parChTrans1D3" presStyleIdx="11" presStyleCnt="17"/>
      <dgm:spPr/>
      <dgm:t>
        <a:bodyPr/>
        <a:lstStyle/>
        <a:p>
          <a:endParaRPr lang="en-US"/>
        </a:p>
      </dgm:t>
    </dgm:pt>
    <dgm:pt modelId="{4C060563-A8BF-4DF5-9387-C8981B9BCCA0}" type="pres">
      <dgm:prSet presAssocID="{8D833889-8970-46EA-94FF-ABDD40BA2957}" presName="hierRoot2" presStyleCnt="0">
        <dgm:presLayoutVars>
          <dgm:hierBranch val="init"/>
        </dgm:presLayoutVars>
      </dgm:prSet>
      <dgm:spPr/>
    </dgm:pt>
    <dgm:pt modelId="{09157AC0-7CC2-4763-AE89-5864C726926D}" type="pres">
      <dgm:prSet presAssocID="{8D833889-8970-46EA-94FF-ABDD40BA2957}" presName="rootComposite" presStyleCnt="0"/>
      <dgm:spPr/>
    </dgm:pt>
    <dgm:pt modelId="{CE2094A1-6381-4B38-B5E8-0B5E7D16D1F3}" type="pres">
      <dgm:prSet presAssocID="{8D833889-8970-46EA-94FF-ABDD40BA2957}" presName="rootText" presStyleLbl="node3" presStyleIdx="11" presStyleCnt="17">
        <dgm:presLayoutVars>
          <dgm:chPref val="3"/>
        </dgm:presLayoutVars>
      </dgm:prSet>
      <dgm:spPr/>
      <dgm:t>
        <a:bodyPr/>
        <a:lstStyle/>
        <a:p>
          <a:endParaRPr lang="en-US"/>
        </a:p>
      </dgm:t>
    </dgm:pt>
    <dgm:pt modelId="{AD9D136E-E64D-4AAC-B074-C865954B26CF}" type="pres">
      <dgm:prSet presAssocID="{8D833889-8970-46EA-94FF-ABDD40BA2957}" presName="rootConnector" presStyleLbl="node3" presStyleIdx="11" presStyleCnt="17"/>
      <dgm:spPr/>
      <dgm:t>
        <a:bodyPr/>
        <a:lstStyle/>
        <a:p>
          <a:endParaRPr lang="en-US"/>
        </a:p>
      </dgm:t>
    </dgm:pt>
    <dgm:pt modelId="{08C3881F-6B10-4B21-8E22-C7816820C9A7}" type="pres">
      <dgm:prSet presAssocID="{8D833889-8970-46EA-94FF-ABDD40BA2957}" presName="hierChild4" presStyleCnt="0"/>
      <dgm:spPr/>
    </dgm:pt>
    <dgm:pt modelId="{CAA4C95F-44EE-449A-A183-A551C015BCFD}" type="pres">
      <dgm:prSet presAssocID="{8D833889-8970-46EA-94FF-ABDD40BA2957}" presName="hierChild5" presStyleCnt="0"/>
      <dgm:spPr/>
    </dgm:pt>
    <dgm:pt modelId="{F93169CB-D496-417C-854E-1E5892BD4D56}" type="pres">
      <dgm:prSet presAssocID="{23583BCD-8270-401F-B1D4-EF64298AACC1}" presName="hierChild5" presStyleCnt="0"/>
      <dgm:spPr/>
    </dgm:pt>
    <dgm:pt modelId="{327B9736-8C84-4B55-B0CC-0CE1AFA85714}" type="pres">
      <dgm:prSet presAssocID="{ECE857F3-7CFB-45D9-8400-0CE361462EB6}" presName="Name35" presStyleLbl="parChTrans1D2" presStyleIdx="3" presStyleCnt="4"/>
      <dgm:spPr/>
      <dgm:t>
        <a:bodyPr/>
        <a:lstStyle/>
        <a:p>
          <a:endParaRPr lang="en-US"/>
        </a:p>
      </dgm:t>
    </dgm:pt>
    <dgm:pt modelId="{639E74DE-5FAB-4437-A013-E24548C6126B}" type="pres">
      <dgm:prSet presAssocID="{91917FBD-137E-4D40-B76C-5A3BC5A943C0}" presName="hierRoot2" presStyleCnt="0">
        <dgm:presLayoutVars>
          <dgm:hierBranch val="l"/>
        </dgm:presLayoutVars>
      </dgm:prSet>
      <dgm:spPr/>
    </dgm:pt>
    <dgm:pt modelId="{0C9310A4-D3B8-4885-B4A7-05DD7AF7AADE}" type="pres">
      <dgm:prSet presAssocID="{91917FBD-137E-4D40-B76C-5A3BC5A943C0}" presName="rootComposite" presStyleCnt="0"/>
      <dgm:spPr/>
    </dgm:pt>
    <dgm:pt modelId="{A1CCA0D1-486A-4619-9AE3-6EC197F6F049}" type="pres">
      <dgm:prSet presAssocID="{91917FBD-137E-4D40-B76C-5A3BC5A943C0}" presName="rootText" presStyleLbl="node2" presStyleIdx="3" presStyleCnt="4">
        <dgm:presLayoutVars>
          <dgm:chPref val="3"/>
        </dgm:presLayoutVars>
      </dgm:prSet>
      <dgm:spPr/>
      <dgm:t>
        <a:bodyPr/>
        <a:lstStyle/>
        <a:p>
          <a:endParaRPr lang="en-US"/>
        </a:p>
      </dgm:t>
    </dgm:pt>
    <dgm:pt modelId="{1180C318-53A1-4F89-8DA7-32719C304BE9}" type="pres">
      <dgm:prSet presAssocID="{91917FBD-137E-4D40-B76C-5A3BC5A943C0}" presName="rootConnector" presStyleLbl="node2" presStyleIdx="3" presStyleCnt="4"/>
      <dgm:spPr/>
      <dgm:t>
        <a:bodyPr/>
        <a:lstStyle/>
        <a:p>
          <a:endParaRPr lang="en-US"/>
        </a:p>
      </dgm:t>
    </dgm:pt>
    <dgm:pt modelId="{A852C034-49E8-435B-8ABF-A295CEF19548}" type="pres">
      <dgm:prSet presAssocID="{91917FBD-137E-4D40-B76C-5A3BC5A943C0}" presName="hierChild4" presStyleCnt="0"/>
      <dgm:spPr/>
    </dgm:pt>
    <dgm:pt modelId="{13950ED0-8FBD-4FEB-A6CA-808A35767632}" type="pres">
      <dgm:prSet presAssocID="{527E1AAE-DC07-41F5-97EE-FA67E8686E1A}" presName="Name50" presStyleLbl="parChTrans1D3" presStyleIdx="12" presStyleCnt="17"/>
      <dgm:spPr/>
      <dgm:t>
        <a:bodyPr/>
        <a:lstStyle/>
        <a:p>
          <a:endParaRPr lang="en-US"/>
        </a:p>
      </dgm:t>
    </dgm:pt>
    <dgm:pt modelId="{BA1D8675-1649-427B-AA80-D6CCFE6BE546}" type="pres">
      <dgm:prSet presAssocID="{A5CEFA80-54E5-4B8A-A898-388A525B43B2}" presName="hierRoot2" presStyleCnt="0">
        <dgm:presLayoutVars>
          <dgm:hierBranch val="init"/>
        </dgm:presLayoutVars>
      </dgm:prSet>
      <dgm:spPr/>
    </dgm:pt>
    <dgm:pt modelId="{9BDA5998-2F3C-44B7-8873-D8C8E206956F}" type="pres">
      <dgm:prSet presAssocID="{A5CEFA80-54E5-4B8A-A898-388A525B43B2}" presName="rootComposite" presStyleCnt="0"/>
      <dgm:spPr/>
    </dgm:pt>
    <dgm:pt modelId="{DC3DD16F-9366-4E09-A3BE-A4A2DE5193D8}" type="pres">
      <dgm:prSet presAssocID="{A5CEFA80-54E5-4B8A-A898-388A525B43B2}" presName="rootText" presStyleLbl="node3" presStyleIdx="12" presStyleCnt="17">
        <dgm:presLayoutVars>
          <dgm:chPref val="3"/>
        </dgm:presLayoutVars>
      </dgm:prSet>
      <dgm:spPr/>
      <dgm:t>
        <a:bodyPr/>
        <a:lstStyle/>
        <a:p>
          <a:endParaRPr lang="en-US"/>
        </a:p>
      </dgm:t>
    </dgm:pt>
    <dgm:pt modelId="{438DCB63-3984-4EE1-9328-4D63B463BA6D}" type="pres">
      <dgm:prSet presAssocID="{A5CEFA80-54E5-4B8A-A898-388A525B43B2}" presName="rootConnector" presStyleLbl="node3" presStyleIdx="12" presStyleCnt="17"/>
      <dgm:spPr/>
      <dgm:t>
        <a:bodyPr/>
        <a:lstStyle/>
        <a:p>
          <a:endParaRPr lang="en-US"/>
        </a:p>
      </dgm:t>
    </dgm:pt>
    <dgm:pt modelId="{C8E63E52-1978-4A71-B636-6019D0461390}" type="pres">
      <dgm:prSet presAssocID="{A5CEFA80-54E5-4B8A-A898-388A525B43B2}" presName="hierChild4" presStyleCnt="0"/>
      <dgm:spPr/>
    </dgm:pt>
    <dgm:pt modelId="{402FDD1A-16F0-433C-855A-949F4FF2A922}" type="pres">
      <dgm:prSet presAssocID="{A5CEFA80-54E5-4B8A-A898-388A525B43B2}" presName="hierChild5" presStyleCnt="0"/>
      <dgm:spPr/>
    </dgm:pt>
    <dgm:pt modelId="{A5F1C7C6-B968-4B78-B638-88B65042F341}" type="pres">
      <dgm:prSet presAssocID="{82E0840C-44AF-4183-9820-F7C7572A2C93}" presName="Name50" presStyleLbl="parChTrans1D3" presStyleIdx="13" presStyleCnt="17"/>
      <dgm:spPr/>
      <dgm:t>
        <a:bodyPr/>
        <a:lstStyle/>
        <a:p>
          <a:endParaRPr lang="en-US"/>
        </a:p>
      </dgm:t>
    </dgm:pt>
    <dgm:pt modelId="{F4CA7271-DBE5-4E0C-A0D8-3F897BCC540B}" type="pres">
      <dgm:prSet presAssocID="{CEB07BD2-1999-43F2-97BE-52A8426FF8B8}" presName="hierRoot2" presStyleCnt="0">
        <dgm:presLayoutVars>
          <dgm:hierBranch val="init"/>
        </dgm:presLayoutVars>
      </dgm:prSet>
      <dgm:spPr/>
    </dgm:pt>
    <dgm:pt modelId="{A0FC42A2-ACCA-4662-B408-350C55140CEC}" type="pres">
      <dgm:prSet presAssocID="{CEB07BD2-1999-43F2-97BE-52A8426FF8B8}" presName="rootComposite" presStyleCnt="0"/>
      <dgm:spPr/>
    </dgm:pt>
    <dgm:pt modelId="{589B7F81-74F8-4E4D-91F2-94C6098C1DE2}" type="pres">
      <dgm:prSet presAssocID="{CEB07BD2-1999-43F2-97BE-52A8426FF8B8}" presName="rootText" presStyleLbl="node3" presStyleIdx="13" presStyleCnt="17">
        <dgm:presLayoutVars>
          <dgm:chPref val="3"/>
        </dgm:presLayoutVars>
      </dgm:prSet>
      <dgm:spPr/>
      <dgm:t>
        <a:bodyPr/>
        <a:lstStyle/>
        <a:p>
          <a:endParaRPr lang="en-US"/>
        </a:p>
      </dgm:t>
    </dgm:pt>
    <dgm:pt modelId="{D3D0CB47-02FE-4F41-B970-B57D1445746E}" type="pres">
      <dgm:prSet presAssocID="{CEB07BD2-1999-43F2-97BE-52A8426FF8B8}" presName="rootConnector" presStyleLbl="node3" presStyleIdx="13" presStyleCnt="17"/>
      <dgm:spPr/>
      <dgm:t>
        <a:bodyPr/>
        <a:lstStyle/>
        <a:p>
          <a:endParaRPr lang="en-US"/>
        </a:p>
      </dgm:t>
    </dgm:pt>
    <dgm:pt modelId="{F1D8A823-1AA6-4D27-99DE-4CBE970208E5}" type="pres">
      <dgm:prSet presAssocID="{CEB07BD2-1999-43F2-97BE-52A8426FF8B8}" presName="hierChild4" presStyleCnt="0"/>
      <dgm:spPr/>
    </dgm:pt>
    <dgm:pt modelId="{9181A96E-CEE4-4820-AB3C-B2F0405AC835}" type="pres">
      <dgm:prSet presAssocID="{CEB07BD2-1999-43F2-97BE-52A8426FF8B8}" presName="hierChild5" presStyleCnt="0"/>
      <dgm:spPr/>
    </dgm:pt>
    <dgm:pt modelId="{0858851E-2F80-456A-AD7F-639B0CC03C7A}" type="pres">
      <dgm:prSet presAssocID="{DF4BB0A9-333D-4B7B-BDF7-9C2A6930AF6B}" presName="Name50" presStyleLbl="parChTrans1D3" presStyleIdx="14" presStyleCnt="17"/>
      <dgm:spPr/>
      <dgm:t>
        <a:bodyPr/>
        <a:lstStyle/>
        <a:p>
          <a:endParaRPr lang="en-US"/>
        </a:p>
      </dgm:t>
    </dgm:pt>
    <dgm:pt modelId="{12E63ADE-0BFF-4AEC-A986-F356EDD4CC37}" type="pres">
      <dgm:prSet presAssocID="{5C27F1BE-1308-4FF9-A1D9-02DEB6034B55}" presName="hierRoot2" presStyleCnt="0">
        <dgm:presLayoutVars>
          <dgm:hierBranch val="init"/>
        </dgm:presLayoutVars>
      </dgm:prSet>
      <dgm:spPr/>
    </dgm:pt>
    <dgm:pt modelId="{84730454-2047-49F7-BAF8-BDFF63857897}" type="pres">
      <dgm:prSet presAssocID="{5C27F1BE-1308-4FF9-A1D9-02DEB6034B55}" presName="rootComposite" presStyleCnt="0"/>
      <dgm:spPr/>
    </dgm:pt>
    <dgm:pt modelId="{893FD717-0281-4AB4-9FD6-BF0C5BA82FD6}" type="pres">
      <dgm:prSet presAssocID="{5C27F1BE-1308-4FF9-A1D9-02DEB6034B55}" presName="rootText" presStyleLbl="node3" presStyleIdx="14" presStyleCnt="17">
        <dgm:presLayoutVars>
          <dgm:chPref val="3"/>
        </dgm:presLayoutVars>
      </dgm:prSet>
      <dgm:spPr/>
      <dgm:t>
        <a:bodyPr/>
        <a:lstStyle/>
        <a:p>
          <a:endParaRPr lang="en-US"/>
        </a:p>
      </dgm:t>
    </dgm:pt>
    <dgm:pt modelId="{68111D67-25D0-4136-98EB-47A7CDF4C4F1}" type="pres">
      <dgm:prSet presAssocID="{5C27F1BE-1308-4FF9-A1D9-02DEB6034B55}" presName="rootConnector" presStyleLbl="node3" presStyleIdx="14" presStyleCnt="17"/>
      <dgm:spPr/>
      <dgm:t>
        <a:bodyPr/>
        <a:lstStyle/>
        <a:p>
          <a:endParaRPr lang="en-US"/>
        </a:p>
      </dgm:t>
    </dgm:pt>
    <dgm:pt modelId="{07ACAF1A-4DFF-4386-BFFA-ABDA5527C52A}" type="pres">
      <dgm:prSet presAssocID="{5C27F1BE-1308-4FF9-A1D9-02DEB6034B55}" presName="hierChild4" presStyleCnt="0"/>
      <dgm:spPr/>
    </dgm:pt>
    <dgm:pt modelId="{5C8CABDA-BF32-4BBE-BF18-9438770AA76A}" type="pres">
      <dgm:prSet presAssocID="{5C27F1BE-1308-4FF9-A1D9-02DEB6034B55}" presName="hierChild5" presStyleCnt="0"/>
      <dgm:spPr/>
    </dgm:pt>
    <dgm:pt modelId="{7DF051A0-A1F6-4BCF-83E5-3348AD5E02F6}" type="pres">
      <dgm:prSet presAssocID="{5B15E69C-477F-461A-B187-AA476098B784}" presName="Name50" presStyleLbl="parChTrans1D3" presStyleIdx="15" presStyleCnt="17"/>
      <dgm:spPr/>
      <dgm:t>
        <a:bodyPr/>
        <a:lstStyle/>
        <a:p>
          <a:endParaRPr lang="en-US"/>
        </a:p>
      </dgm:t>
    </dgm:pt>
    <dgm:pt modelId="{5E789AB1-4619-4970-A3C6-8C96158FD11A}" type="pres">
      <dgm:prSet presAssocID="{6D319BA0-117E-413B-BD96-10BBF4037ACC}" presName="hierRoot2" presStyleCnt="0">
        <dgm:presLayoutVars>
          <dgm:hierBranch val="init"/>
        </dgm:presLayoutVars>
      </dgm:prSet>
      <dgm:spPr/>
    </dgm:pt>
    <dgm:pt modelId="{3084BF30-A0A0-4B7C-B505-D43DD3F4EFD5}" type="pres">
      <dgm:prSet presAssocID="{6D319BA0-117E-413B-BD96-10BBF4037ACC}" presName="rootComposite" presStyleCnt="0"/>
      <dgm:spPr/>
    </dgm:pt>
    <dgm:pt modelId="{4DE88A0D-7340-4057-B00B-150A017B62E9}" type="pres">
      <dgm:prSet presAssocID="{6D319BA0-117E-413B-BD96-10BBF4037ACC}" presName="rootText" presStyleLbl="node3" presStyleIdx="15" presStyleCnt="17">
        <dgm:presLayoutVars>
          <dgm:chPref val="3"/>
        </dgm:presLayoutVars>
      </dgm:prSet>
      <dgm:spPr/>
      <dgm:t>
        <a:bodyPr/>
        <a:lstStyle/>
        <a:p>
          <a:endParaRPr lang="en-US"/>
        </a:p>
      </dgm:t>
    </dgm:pt>
    <dgm:pt modelId="{2738C64C-4EE3-469E-841E-ACE177C9D3A5}" type="pres">
      <dgm:prSet presAssocID="{6D319BA0-117E-413B-BD96-10BBF4037ACC}" presName="rootConnector" presStyleLbl="node3" presStyleIdx="15" presStyleCnt="17"/>
      <dgm:spPr/>
      <dgm:t>
        <a:bodyPr/>
        <a:lstStyle/>
        <a:p>
          <a:endParaRPr lang="en-US"/>
        </a:p>
      </dgm:t>
    </dgm:pt>
    <dgm:pt modelId="{B9CD8884-AF96-40D0-B220-2BF647158DD3}" type="pres">
      <dgm:prSet presAssocID="{6D319BA0-117E-413B-BD96-10BBF4037ACC}" presName="hierChild4" presStyleCnt="0"/>
      <dgm:spPr/>
    </dgm:pt>
    <dgm:pt modelId="{BED09C17-010F-482B-B1D1-0711F0AE7F6E}" type="pres">
      <dgm:prSet presAssocID="{6D319BA0-117E-413B-BD96-10BBF4037ACC}" presName="hierChild5" presStyleCnt="0"/>
      <dgm:spPr/>
    </dgm:pt>
    <dgm:pt modelId="{01885EBC-3713-44C0-B4B8-3297AD5138BA}" type="pres">
      <dgm:prSet presAssocID="{80547824-A9FD-4FDD-BCD2-5422BE1E9911}" presName="Name50" presStyleLbl="parChTrans1D3" presStyleIdx="16" presStyleCnt="17"/>
      <dgm:spPr/>
      <dgm:t>
        <a:bodyPr/>
        <a:lstStyle/>
        <a:p>
          <a:endParaRPr lang="en-US"/>
        </a:p>
      </dgm:t>
    </dgm:pt>
    <dgm:pt modelId="{31E7F466-E650-4096-A4E2-3E1E55ABF6A2}" type="pres">
      <dgm:prSet presAssocID="{9EB1CEF7-16B0-46B0-BD5B-0C51F4BBDDB2}" presName="hierRoot2" presStyleCnt="0">
        <dgm:presLayoutVars>
          <dgm:hierBranch val="init"/>
        </dgm:presLayoutVars>
      </dgm:prSet>
      <dgm:spPr/>
    </dgm:pt>
    <dgm:pt modelId="{4BF45D5B-403D-486A-A34C-437FEBD945C4}" type="pres">
      <dgm:prSet presAssocID="{9EB1CEF7-16B0-46B0-BD5B-0C51F4BBDDB2}" presName="rootComposite" presStyleCnt="0"/>
      <dgm:spPr/>
    </dgm:pt>
    <dgm:pt modelId="{B5A12BC7-C2B9-4CC4-865E-104A26B635BA}" type="pres">
      <dgm:prSet presAssocID="{9EB1CEF7-16B0-46B0-BD5B-0C51F4BBDDB2}" presName="rootText" presStyleLbl="node3" presStyleIdx="16" presStyleCnt="17">
        <dgm:presLayoutVars>
          <dgm:chPref val="3"/>
        </dgm:presLayoutVars>
      </dgm:prSet>
      <dgm:spPr/>
      <dgm:t>
        <a:bodyPr/>
        <a:lstStyle/>
        <a:p>
          <a:endParaRPr lang="en-US"/>
        </a:p>
      </dgm:t>
    </dgm:pt>
    <dgm:pt modelId="{6673F10E-0B0A-413A-A787-86A544DD7C2C}" type="pres">
      <dgm:prSet presAssocID="{9EB1CEF7-16B0-46B0-BD5B-0C51F4BBDDB2}" presName="rootConnector" presStyleLbl="node3" presStyleIdx="16" presStyleCnt="17"/>
      <dgm:spPr/>
      <dgm:t>
        <a:bodyPr/>
        <a:lstStyle/>
        <a:p>
          <a:endParaRPr lang="en-US"/>
        </a:p>
      </dgm:t>
    </dgm:pt>
    <dgm:pt modelId="{2A42BC9E-7E96-491A-8CB7-7E76138899D3}" type="pres">
      <dgm:prSet presAssocID="{9EB1CEF7-16B0-46B0-BD5B-0C51F4BBDDB2}" presName="hierChild4" presStyleCnt="0"/>
      <dgm:spPr/>
    </dgm:pt>
    <dgm:pt modelId="{E578F4B5-4111-4FD3-95F1-7D13DA1BB227}" type="pres">
      <dgm:prSet presAssocID="{9EB1CEF7-16B0-46B0-BD5B-0C51F4BBDDB2}" presName="hierChild5" presStyleCnt="0"/>
      <dgm:spPr/>
    </dgm:pt>
    <dgm:pt modelId="{57D80A11-F7F9-483E-B05B-AB15E7987DE7}" type="pres">
      <dgm:prSet presAssocID="{91917FBD-137E-4D40-B76C-5A3BC5A943C0}" presName="hierChild5" presStyleCnt="0"/>
      <dgm:spPr/>
    </dgm:pt>
    <dgm:pt modelId="{3808E04A-5AF6-46D1-B9A1-B6D89AEEABA6}" type="pres">
      <dgm:prSet presAssocID="{87202DF8-83DB-4CAC-AAE2-F09C34D7FB84}" presName="hierChild3" presStyleCnt="0"/>
      <dgm:spPr/>
    </dgm:pt>
  </dgm:ptLst>
  <dgm:cxnLst>
    <dgm:cxn modelId="{2BFD26B9-674E-46E5-B834-A85A46592C6A}" type="presOf" srcId="{8D833889-8970-46EA-94FF-ABDD40BA2957}" destId="{CE2094A1-6381-4B38-B5E8-0B5E7D16D1F3}" srcOrd="0" destOrd="0" presId="urn:microsoft.com/office/officeart/2005/8/layout/orgChart1"/>
    <dgm:cxn modelId="{EAAE4FA5-6353-46B3-86CC-8E07C82AB1E7}" srcId="{E450B9C1-BE11-4721-A62F-72484240467F}" destId="{785A1C5A-CE77-4DA2-8EA2-F14E7837DED1}" srcOrd="3" destOrd="0" parTransId="{ED6CC6B1-8ED5-411F-BDF6-8F1F47518925}" sibTransId="{A085CA91-F555-4F18-A751-A8CF4D24B764}"/>
    <dgm:cxn modelId="{9DFFD258-C7C7-4622-8BAB-C3FF5FD3A420}" type="presOf" srcId="{ADF8B4D7-AFC9-497D-A412-841615FC0947}" destId="{7BCD84C2-84EF-4193-A196-9EAF5B840AEB}" srcOrd="0" destOrd="0" presId="urn:microsoft.com/office/officeart/2005/8/layout/orgChart1"/>
    <dgm:cxn modelId="{2766CC37-BD11-46E4-B691-5CB813D3B3B7}" srcId="{23583BCD-8270-401F-B1D4-EF64298AACC1}" destId="{8D833889-8970-46EA-94FF-ABDD40BA2957}" srcOrd="4" destOrd="0" parTransId="{55C34F3D-3BA3-4FE7-95D7-3FC0BBF8F65C}" sibTransId="{C290A0AB-07BE-4702-BEEC-1C3CAAA44BD6}"/>
    <dgm:cxn modelId="{2D3AFA2E-3239-455C-BB17-C8CF90D1984E}" type="presOf" srcId="{23583BCD-8270-401F-B1D4-EF64298AACC1}" destId="{5A8FBD4A-EBA8-41A1-A223-EFAA4E7FF9F1}" srcOrd="1" destOrd="0" presId="urn:microsoft.com/office/officeart/2005/8/layout/orgChart1"/>
    <dgm:cxn modelId="{1F07AADF-B5E7-4A14-8D2C-FCBF5FC2F3FE}" type="presOf" srcId="{60F4D013-36D1-449C-9F19-191218076136}" destId="{1260C3B2-1B93-48C6-9563-82D76CE02032}" srcOrd="0" destOrd="0" presId="urn:microsoft.com/office/officeart/2005/8/layout/orgChart1"/>
    <dgm:cxn modelId="{69B3A8CD-F196-433F-A2F0-1B1764717365}" type="presOf" srcId="{744DF5A6-C7B4-45A8-8BB6-1FE199F813E6}" destId="{7FF85584-8722-468F-BC70-6ABDC47595A7}" srcOrd="0" destOrd="0" presId="urn:microsoft.com/office/officeart/2005/8/layout/orgChart1"/>
    <dgm:cxn modelId="{7122FCFA-B546-4985-B225-AF039D91CEF8}" type="presOf" srcId="{782315AC-D972-42E3-A51D-EB43310913D2}" destId="{7DF62400-D3F9-4B36-BFBC-9D4BE9EF2B19}" srcOrd="1" destOrd="0" presId="urn:microsoft.com/office/officeart/2005/8/layout/orgChart1"/>
    <dgm:cxn modelId="{66B77B10-8A83-42F4-8A8E-71E631139F30}" type="presOf" srcId="{8C990A18-BA82-4672-91B3-BE60B12099CC}" destId="{87BF0F1B-2742-48CB-A146-453FA2B3FA9F}" srcOrd="1" destOrd="0" presId="urn:microsoft.com/office/officeart/2005/8/layout/orgChart1"/>
    <dgm:cxn modelId="{446338C0-5B49-4F23-A0F1-B52DEED5F800}" srcId="{8C6ED8CB-89D8-435E-9251-5F4A8F55D308}" destId="{608BF963-5F46-4A75-8FE8-F7BF28CBAAC9}" srcOrd="1" destOrd="0" parTransId="{8A34B348-10F6-4972-9C75-871CF2E88699}" sibTransId="{EB00F5E5-BCCE-44E9-BB32-6BB2A6080B53}"/>
    <dgm:cxn modelId="{CD0B5D81-C145-494D-8E6E-3C5C1851BCD6}" type="presOf" srcId="{EFA65726-8FD5-4C4C-983D-E2D59FFFC4C8}" destId="{A3B4DC16-5D64-4419-B231-343E7D29846D}" srcOrd="0" destOrd="0" presId="urn:microsoft.com/office/officeart/2005/8/layout/orgChart1"/>
    <dgm:cxn modelId="{472E36C3-B04A-4260-8E27-59E5F70E7CB4}" type="presOf" srcId="{91917FBD-137E-4D40-B76C-5A3BC5A943C0}" destId="{A1CCA0D1-486A-4619-9AE3-6EC197F6F049}" srcOrd="0" destOrd="0" presId="urn:microsoft.com/office/officeart/2005/8/layout/orgChart1"/>
    <dgm:cxn modelId="{0FA2BD6C-5A44-4B78-A717-D907F97DC236}" srcId="{91917FBD-137E-4D40-B76C-5A3BC5A943C0}" destId="{9EB1CEF7-16B0-46B0-BD5B-0C51F4BBDDB2}" srcOrd="4" destOrd="0" parTransId="{80547824-A9FD-4FDD-BCD2-5422BE1E9911}" sibTransId="{6CA906CA-5580-49FD-8A50-0C7430112B1D}"/>
    <dgm:cxn modelId="{00B79F2A-D496-4E3A-8CDC-15D5A81D036B}" type="presOf" srcId="{9A48250F-F4B0-4C85-B06B-6E0CC2E81669}" destId="{BC6F8413-9319-4C06-8B37-A62F57F694EF}" srcOrd="1" destOrd="0" presId="urn:microsoft.com/office/officeart/2005/8/layout/orgChart1"/>
    <dgm:cxn modelId="{3EC8BC74-525B-473F-B03B-2EF7250B1C1A}" type="presOf" srcId="{F92C5600-65BE-4D80-949E-A504422A9991}" destId="{213F4AD1-F1A7-4CAB-9C9E-EE0102E50B17}" srcOrd="0" destOrd="0" presId="urn:microsoft.com/office/officeart/2005/8/layout/orgChart1"/>
    <dgm:cxn modelId="{D20A756B-83E6-483B-BF56-8F68F124FF20}" type="presOf" srcId="{5C27F1BE-1308-4FF9-A1D9-02DEB6034B55}" destId="{893FD717-0281-4AB4-9FD6-BF0C5BA82FD6}" srcOrd="0" destOrd="0" presId="urn:microsoft.com/office/officeart/2005/8/layout/orgChart1"/>
    <dgm:cxn modelId="{2A7D2E90-29D0-4B88-8FF1-939CB8C5ED1F}" type="presOf" srcId="{56E05F9B-0818-4DDD-8796-B22B5EE8937A}" destId="{0220CEE1-9E04-4F5E-B48A-85F57625E51B}" srcOrd="0" destOrd="0" presId="urn:microsoft.com/office/officeart/2005/8/layout/orgChart1"/>
    <dgm:cxn modelId="{68B46D80-E56A-4E77-8770-F3F8943E9610}" srcId="{ACE5982F-1A1C-4960-B590-DB57FB4A6B44}" destId="{832EDDE0-63B7-4E85-8A04-B9F565CBEF59}" srcOrd="0" destOrd="0" parTransId="{F31615C8-32D2-49C5-8686-08ADA45D0238}" sibTransId="{B461F21B-B9B3-4A22-AB03-0D7F192A5F4E}"/>
    <dgm:cxn modelId="{6D37321F-F582-4220-9070-7540602465E3}" type="presOf" srcId="{ACE5982F-1A1C-4960-B590-DB57FB4A6B44}" destId="{BC53DDFB-A49B-4A52-B04E-D3911F688374}" srcOrd="0" destOrd="0" presId="urn:microsoft.com/office/officeart/2005/8/layout/orgChart1"/>
    <dgm:cxn modelId="{3575E22B-7513-4540-A716-BD8368F01350}" type="presOf" srcId="{785A1C5A-CE77-4DA2-8EA2-F14E7837DED1}" destId="{91624A89-E638-4D3C-844F-F615AFB6BECE}" srcOrd="1" destOrd="0" presId="urn:microsoft.com/office/officeart/2005/8/layout/orgChart1"/>
    <dgm:cxn modelId="{D0F674B3-428B-4FED-9348-CE96482A7F8B}" type="presOf" srcId="{AA62DB49-EF95-4B4D-846E-99B4C58E1F18}" destId="{5E902E24-66C8-41E1-BB4D-72AD7D31A01D}" srcOrd="0" destOrd="0" presId="urn:microsoft.com/office/officeart/2005/8/layout/orgChart1"/>
    <dgm:cxn modelId="{0A00A0CE-F50F-41BB-8CE8-32DCDB902587}" type="presOf" srcId="{A5CEFA80-54E5-4B8A-A898-388A525B43B2}" destId="{DC3DD16F-9366-4E09-A3BE-A4A2DE5193D8}" srcOrd="0" destOrd="0" presId="urn:microsoft.com/office/officeart/2005/8/layout/orgChart1"/>
    <dgm:cxn modelId="{B4C56855-796C-426A-80BE-A8A49590B2C4}" type="presOf" srcId="{9A48250F-F4B0-4C85-B06B-6E0CC2E81669}" destId="{B49152B2-03B7-4B55-9446-B0A055AD6006}" srcOrd="0" destOrd="0" presId="urn:microsoft.com/office/officeart/2005/8/layout/orgChart1"/>
    <dgm:cxn modelId="{272F248A-6C75-4C3D-A20B-1C0E62B39A9C}" srcId="{ACE5982F-1A1C-4960-B590-DB57FB4A6B44}" destId="{FFA1B38F-0AEE-4F3D-AD88-72FABF77C980}" srcOrd="1" destOrd="0" parTransId="{9F1B609B-4511-486F-BDC8-41D7C48999FB}" sibTransId="{302484BB-73AE-4586-92BD-2994A759F1A9}"/>
    <dgm:cxn modelId="{266E0DF6-9A10-4617-87E1-A20D9EA52403}" type="presOf" srcId="{8C6ED8CB-89D8-435E-9251-5F4A8F55D308}" destId="{7DA22711-A4D6-4812-B835-063B6173338F}" srcOrd="1" destOrd="0" presId="urn:microsoft.com/office/officeart/2005/8/layout/orgChart1"/>
    <dgm:cxn modelId="{EDA8527A-CF1F-441D-AF8A-4BC9B7A772D0}" srcId="{23583BCD-8270-401F-B1D4-EF64298AACC1}" destId="{EFA65726-8FD5-4C4C-983D-E2D59FFFC4C8}" srcOrd="2" destOrd="0" parTransId="{EADACA20-F02C-4AD3-9A22-F4AB2C97329A}" sibTransId="{DFE1CF3E-2EA2-4648-B042-7E6F2383F574}"/>
    <dgm:cxn modelId="{DEBE879D-49B4-4F57-8D62-48C7A85BBD63}" type="presOf" srcId="{35DD1E54-C7B5-4182-950E-477E8CA458CD}" destId="{8ADE9463-65FA-4998-A94C-E0B8471BC1E0}" srcOrd="0" destOrd="0" presId="urn:microsoft.com/office/officeart/2005/8/layout/orgChart1"/>
    <dgm:cxn modelId="{973CBC93-CD92-47A3-B865-1A03FC2B74F4}" type="presOf" srcId="{E450B9C1-BE11-4721-A62F-72484240467F}" destId="{7EBE25C8-92B5-42F2-BF08-10B68BAFC7A6}" srcOrd="1" destOrd="0" presId="urn:microsoft.com/office/officeart/2005/8/layout/orgChart1"/>
    <dgm:cxn modelId="{2228247A-32C0-46F7-B681-6E99D207FC89}" type="presOf" srcId="{EFA65726-8FD5-4C4C-983D-E2D59FFFC4C8}" destId="{06952E4F-7C1F-49C3-88E9-309C4BBF9879}" srcOrd="1" destOrd="0" presId="urn:microsoft.com/office/officeart/2005/8/layout/orgChart1"/>
    <dgm:cxn modelId="{F32593C4-CB09-435E-B039-093AA8FAFD3F}" type="presOf" srcId="{E450B9C1-BE11-4721-A62F-72484240467F}" destId="{28EE6367-E2E3-49A4-8BBF-244A4071D829}" srcOrd="0" destOrd="0" presId="urn:microsoft.com/office/officeart/2005/8/layout/orgChart1"/>
    <dgm:cxn modelId="{963767C9-E2DE-46A5-B6DF-4D86A1D4294B}" type="presOf" srcId="{8D833889-8970-46EA-94FF-ABDD40BA2957}" destId="{AD9D136E-E64D-4AAC-B074-C865954B26CF}" srcOrd="1" destOrd="0" presId="urn:microsoft.com/office/officeart/2005/8/layout/orgChart1"/>
    <dgm:cxn modelId="{084AE660-AD76-4FEA-94C9-ABF53703331B}" type="presOf" srcId="{782315AC-D972-42E3-A51D-EB43310913D2}" destId="{973BD8D9-F5C9-4995-863B-16B2F771882F}" srcOrd="0" destOrd="0" presId="urn:microsoft.com/office/officeart/2005/8/layout/orgChart1"/>
    <dgm:cxn modelId="{91221A77-AA28-48A2-8A6E-4599D4EBB1B4}" srcId="{E450B9C1-BE11-4721-A62F-72484240467F}" destId="{2691BBCC-C75B-4CE2-AD63-7944A066FECC}" srcOrd="2" destOrd="0" parTransId="{26D90907-1192-4FA0-856F-9C3B51DD0BC5}" sibTransId="{1DF379E8-1971-4ED0-8885-C18A65782F02}"/>
    <dgm:cxn modelId="{94F64E32-C9E8-4DAC-B94A-8C296D9715DD}" type="presOf" srcId="{527E1AAE-DC07-41F5-97EE-FA67E8686E1A}" destId="{13950ED0-8FBD-4FEB-A6CA-808A35767632}" srcOrd="0" destOrd="0" presId="urn:microsoft.com/office/officeart/2005/8/layout/orgChart1"/>
    <dgm:cxn modelId="{97C4F4C0-5828-44BB-8BCC-3B0783C15E42}" type="presOf" srcId="{508482AB-4DFC-4F85-A719-94F513353A8B}" destId="{95B764FF-7CA6-4CFA-9094-3CFFFA6D8C27}" srcOrd="0" destOrd="0" presId="urn:microsoft.com/office/officeart/2005/8/layout/orgChart1"/>
    <dgm:cxn modelId="{B888C04B-2F97-4774-A8C1-20C7D6EC8D49}" type="presOf" srcId="{5B15E69C-477F-461A-B187-AA476098B784}" destId="{7DF051A0-A1F6-4BCF-83E5-3348AD5E02F6}" srcOrd="0" destOrd="0" presId="urn:microsoft.com/office/officeart/2005/8/layout/orgChart1"/>
    <dgm:cxn modelId="{D06FABDC-FC9A-49C8-8706-80BD9F83967B}" srcId="{23583BCD-8270-401F-B1D4-EF64298AACC1}" destId="{8C990A18-BA82-4672-91B3-BE60B12099CC}" srcOrd="3" destOrd="0" parTransId="{ADF8B4D7-AFC9-497D-A412-841615FC0947}" sibTransId="{0842E243-7E7C-43FC-B51B-FD86B9B79939}"/>
    <dgm:cxn modelId="{7C8F5885-E14A-4CDE-87A5-EFB613A9C0D2}" type="presOf" srcId="{9F1B609B-4511-486F-BDC8-41D7C48999FB}" destId="{06F1F971-B193-47B3-AD3F-6F239448965F}" srcOrd="0" destOrd="0" presId="urn:microsoft.com/office/officeart/2005/8/layout/orgChart1"/>
    <dgm:cxn modelId="{4C8A70AE-24F5-4D32-A3B6-98C38221BAB6}" srcId="{E450B9C1-BE11-4721-A62F-72484240467F}" destId="{56E05F9B-0818-4DDD-8796-B22B5EE8937A}" srcOrd="1" destOrd="0" parTransId="{19F1EEB7-A07C-4C56-B15B-5417CEEB8F83}" sibTransId="{83A12E9B-67A7-4594-B123-03EB52712C0A}"/>
    <dgm:cxn modelId="{88A9D4FE-D849-4CB1-9D78-A7F306D4B547}" type="presOf" srcId="{ED6CC6B1-8ED5-411F-BDF6-8F1F47518925}" destId="{35D9D183-5B3C-4F15-BDF2-457611A37B2D}" srcOrd="0" destOrd="0" presId="urn:microsoft.com/office/officeart/2005/8/layout/orgChart1"/>
    <dgm:cxn modelId="{1C106799-37A5-4255-9AA1-2BF8A94EABBE}" srcId="{87202DF8-83DB-4CAC-AAE2-F09C34D7FB84}" destId="{23583BCD-8270-401F-B1D4-EF64298AACC1}" srcOrd="2" destOrd="0" parTransId="{F92C5600-65BE-4D80-949E-A504422A9991}" sibTransId="{667A1D2D-4EE9-4113-840B-2B3DABEC705F}"/>
    <dgm:cxn modelId="{6CAD3C57-8BDE-4CB5-83E4-8C7592D7937C}" srcId="{91917FBD-137E-4D40-B76C-5A3BC5A943C0}" destId="{CEB07BD2-1999-43F2-97BE-52A8426FF8B8}" srcOrd="1" destOrd="0" parTransId="{82E0840C-44AF-4183-9820-F7C7572A2C93}" sibTransId="{4DD1E2BC-3924-40A7-BF78-6F3DBE9D0EFE}"/>
    <dgm:cxn modelId="{56851987-21DA-48DA-A77F-3CE9C6275D1F}" type="presOf" srcId="{832EDDE0-63B7-4E85-8A04-B9F565CBEF59}" destId="{392B530E-36BF-4DA9-8C0E-C10F807824BF}" srcOrd="0" destOrd="0" presId="urn:microsoft.com/office/officeart/2005/8/layout/orgChart1"/>
    <dgm:cxn modelId="{DB77C300-9F11-4655-8942-D1B659F451C1}" type="presOf" srcId="{50683555-601C-4204-A53B-3395C779E5AE}" destId="{BF965CD5-195A-4A86-B1DF-E10F0F8A16FE}" srcOrd="0" destOrd="0" presId="urn:microsoft.com/office/officeart/2005/8/layout/orgChart1"/>
    <dgm:cxn modelId="{3758E73D-EA2D-4FD9-AFD7-C8A7A7AC6922}" type="presOf" srcId="{56E05F9B-0818-4DDD-8796-B22B5EE8937A}" destId="{EE262D7E-1519-4D63-823D-A22640138B9F}" srcOrd="1" destOrd="0" presId="urn:microsoft.com/office/officeart/2005/8/layout/orgChart1"/>
    <dgm:cxn modelId="{C84355C0-78A2-40EE-A68C-5A70E4388595}" type="presOf" srcId="{CEB07BD2-1999-43F2-97BE-52A8426FF8B8}" destId="{D3D0CB47-02FE-4F41-B970-B57D1445746E}" srcOrd="1" destOrd="0" presId="urn:microsoft.com/office/officeart/2005/8/layout/orgChart1"/>
    <dgm:cxn modelId="{E04373DE-E7ED-4F85-8FF8-D92969075BEB}" type="presOf" srcId="{8C6ED8CB-89D8-435E-9251-5F4A8F55D308}" destId="{8D71DB92-8E16-4EBD-B455-CEACBF0F4C75}" srcOrd="0" destOrd="0" presId="urn:microsoft.com/office/officeart/2005/8/layout/orgChart1"/>
    <dgm:cxn modelId="{EF6C4640-1488-421A-BB3C-376DC21CEF3E}" type="presOf" srcId="{785A1C5A-CE77-4DA2-8EA2-F14E7837DED1}" destId="{E23819F2-4F27-4F07-997E-6EE8262E4AB6}" srcOrd="0" destOrd="0" presId="urn:microsoft.com/office/officeart/2005/8/layout/orgChart1"/>
    <dgm:cxn modelId="{37EB2CE1-8B2B-4E36-A168-85C5A172024D}" srcId="{91917FBD-137E-4D40-B76C-5A3BC5A943C0}" destId="{A5CEFA80-54E5-4B8A-A898-388A525B43B2}" srcOrd="0" destOrd="0" parTransId="{527E1AAE-DC07-41F5-97EE-FA67E8686E1A}" sibTransId="{78C3B56E-8DE6-4CDF-9428-B2E6EF8B1EBA}"/>
    <dgm:cxn modelId="{D92CE021-6016-4E0A-9441-0FAAF26A03CF}" type="presOf" srcId="{35DD1E54-C7B5-4182-950E-477E8CA458CD}" destId="{F074E6C3-0852-4432-8F0F-82CEC1BAC608}" srcOrd="1" destOrd="0" presId="urn:microsoft.com/office/officeart/2005/8/layout/orgChart1"/>
    <dgm:cxn modelId="{1E0FC143-5160-4DE7-BC7F-2CE78E5A21DA}" type="presOf" srcId="{26D90907-1192-4FA0-856F-9C3B51DD0BC5}" destId="{E3801BBA-5F5B-45C9-BDC4-28CCB6CE05A3}" srcOrd="0" destOrd="0" presId="urn:microsoft.com/office/officeart/2005/8/layout/orgChart1"/>
    <dgm:cxn modelId="{7CA4F983-F911-44F2-BC04-9073C3EDEBE1}" type="presOf" srcId="{608BF963-5F46-4A75-8FE8-F7BF28CBAAC9}" destId="{166EAC11-375D-4DF4-BBCC-35B9C26A6169}" srcOrd="0" destOrd="0" presId="urn:microsoft.com/office/officeart/2005/8/layout/orgChart1"/>
    <dgm:cxn modelId="{427CE87D-7906-4F5C-88A9-266AD931BE24}" type="presOf" srcId="{6D319BA0-117E-413B-BD96-10BBF4037ACC}" destId="{2738C64C-4EE3-469E-841E-ACE177C9D3A5}" srcOrd="1" destOrd="0" presId="urn:microsoft.com/office/officeart/2005/8/layout/orgChart1"/>
    <dgm:cxn modelId="{C51A7056-F736-4BFF-95F1-131DD3981DB5}" type="presOf" srcId="{FFA1B38F-0AEE-4F3D-AD88-72FABF77C980}" destId="{AEECFC35-333C-4214-82E0-CC63B4F4CA49}" srcOrd="0" destOrd="0" presId="urn:microsoft.com/office/officeart/2005/8/layout/orgChart1"/>
    <dgm:cxn modelId="{968F231D-962B-40E2-81A8-DD1A6DCC6483}" type="presOf" srcId="{6CE49CDD-D880-4524-8740-4A07B07C04EF}" destId="{C1DE3FFD-C84C-4512-A905-EFDC6DEB7DE9}" srcOrd="0" destOrd="0" presId="urn:microsoft.com/office/officeart/2005/8/layout/orgChart1"/>
    <dgm:cxn modelId="{7FA4AD1A-149A-4FB8-83C1-06515E310C21}" srcId="{23583BCD-8270-401F-B1D4-EF64298AACC1}" destId="{782315AC-D972-42E3-A51D-EB43310913D2}" srcOrd="0" destOrd="0" parTransId="{AA62DB49-EF95-4B4D-846E-99B4C58E1F18}" sibTransId="{2B222A9E-C644-41F8-9BF2-57809BBF33AA}"/>
    <dgm:cxn modelId="{A310B0CA-4D67-40D2-A05B-F8911CD44078}" type="presOf" srcId="{55C34F3D-3BA3-4FE7-95D7-3FC0BBF8F65C}" destId="{2B759910-5FA3-4D43-93AD-FB176BA709C9}" srcOrd="0" destOrd="0" presId="urn:microsoft.com/office/officeart/2005/8/layout/orgChart1"/>
    <dgm:cxn modelId="{7B7388E7-128C-4E8B-BF62-713244DEC55D}" type="presOf" srcId="{8549D8E6-65AD-4204-9D45-5FE0F612673D}" destId="{7770C271-D0EE-4A57-BB65-E60177DC268A}" srcOrd="0" destOrd="0" presId="urn:microsoft.com/office/officeart/2005/8/layout/orgChart1"/>
    <dgm:cxn modelId="{2D13C6A6-EDC8-4EE0-BEE7-E774C5CEAF54}" type="presOf" srcId="{CEB07BD2-1999-43F2-97BE-52A8426FF8B8}" destId="{589B7F81-74F8-4E4D-91F2-94C6098C1DE2}" srcOrd="0" destOrd="0" presId="urn:microsoft.com/office/officeart/2005/8/layout/orgChart1"/>
    <dgm:cxn modelId="{30F20B80-631A-495F-956B-DD0417F0EC20}" srcId="{87202DF8-83DB-4CAC-AAE2-F09C34D7FB84}" destId="{91917FBD-137E-4D40-B76C-5A3BC5A943C0}" srcOrd="3" destOrd="0" parTransId="{ECE857F3-7CFB-45D9-8400-0CE361462EB6}" sibTransId="{98F18323-89A4-4CE2-8634-F406BBCD6BEE}"/>
    <dgm:cxn modelId="{DFB26D64-0542-4BD4-9F74-FA6CECC0D4CF}" type="presOf" srcId="{744DF5A6-C7B4-45A8-8BB6-1FE199F813E6}" destId="{A326316D-BE2D-4BE0-8E36-55B69E4A3AAF}" srcOrd="1" destOrd="0" presId="urn:microsoft.com/office/officeart/2005/8/layout/orgChart1"/>
    <dgm:cxn modelId="{C09FFA03-185A-4271-B19B-B652CBF33467}" type="presOf" srcId="{80547824-A9FD-4FDD-BCD2-5422BE1E9911}" destId="{01885EBC-3713-44C0-B4B8-3297AD5138BA}" srcOrd="0" destOrd="0" presId="urn:microsoft.com/office/officeart/2005/8/layout/orgChart1"/>
    <dgm:cxn modelId="{13FD9A8B-DF55-4F78-BF7D-B1B7D3ACAEF8}" type="presOf" srcId="{ECE857F3-7CFB-45D9-8400-0CE361462EB6}" destId="{327B9736-8C84-4B55-B0CC-0CE1AFA85714}" srcOrd="0" destOrd="0" presId="urn:microsoft.com/office/officeart/2005/8/layout/orgChart1"/>
    <dgm:cxn modelId="{41004742-DF06-41B7-9FA5-B7FF83D5AC4D}" type="presOf" srcId="{ACE5982F-1A1C-4960-B590-DB57FB4A6B44}" destId="{AC3A9362-A670-4C75-ACC2-E4B3256C7260}" srcOrd="1" destOrd="0" presId="urn:microsoft.com/office/officeart/2005/8/layout/orgChart1"/>
    <dgm:cxn modelId="{75853E97-CCBC-44FB-A29B-9FE325E7BC5B}" type="presOf" srcId="{2691BBCC-C75B-4CE2-AD63-7944A066FECC}" destId="{48A0F609-761E-4561-8642-3435AB5CF824}" srcOrd="1" destOrd="0" presId="urn:microsoft.com/office/officeart/2005/8/layout/orgChart1"/>
    <dgm:cxn modelId="{555D3180-C1B6-477E-A2D3-D7F856FC4ACC}" srcId="{87202DF8-83DB-4CAC-AAE2-F09C34D7FB84}" destId="{E450B9C1-BE11-4721-A62F-72484240467F}" srcOrd="1" destOrd="0" parTransId="{508482AB-4DFC-4F85-A719-94F513353A8B}" sibTransId="{E8E1A66E-6586-4F6A-A1F1-02521E45AE20}"/>
    <dgm:cxn modelId="{881CF401-E35B-4216-993A-A39362D59BDC}" srcId="{6CE49CDD-D880-4524-8740-4A07B07C04EF}" destId="{87202DF8-83DB-4CAC-AAE2-F09C34D7FB84}" srcOrd="0" destOrd="0" parTransId="{DDFEBA7D-0ED4-43EF-A56A-3D6347395A0F}" sibTransId="{D2FE499D-D29A-4611-9282-3AC5DECB84FC}"/>
    <dgm:cxn modelId="{8F8984A7-0280-4687-8490-0B6612D39B1F}" type="presOf" srcId="{832EDDE0-63B7-4E85-8A04-B9F565CBEF59}" destId="{A03BFE49-726B-4F89-B15F-1A882DC52E51}" srcOrd="1" destOrd="0" presId="urn:microsoft.com/office/officeart/2005/8/layout/orgChart1"/>
    <dgm:cxn modelId="{B94502EB-2DF9-4234-A866-331274D74506}" type="presOf" srcId="{8A34B348-10F6-4972-9C75-871CF2E88699}" destId="{DAAA0F4A-5437-4792-AF17-7AB5C8D780E2}" srcOrd="0" destOrd="0" presId="urn:microsoft.com/office/officeart/2005/8/layout/orgChart1"/>
    <dgm:cxn modelId="{748DC9E8-0C50-4007-92CA-E8D84A530AA6}" type="presOf" srcId="{2691BBCC-C75B-4CE2-AD63-7944A066FECC}" destId="{66DDFE27-CDEE-495C-9872-3E8BDCD98318}" srcOrd="0" destOrd="0" presId="urn:microsoft.com/office/officeart/2005/8/layout/orgChart1"/>
    <dgm:cxn modelId="{42459978-74C8-4696-A451-67D5D6E0E355}" type="presOf" srcId="{87202DF8-83DB-4CAC-AAE2-F09C34D7FB84}" destId="{8DB05401-E090-4109-88FE-66D694BA74FC}" srcOrd="1" destOrd="0" presId="urn:microsoft.com/office/officeart/2005/8/layout/orgChart1"/>
    <dgm:cxn modelId="{E3C0D452-B81D-4B17-BA38-1E7909498228}" type="presOf" srcId="{DF4BB0A9-333D-4B7B-BDF7-9C2A6930AF6B}" destId="{0858851E-2F80-456A-AD7F-639B0CC03C7A}" srcOrd="0" destOrd="0" presId="urn:microsoft.com/office/officeart/2005/8/layout/orgChart1"/>
    <dgm:cxn modelId="{08525273-BD99-4B49-9F65-D1F2B4D3416C}" srcId="{91917FBD-137E-4D40-B76C-5A3BC5A943C0}" destId="{6D319BA0-117E-413B-BD96-10BBF4037ACC}" srcOrd="3" destOrd="0" parTransId="{5B15E69C-477F-461A-B187-AA476098B784}" sibTransId="{41A753FD-796A-4867-B344-259E82AA18C8}"/>
    <dgm:cxn modelId="{D747CFA8-6AD5-47DB-87F7-4169A8879320}" type="presOf" srcId="{91917FBD-137E-4D40-B76C-5A3BC5A943C0}" destId="{1180C318-53A1-4F89-8DA7-32719C304BE9}" srcOrd="1" destOrd="0" presId="urn:microsoft.com/office/officeart/2005/8/layout/orgChart1"/>
    <dgm:cxn modelId="{B23FD17E-5ACA-4B81-8C93-C11AA935684B}" type="presOf" srcId="{9EB1CEF7-16B0-46B0-BD5B-0C51F4BBDDB2}" destId="{6673F10E-0B0A-413A-A787-86A544DD7C2C}" srcOrd="1" destOrd="0" presId="urn:microsoft.com/office/officeart/2005/8/layout/orgChart1"/>
    <dgm:cxn modelId="{7F5B0733-95A4-4832-866F-0BFF6C8D24DC}" srcId="{23583BCD-8270-401F-B1D4-EF64298AACC1}" destId="{9A48250F-F4B0-4C85-B06B-6E0CC2E81669}" srcOrd="1" destOrd="0" parTransId="{18F90311-72FC-4A8F-9668-8BBD18B1E6D7}" sibTransId="{77E3B1B2-15DA-42CF-BA36-A37A925814A9}"/>
    <dgm:cxn modelId="{D884F79B-704A-429A-A6F8-CF6F2F2D212A}" type="presOf" srcId="{5C27F1BE-1308-4FF9-A1D9-02DEB6034B55}" destId="{68111D67-25D0-4136-98EB-47A7CDF4C4F1}" srcOrd="1" destOrd="0" presId="urn:microsoft.com/office/officeart/2005/8/layout/orgChart1"/>
    <dgm:cxn modelId="{244272EE-35B7-4B0A-AFA6-C4023D32C484}" type="presOf" srcId="{EADACA20-F02C-4AD3-9A22-F4AB2C97329A}" destId="{FC2C0304-A24B-48B0-A833-C87FFD53CB54}" srcOrd="0" destOrd="0" presId="urn:microsoft.com/office/officeart/2005/8/layout/orgChart1"/>
    <dgm:cxn modelId="{3A023F91-24D1-4C4B-B965-5207904DFBE3}" type="presOf" srcId="{9EB1CEF7-16B0-46B0-BD5B-0C51F4BBDDB2}" destId="{B5A12BC7-C2B9-4CC4-865E-104A26B635BA}" srcOrd="0" destOrd="0" presId="urn:microsoft.com/office/officeart/2005/8/layout/orgChart1"/>
    <dgm:cxn modelId="{AF8B750F-DAF2-4AC9-9489-F1AB3B78F9EA}" type="presOf" srcId="{19F1EEB7-A07C-4C56-B15B-5417CEEB8F83}" destId="{32E6C2A6-70F0-48D2-BB89-1B72A87DBB0A}" srcOrd="0" destOrd="0" presId="urn:microsoft.com/office/officeart/2005/8/layout/orgChart1"/>
    <dgm:cxn modelId="{9B51AF65-EFB4-42F4-9FE4-C444E85E54A9}" type="presOf" srcId="{23583BCD-8270-401F-B1D4-EF64298AACC1}" destId="{28962F06-A603-4CDB-9793-FF964317BFE8}" srcOrd="0" destOrd="0" presId="urn:microsoft.com/office/officeart/2005/8/layout/orgChart1"/>
    <dgm:cxn modelId="{6DA2A30B-D844-434E-97DD-B107CD8EE89B}" srcId="{91917FBD-137E-4D40-B76C-5A3BC5A943C0}" destId="{5C27F1BE-1308-4FF9-A1D9-02DEB6034B55}" srcOrd="2" destOrd="0" parTransId="{DF4BB0A9-333D-4B7B-BDF7-9C2A6930AF6B}" sibTransId="{C8F2169C-0BF4-4953-8FEF-ABD66A3CE180}"/>
    <dgm:cxn modelId="{3055CE3B-8D66-48D5-8197-8559820FA1B8}" type="presOf" srcId="{F31615C8-32D2-49C5-8686-08ADA45D0238}" destId="{1AAB8CFC-EFD6-46A8-A7E9-45DF4EB2F59E}" srcOrd="0" destOrd="0" presId="urn:microsoft.com/office/officeart/2005/8/layout/orgChart1"/>
    <dgm:cxn modelId="{911A5B95-1256-403F-A32E-58DF89626348}" type="presOf" srcId="{A5CEFA80-54E5-4B8A-A898-388A525B43B2}" destId="{438DCB63-3984-4EE1-9328-4D63B463BA6D}" srcOrd="1" destOrd="0" presId="urn:microsoft.com/office/officeart/2005/8/layout/orgChart1"/>
    <dgm:cxn modelId="{170833BE-120E-4BF8-8022-3D86BB9688F8}" srcId="{87202DF8-83DB-4CAC-AAE2-F09C34D7FB84}" destId="{8C6ED8CB-89D8-435E-9251-5F4A8F55D308}" srcOrd="0" destOrd="0" parTransId="{64C34667-5801-4851-96FF-97E5B5BBE95B}" sibTransId="{50546CDB-D4A8-4BB7-B96E-BD7695FE3CB4}"/>
    <dgm:cxn modelId="{2B99A137-9B6F-4804-BC0D-A39F758E0079}" srcId="{E450B9C1-BE11-4721-A62F-72484240467F}" destId="{744DF5A6-C7B4-45A8-8BB6-1FE199F813E6}" srcOrd="0" destOrd="0" parTransId="{8549D8E6-65AD-4204-9D45-5FE0F612673D}" sibTransId="{259DC7B7-C6ED-447A-A591-79E601B4D374}"/>
    <dgm:cxn modelId="{2CC2DBA6-A84E-44DB-950F-D2319FAC84AE}" type="presOf" srcId="{8C990A18-BA82-4672-91B3-BE60B12099CC}" destId="{D4B28834-38F4-4F57-85C9-8BD8331725F2}" srcOrd="0" destOrd="0" presId="urn:microsoft.com/office/officeart/2005/8/layout/orgChart1"/>
    <dgm:cxn modelId="{F1F835F2-DCBE-412F-BF7F-31F41E4D32B6}" type="presOf" srcId="{608BF963-5F46-4A75-8FE8-F7BF28CBAAC9}" destId="{7A710D1D-C35A-44F7-A4E9-B8527543A305}" srcOrd="1" destOrd="0" presId="urn:microsoft.com/office/officeart/2005/8/layout/orgChart1"/>
    <dgm:cxn modelId="{96B25535-1198-462A-94CD-0B5E73FA53D5}" type="presOf" srcId="{82E0840C-44AF-4183-9820-F7C7572A2C93}" destId="{A5F1C7C6-B968-4B78-B638-88B65042F341}" srcOrd="0" destOrd="0" presId="urn:microsoft.com/office/officeart/2005/8/layout/orgChart1"/>
    <dgm:cxn modelId="{D0724AD0-455A-4B49-AF49-76CF3E1DD275}" type="presOf" srcId="{FFA1B38F-0AEE-4F3D-AD88-72FABF77C980}" destId="{733BAD97-6E5B-4DA3-9092-7C429E11F088}" srcOrd="1" destOrd="0" presId="urn:microsoft.com/office/officeart/2005/8/layout/orgChart1"/>
    <dgm:cxn modelId="{7CF4B108-99C7-4224-ACCF-C12C6A814350}" type="presOf" srcId="{64C34667-5801-4851-96FF-97E5B5BBE95B}" destId="{B25E6E26-C3CE-45BE-9B51-8FA67CDF86D1}" srcOrd="0" destOrd="0" presId="urn:microsoft.com/office/officeart/2005/8/layout/orgChart1"/>
    <dgm:cxn modelId="{2EFB7146-13BE-4082-9D7A-B484EF998AE9}" type="presOf" srcId="{18F90311-72FC-4A8F-9668-8BBD18B1E6D7}" destId="{A4720036-37F5-42A2-B6C9-048CE3C2E575}" srcOrd="0" destOrd="0" presId="urn:microsoft.com/office/officeart/2005/8/layout/orgChart1"/>
    <dgm:cxn modelId="{4ED2764C-00A2-482A-9E13-B26F5AC173B2}" type="presOf" srcId="{6D319BA0-117E-413B-BD96-10BBF4037ACC}" destId="{4DE88A0D-7340-4057-B00B-150A017B62E9}" srcOrd="0" destOrd="0" presId="urn:microsoft.com/office/officeart/2005/8/layout/orgChart1"/>
    <dgm:cxn modelId="{F55A8055-ECA7-4D1F-AB70-8AC07AD6AF65}" type="presOf" srcId="{87202DF8-83DB-4CAC-AAE2-F09C34D7FB84}" destId="{375BE9D5-0513-4772-BA30-B2B6A842BA03}" srcOrd="0" destOrd="0" presId="urn:microsoft.com/office/officeart/2005/8/layout/orgChart1"/>
    <dgm:cxn modelId="{2305E848-3E71-47FB-B824-3FA2737C1FD9}" srcId="{8C6ED8CB-89D8-435E-9251-5F4A8F55D308}" destId="{ACE5982F-1A1C-4960-B590-DB57FB4A6B44}" srcOrd="0" destOrd="0" parTransId="{60F4D013-36D1-449C-9F19-191218076136}" sibTransId="{7BED7C6A-EA07-46C9-B83F-AE2317275233}"/>
    <dgm:cxn modelId="{76C206E3-896D-4427-AFC4-AC7E44047A13}" srcId="{8C6ED8CB-89D8-435E-9251-5F4A8F55D308}" destId="{35DD1E54-C7B5-4182-950E-477E8CA458CD}" srcOrd="2" destOrd="0" parTransId="{50683555-601C-4204-A53B-3395C779E5AE}" sibTransId="{22FADD0E-0113-4FBC-BBBC-D689E23EDA97}"/>
    <dgm:cxn modelId="{C3EFFD6A-FFF9-4A65-9007-D4862A5E0963}" type="presParOf" srcId="{C1DE3FFD-C84C-4512-A905-EFDC6DEB7DE9}" destId="{9F30C975-C560-4879-B5B4-E7C6F0A31856}" srcOrd="0" destOrd="0" presId="urn:microsoft.com/office/officeart/2005/8/layout/orgChart1"/>
    <dgm:cxn modelId="{FAE14F6B-4899-4BC4-B42A-4429165F90F3}" type="presParOf" srcId="{9F30C975-C560-4879-B5B4-E7C6F0A31856}" destId="{B83147F3-87BB-4438-A5DD-0CA8B25DC025}" srcOrd="0" destOrd="0" presId="urn:microsoft.com/office/officeart/2005/8/layout/orgChart1"/>
    <dgm:cxn modelId="{50B36DB8-9BD8-4CBA-A4D5-BA53384A4150}" type="presParOf" srcId="{B83147F3-87BB-4438-A5DD-0CA8B25DC025}" destId="{375BE9D5-0513-4772-BA30-B2B6A842BA03}" srcOrd="0" destOrd="0" presId="urn:microsoft.com/office/officeart/2005/8/layout/orgChart1"/>
    <dgm:cxn modelId="{3E0F9BD9-ABC4-41F8-9B6F-79E48CDC97B9}" type="presParOf" srcId="{B83147F3-87BB-4438-A5DD-0CA8B25DC025}" destId="{8DB05401-E090-4109-88FE-66D694BA74FC}" srcOrd="1" destOrd="0" presId="urn:microsoft.com/office/officeart/2005/8/layout/orgChart1"/>
    <dgm:cxn modelId="{F08B5DE1-B564-4E90-ADEF-15086D600EC9}" type="presParOf" srcId="{9F30C975-C560-4879-B5B4-E7C6F0A31856}" destId="{3A5FB87B-C5C4-49F5-BEDC-F32BB4587C7A}" srcOrd="1" destOrd="0" presId="urn:microsoft.com/office/officeart/2005/8/layout/orgChart1"/>
    <dgm:cxn modelId="{389D7824-2611-48D6-8868-6276FE068A26}" type="presParOf" srcId="{3A5FB87B-C5C4-49F5-BEDC-F32BB4587C7A}" destId="{B25E6E26-C3CE-45BE-9B51-8FA67CDF86D1}" srcOrd="0" destOrd="0" presId="urn:microsoft.com/office/officeart/2005/8/layout/orgChart1"/>
    <dgm:cxn modelId="{787CEA81-6A31-4FD2-A35B-A61451EF55BC}" type="presParOf" srcId="{3A5FB87B-C5C4-49F5-BEDC-F32BB4587C7A}" destId="{EA586CBD-C123-4882-B919-DA1D38BCA009}" srcOrd="1" destOrd="0" presId="urn:microsoft.com/office/officeart/2005/8/layout/orgChart1"/>
    <dgm:cxn modelId="{9B002AC1-88D8-44ED-8B31-EEAB5DD699CA}" type="presParOf" srcId="{EA586CBD-C123-4882-B919-DA1D38BCA009}" destId="{46D08F88-D0F8-450E-B810-89BEAF75E1E3}" srcOrd="0" destOrd="0" presId="urn:microsoft.com/office/officeart/2005/8/layout/orgChart1"/>
    <dgm:cxn modelId="{BADCC621-B7C5-4F04-B895-77915F0DF071}" type="presParOf" srcId="{46D08F88-D0F8-450E-B810-89BEAF75E1E3}" destId="{8D71DB92-8E16-4EBD-B455-CEACBF0F4C75}" srcOrd="0" destOrd="0" presId="urn:microsoft.com/office/officeart/2005/8/layout/orgChart1"/>
    <dgm:cxn modelId="{147AD853-13DD-4981-9502-18D979CBACA8}" type="presParOf" srcId="{46D08F88-D0F8-450E-B810-89BEAF75E1E3}" destId="{7DA22711-A4D6-4812-B835-063B6173338F}" srcOrd="1" destOrd="0" presId="urn:microsoft.com/office/officeart/2005/8/layout/orgChart1"/>
    <dgm:cxn modelId="{310D4C61-3DDF-471F-A927-8B91913D5A21}" type="presParOf" srcId="{EA586CBD-C123-4882-B919-DA1D38BCA009}" destId="{CF6861C1-C3F7-4563-85B4-1DD1F54A6E6B}" srcOrd="1" destOrd="0" presId="urn:microsoft.com/office/officeart/2005/8/layout/orgChart1"/>
    <dgm:cxn modelId="{43909387-86EF-464F-B6DC-9C0A97399060}" type="presParOf" srcId="{CF6861C1-C3F7-4563-85B4-1DD1F54A6E6B}" destId="{1260C3B2-1B93-48C6-9563-82D76CE02032}" srcOrd="0" destOrd="0" presId="urn:microsoft.com/office/officeart/2005/8/layout/orgChart1"/>
    <dgm:cxn modelId="{E1640D8B-CD0A-46AF-919A-68E6650CBF43}" type="presParOf" srcId="{CF6861C1-C3F7-4563-85B4-1DD1F54A6E6B}" destId="{3DFD8A53-33CF-4A67-8C67-D76EE0F95F7C}" srcOrd="1" destOrd="0" presId="urn:microsoft.com/office/officeart/2005/8/layout/orgChart1"/>
    <dgm:cxn modelId="{9B65C7AD-3536-4268-8FE1-D077812483DA}" type="presParOf" srcId="{3DFD8A53-33CF-4A67-8C67-D76EE0F95F7C}" destId="{00674B24-0E00-41EA-B98A-92526745A5A8}" srcOrd="0" destOrd="0" presId="urn:microsoft.com/office/officeart/2005/8/layout/orgChart1"/>
    <dgm:cxn modelId="{9EF1D5EA-36A1-42F5-8876-D8F481853F90}" type="presParOf" srcId="{00674B24-0E00-41EA-B98A-92526745A5A8}" destId="{BC53DDFB-A49B-4A52-B04E-D3911F688374}" srcOrd="0" destOrd="0" presId="urn:microsoft.com/office/officeart/2005/8/layout/orgChart1"/>
    <dgm:cxn modelId="{AF798720-837F-43FA-96AD-6E0CC1BD9FE9}" type="presParOf" srcId="{00674B24-0E00-41EA-B98A-92526745A5A8}" destId="{AC3A9362-A670-4C75-ACC2-E4B3256C7260}" srcOrd="1" destOrd="0" presId="urn:microsoft.com/office/officeart/2005/8/layout/orgChart1"/>
    <dgm:cxn modelId="{97650634-D74A-45F6-9BCD-4FC0DE184946}" type="presParOf" srcId="{3DFD8A53-33CF-4A67-8C67-D76EE0F95F7C}" destId="{AD529302-EBF1-4448-BF73-D50F6D0B055A}" srcOrd="1" destOrd="0" presId="urn:microsoft.com/office/officeart/2005/8/layout/orgChart1"/>
    <dgm:cxn modelId="{E0927530-A2CA-4C0C-A323-BAB0AE109274}" type="presParOf" srcId="{AD529302-EBF1-4448-BF73-D50F6D0B055A}" destId="{1AAB8CFC-EFD6-46A8-A7E9-45DF4EB2F59E}" srcOrd="0" destOrd="0" presId="urn:microsoft.com/office/officeart/2005/8/layout/orgChart1"/>
    <dgm:cxn modelId="{C688C9AF-D134-4A6E-8A00-A3EEF37FCF6C}" type="presParOf" srcId="{AD529302-EBF1-4448-BF73-D50F6D0B055A}" destId="{1956A3A7-EBF1-4D2E-BC0E-B9ED0480DF9C}" srcOrd="1" destOrd="0" presId="urn:microsoft.com/office/officeart/2005/8/layout/orgChart1"/>
    <dgm:cxn modelId="{334FAF5D-BB62-41D8-8687-188A9C4EB132}" type="presParOf" srcId="{1956A3A7-EBF1-4D2E-BC0E-B9ED0480DF9C}" destId="{2253359D-33F3-4C90-A952-0646EE34F627}" srcOrd="0" destOrd="0" presId="urn:microsoft.com/office/officeart/2005/8/layout/orgChart1"/>
    <dgm:cxn modelId="{F919830B-55B2-45EC-BFB9-C07722BFFF02}" type="presParOf" srcId="{2253359D-33F3-4C90-A952-0646EE34F627}" destId="{392B530E-36BF-4DA9-8C0E-C10F807824BF}" srcOrd="0" destOrd="0" presId="urn:microsoft.com/office/officeart/2005/8/layout/orgChart1"/>
    <dgm:cxn modelId="{B8C3C09D-508E-4C24-A48C-E0CD4A71FB28}" type="presParOf" srcId="{2253359D-33F3-4C90-A952-0646EE34F627}" destId="{A03BFE49-726B-4F89-B15F-1A882DC52E51}" srcOrd="1" destOrd="0" presId="urn:microsoft.com/office/officeart/2005/8/layout/orgChart1"/>
    <dgm:cxn modelId="{374A9FAA-3CB6-4C43-935B-0E31F8347324}" type="presParOf" srcId="{1956A3A7-EBF1-4D2E-BC0E-B9ED0480DF9C}" destId="{26D2F812-587D-43F8-A8A0-3F2A8734CBA0}" srcOrd="1" destOrd="0" presId="urn:microsoft.com/office/officeart/2005/8/layout/orgChart1"/>
    <dgm:cxn modelId="{5B381FF0-0B43-4F3E-9B77-5BB5DDDBE212}" type="presParOf" srcId="{1956A3A7-EBF1-4D2E-BC0E-B9ED0480DF9C}" destId="{BF2C3A32-43BA-4A20-91D4-711CF4A03F8C}" srcOrd="2" destOrd="0" presId="urn:microsoft.com/office/officeart/2005/8/layout/orgChart1"/>
    <dgm:cxn modelId="{DD8D2128-527E-482D-953F-B2871561A968}" type="presParOf" srcId="{AD529302-EBF1-4448-BF73-D50F6D0B055A}" destId="{06F1F971-B193-47B3-AD3F-6F239448965F}" srcOrd="2" destOrd="0" presId="urn:microsoft.com/office/officeart/2005/8/layout/orgChart1"/>
    <dgm:cxn modelId="{6B2E0C67-FE3B-41D4-8F2A-0E73790BBEAB}" type="presParOf" srcId="{AD529302-EBF1-4448-BF73-D50F6D0B055A}" destId="{D6AC6401-5E01-4693-B72B-6CC82CE4A29D}" srcOrd="3" destOrd="0" presId="urn:microsoft.com/office/officeart/2005/8/layout/orgChart1"/>
    <dgm:cxn modelId="{8652421C-6713-4842-99D7-74E630C47529}" type="presParOf" srcId="{D6AC6401-5E01-4693-B72B-6CC82CE4A29D}" destId="{84FC0A4C-DF43-49A7-AC34-80F3D40920F6}" srcOrd="0" destOrd="0" presId="urn:microsoft.com/office/officeart/2005/8/layout/orgChart1"/>
    <dgm:cxn modelId="{12E453D2-E419-4CFE-9514-CE4BA76D61CA}" type="presParOf" srcId="{84FC0A4C-DF43-49A7-AC34-80F3D40920F6}" destId="{AEECFC35-333C-4214-82E0-CC63B4F4CA49}" srcOrd="0" destOrd="0" presId="urn:microsoft.com/office/officeart/2005/8/layout/orgChart1"/>
    <dgm:cxn modelId="{0033B300-BC60-4887-B076-7D87067A3B09}" type="presParOf" srcId="{84FC0A4C-DF43-49A7-AC34-80F3D40920F6}" destId="{733BAD97-6E5B-4DA3-9092-7C429E11F088}" srcOrd="1" destOrd="0" presId="urn:microsoft.com/office/officeart/2005/8/layout/orgChart1"/>
    <dgm:cxn modelId="{9E7C45AA-46B3-4A1A-B056-24D6E3B0492A}" type="presParOf" srcId="{D6AC6401-5E01-4693-B72B-6CC82CE4A29D}" destId="{B2F06E54-D7D8-46A5-8D9E-DD7053BDC32A}" srcOrd="1" destOrd="0" presId="urn:microsoft.com/office/officeart/2005/8/layout/orgChart1"/>
    <dgm:cxn modelId="{951C3397-CEF7-4189-BF27-3A41224ACF71}" type="presParOf" srcId="{D6AC6401-5E01-4693-B72B-6CC82CE4A29D}" destId="{E74E68FA-FCB9-42C0-A9CB-6A7A72834646}" srcOrd="2" destOrd="0" presId="urn:microsoft.com/office/officeart/2005/8/layout/orgChart1"/>
    <dgm:cxn modelId="{48D36009-A230-4A69-BCBD-4FD7399643D8}" type="presParOf" srcId="{3DFD8A53-33CF-4A67-8C67-D76EE0F95F7C}" destId="{28890618-72A3-4F0F-8B4F-E3A3D2014022}" srcOrd="2" destOrd="0" presId="urn:microsoft.com/office/officeart/2005/8/layout/orgChart1"/>
    <dgm:cxn modelId="{42C6FE04-15A1-4916-8B37-4E7800AF980D}" type="presParOf" srcId="{CF6861C1-C3F7-4563-85B4-1DD1F54A6E6B}" destId="{DAAA0F4A-5437-4792-AF17-7AB5C8D780E2}" srcOrd="2" destOrd="0" presId="urn:microsoft.com/office/officeart/2005/8/layout/orgChart1"/>
    <dgm:cxn modelId="{F4DDB29F-0E4A-49EA-9C08-E285D07AC155}" type="presParOf" srcId="{CF6861C1-C3F7-4563-85B4-1DD1F54A6E6B}" destId="{BF32A029-5516-4622-9E8C-FC06C664220A}" srcOrd="3" destOrd="0" presId="urn:microsoft.com/office/officeart/2005/8/layout/orgChart1"/>
    <dgm:cxn modelId="{41AE54DF-CDD9-4158-92D3-9D0D15C92619}" type="presParOf" srcId="{BF32A029-5516-4622-9E8C-FC06C664220A}" destId="{15B8E4C5-52BB-45D6-840F-310ED583CB47}" srcOrd="0" destOrd="0" presId="urn:microsoft.com/office/officeart/2005/8/layout/orgChart1"/>
    <dgm:cxn modelId="{20BE221A-36DA-4F49-8B42-6D5DB1D0C4CA}" type="presParOf" srcId="{15B8E4C5-52BB-45D6-840F-310ED583CB47}" destId="{166EAC11-375D-4DF4-BBCC-35B9C26A6169}" srcOrd="0" destOrd="0" presId="urn:microsoft.com/office/officeart/2005/8/layout/orgChart1"/>
    <dgm:cxn modelId="{736E8E1C-4A8F-4F40-ACA5-C409C7494C1A}" type="presParOf" srcId="{15B8E4C5-52BB-45D6-840F-310ED583CB47}" destId="{7A710D1D-C35A-44F7-A4E9-B8527543A305}" srcOrd="1" destOrd="0" presId="urn:microsoft.com/office/officeart/2005/8/layout/orgChart1"/>
    <dgm:cxn modelId="{7B324226-5B55-4975-B156-4300583846D7}" type="presParOf" srcId="{BF32A029-5516-4622-9E8C-FC06C664220A}" destId="{9574B22F-9491-42DC-BE78-694851A87715}" srcOrd="1" destOrd="0" presId="urn:microsoft.com/office/officeart/2005/8/layout/orgChart1"/>
    <dgm:cxn modelId="{DEFB031E-FEE9-406C-984D-02360055AAD2}" type="presParOf" srcId="{BF32A029-5516-4622-9E8C-FC06C664220A}" destId="{5F078E04-62A2-4CAC-9B8A-F9B597973292}" srcOrd="2" destOrd="0" presId="urn:microsoft.com/office/officeart/2005/8/layout/orgChart1"/>
    <dgm:cxn modelId="{58CCA5E6-DD33-45FA-85D5-2143B15923AD}" type="presParOf" srcId="{CF6861C1-C3F7-4563-85B4-1DD1F54A6E6B}" destId="{BF965CD5-195A-4A86-B1DF-E10F0F8A16FE}" srcOrd="4" destOrd="0" presId="urn:microsoft.com/office/officeart/2005/8/layout/orgChart1"/>
    <dgm:cxn modelId="{32D5D4A1-EF78-47A4-89CE-95712E3BDC22}" type="presParOf" srcId="{CF6861C1-C3F7-4563-85B4-1DD1F54A6E6B}" destId="{E3AB15C6-8C79-4D0F-AA2E-FA7B644AC791}" srcOrd="5" destOrd="0" presId="urn:microsoft.com/office/officeart/2005/8/layout/orgChart1"/>
    <dgm:cxn modelId="{07F9B78E-A3A6-4547-9A1D-41A73F93A6FF}" type="presParOf" srcId="{E3AB15C6-8C79-4D0F-AA2E-FA7B644AC791}" destId="{755DC8C9-B2C9-4265-822D-3D6AA3A2251E}" srcOrd="0" destOrd="0" presId="urn:microsoft.com/office/officeart/2005/8/layout/orgChart1"/>
    <dgm:cxn modelId="{26F50542-D26E-496E-91ED-0817604F5AF3}" type="presParOf" srcId="{755DC8C9-B2C9-4265-822D-3D6AA3A2251E}" destId="{8ADE9463-65FA-4998-A94C-E0B8471BC1E0}" srcOrd="0" destOrd="0" presId="urn:microsoft.com/office/officeart/2005/8/layout/orgChart1"/>
    <dgm:cxn modelId="{859FE74B-70BE-4196-8A27-5F0868F914E5}" type="presParOf" srcId="{755DC8C9-B2C9-4265-822D-3D6AA3A2251E}" destId="{F074E6C3-0852-4432-8F0F-82CEC1BAC608}" srcOrd="1" destOrd="0" presId="urn:microsoft.com/office/officeart/2005/8/layout/orgChart1"/>
    <dgm:cxn modelId="{1B11FE12-53D2-4826-BFFA-FB0A76D999A4}" type="presParOf" srcId="{E3AB15C6-8C79-4D0F-AA2E-FA7B644AC791}" destId="{3DCD9557-6105-4EE8-A7AC-018AC247D7D7}" srcOrd="1" destOrd="0" presId="urn:microsoft.com/office/officeart/2005/8/layout/orgChart1"/>
    <dgm:cxn modelId="{7A50987F-2FF8-4028-8D10-E57A55EB1DD2}" type="presParOf" srcId="{E3AB15C6-8C79-4D0F-AA2E-FA7B644AC791}" destId="{B7D35C94-A36E-46AF-930B-2453FCACE96D}" srcOrd="2" destOrd="0" presId="urn:microsoft.com/office/officeart/2005/8/layout/orgChart1"/>
    <dgm:cxn modelId="{626647E6-C6F0-4A9C-9C47-DA8C24B92B24}" type="presParOf" srcId="{EA586CBD-C123-4882-B919-DA1D38BCA009}" destId="{013A92EF-6263-469C-8568-078B03D70600}" srcOrd="2" destOrd="0" presId="urn:microsoft.com/office/officeart/2005/8/layout/orgChart1"/>
    <dgm:cxn modelId="{AE7EF7D5-C0D6-42C0-9D33-8D30F333C2F7}" type="presParOf" srcId="{3A5FB87B-C5C4-49F5-BEDC-F32BB4587C7A}" destId="{95B764FF-7CA6-4CFA-9094-3CFFFA6D8C27}" srcOrd="2" destOrd="0" presId="urn:microsoft.com/office/officeart/2005/8/layout/orgChart1"/>
    <dgm:cxn modelId="{D4600DB6-6A6F-4114-98C0-3B7683CE5E54}" type="presParOf" srcId="{3A5FB87B-C5C4-49F5-BEDC-F32BB4587C7A}" destId="{FF3C80A2-5452-479B-B333-CEC9DF157888}" srcOrd="3" destOrd="0" presId="urn:microsoft.com/office/officeart/2005/8/layout/orgChart1"/>
    <dgm:cxn modelId="{7977E36C-23C6-46C6-B267-50453C2356AB}" type="presParOf" srcId="{FF3C80A2-5452-479B-B333-CEC9DF157888}" destId="{B7B63E64-B3EF-4E6A-B966-A96916A9B5E0}" srcOrd="0" destOrd="0" presId="urn:microsoft.com/office/officeart/2005/8/layout/orgChart1"/>
    <dgm:cxn modelId="{16E99696-CB68-4012-A1EE-4C92B4045CB1}" type="presParOf" srcId="{B7B63E64-B3EF-4E6A-B966-A96916A9B5E0}" destId="{28EE6367-E2E3-49A4-8BBF-244A4071D829}" srcOrd="0" destOrd="0" presId="urn:microsoft.com/office/officeart/2005/8/layout/orgChart1"/>
    <dgm:cxn modelId="{44020D38-6C75-4C68-AFAC-EABB971D8FA9}" type="presParOf" srcId="{B7B63E64-B3EF-4E6A-B966-A96916A9B5E0}" destId="{7EBE25C8-92B5-42F2-BF08-10B68BAFC7A6}" srcOrd="1" destOrd="0" presId="urn:microsoft.com/office/officeart/2005/8/layout/orgChart1"/>
    <dgm:cxn modelId="{88202574-6F1A-433C-A3B3-45AF12CB62AC}" type="presParOf" srcId="{FF3C80A2-5452-479B-B333-CEC9DF157888}" destId="{51CD37A3-E5C9-43A7-A2C4-B344BDF6B4CA}" srcOrd="1" destOrd="0" presId="urn:microsoft.com/office/officeart/2005/8/layout/orgChart1"/>
    <dgm:cxn modelId="{0BF4B40D-D654-4B7B-8F9E-A847DE0780AA}" type="presParOf" srcId="{51CD37A3-E5C9-43A7-A2C4-B344BDF6B4CA}" destId="{7770C271-D0EE-4A57-BB65-E60177DC268A}" srcOrd="0" destOrd="0" presId="urn:microsoft.com/office/officeart/2005/8/layout/orgChart1"/>
    <dgm:cxn modelId="{86C854DC-21A3-4D90-9940-0AA6D5D4C501}" type="presParOf" srcId="{51CD37A3-E5C9-43A7-A2C4-B344BDF6B4CA}" destId="{7A208166-DD49-4DF0-A485-0CFC78D8B37F}" srcOrd="1" destOrd="0" presId="urn:microsoft.com/office/officeart/2005/8/layout/orgChart1"/>
    <dgm:cxn modelId="{D2687CF8-AEEA-4910-BD83-F6F49DECEBDE}" type="presParOf" srcId="{7A208166-DD49-4DF0-A485-0CFC78D8B37F}" destId="{44B6C698-1657-4359-9FAC-7514284A2936}" srcOrd="0" destOrd="0" presId="urn:microsoft.com/office/officeart/2005/8/layout/orgChart1"/>
    <dgm:cxn modelId="{F56DB703-596F-4E82-BAF6-B0D927431CDA}" type="presParOf" srcId="{44B6C698-1657-4359-9FAC-7514284A2936}" destId="{7FF85584-8722-468F-BC70-6ABDC47595A7}" srcOrd="0" destOrd="0" presId="urn:microsoft.com/office/officeart/2005/8/layout/orgChart1"/>
    <dgm:cxn modelId="{C7A469C2-240F-4BA1-B5B5-855A00675B88}" type="presParOf" srcId="{44B6C698-1657-4359-9FAC-7514284A2936}" destId="{A326316D-BE2D-4BE0-8E36-55B69E4A3AAF}" srcOrd="1" destOrd="0" presId="urn:microsoft.com/office/officeart/2005/8/layout/orgChart1"/>
    <dgm:cxn modelId="{CDB97153-B2EC-4676-890A-A2C6F25D1C51}" type="presParOf" srcId="{7A208166-DD49-4DF0-A485-0CFC78D8B37F}" destId="{3DFB1E4D-E61C-4AAB-AD79-81722C5EE876}" srcOrd="1" destOrd="0" presId="urn:microsoft.com/office/officeart/2005/8/layout/orgChart1"/>
    <dgm:cxn modelId="{88F66D80-11EE-49A7-AFC8-DA6188311EB5}" type="presParOf" srcId="{7A208166-DD49-4DF0-A485-0CFC78D8B37F}" destId="{D4F78F88-8DA1-4406-A2A8-CC93DCDDCBB4}" srcOrd="2" destOrd="0" presId="urn:microsoft.com/office/officeart/2005/8/layout/orgChart1"/>
    <dgm:cxn modelId="{72C52147-F6C1-4827-80E2-3F948059AE72}" type="presParOf" srcId="{51CD37A3-E5C9-43A7-A2C4-B344BDF6B4CA}" destId="{32E6C2A6-70F0-48D2-BB89-1B72A87DBB0A}" srcOrd="2" destOrd="0" presId="urn:microsoft.com/office/officeart/2005/8/layout/orgChart1"/>
    <dgm:cxn modelId="{3607FF03-C94B-449F-97D9-5608B6ED03E8}" type="presParOf" srcId="{51CD37A3-E5C9-43A7-A2C4-B344BDF6B4CA}" destId="{136BBC20-4C2B-4EE8-B814-1B88B9CE5E17}" srcOrd="3" destOrd="0" presId="urn:microsoft.com/office/officeart/2005/8/layout/orgChart1"/>
    <dgm:cxn modelId="{3DB73784-9229-4439-85C2-EBFA0ED01D98}" type="presParOf" srcId="{136BBC20-4C2B-4EE8-B814-1B88B9CE5E17}" destId="{E4366FB8-0B66-425D-AD4E-5757E7E836BB}" srcOrd="0" destOrd="0" presId="urn:microsoft.com/office/officeart/2005/8/layout/orgChart1"/>
    <dgm:cxn modelId="{F2474B3C-40FB-482B-A72B-5F8FEE6D6D3B}" type="presParOf" srcId="{E4366FB8-0B66-425D-AD4E-5757E7E836BB}" destId="{0220CEE1-9E04-4F5E-B48A-85F57625E51B}" srcOrd="0" destOrd="0" presId="urn:microsoft.com/office/officeart/2005/8/layout/orgChart1"/>
    <dgm:cxn modelId="{F43C1E29-468A-49F9-A9C9-B9F9137ABBF9}" type="presParOf" srcId="{E4366FB8-0B66-425D-AD4E-5757E7E836BB}" destId="{EE262D7E-1519-4D63-823D-A22640138B9F}" srcOrd="1" destOrd="0" presId="urn:microsoft.com/office/officeart/2005/8/layout/orgChart1"/>
    <dgm:cxn modelId="{D2937E37-A9F1-489C-8865-5C98D59DDD21}" type="presParOf" srcId="{136BBC20-4C2B-4EE8-B814-1B88B9CE5E17}" destId="{3D0F3672-2A7A-4117-8940-7228515B484B}" srcOrd="1" destOrd="0" presId="urn:microsoft.com/office/officeart/2005/8/layout/orgChart1"/>
    <dgm:cxn modelId="{3EA48E9A-58C1-4029-A0A2-A22C8B1BB9C0}" type="presParOf" srcId="{136BBC20-4C2B-4EE8-B814-1B88B9CE5E17}" destId="{86C7DBE4-AF05-4CDA-82B9-590375A4D570}" srcOrd="2" destOrd="0" presId="urn:microsoft.com/office/officeart/2005/8/layout/orgChart1"/>
    <dgm:cxn modelId="{8E8A1C21-8FFA-456E-945D-F96D74D35B93}" type="presParOf" srcId="{51CD37A3-E5C9-43A7-A2C4-B344BDF6B4CA}" destId="{E3801BBA-5F5B-45C9-BDC4-28CCB6CE05A3}" srcOrd="4" destOrd="0" presId="urn:microsoft.com/office/officeart/2005/8/layout/orgChart1"/>
    <dgm:cxn modelId="{BE856043-CA70-41C7-88C2-60E2AA5D1BE7}" type="presParOf" srcId="{51CD37A3-E5C9-43A7-A2C4-B344BDF6B4CA}" destId="{4A668EBD-B0D1-43AF-B002-B83F0A9ABB5D}" srcOrd="5" destOrd="0" presId="urn:microsoft.com/office/officeart/2005/8/layout/orgChart1"/>
    <dgm:cxn modelId="{EF84E2B9-0B3F-4C3E-A7A0-DD3F44C5DAF5}" type="presParOf" srcId="{4A668EBD-B0D1-43AF-B002-B83F0A9ABB5D}" destId="{818EF0B5-0F40-457E-8615-455A0F6C17A0}" srcOrd="0" destOrd="0" presId="urn:microsoft.com/office/officeart/2005/8/layout/orgChart1"/>
    <dgm:cxn modelId="{D51A01F3-DCD7-4F00-BEFB-86CFD4BF9537}" type="presParOf" srcId="{818EF0B5-0F40-457E-8615-455A0F6C17A0}" destId="{66DDFE27-CDEE-495C-9872-3E8BDCD98318}" srcOrd="0" destOrd="0" presId="urn:microsoft.com/office/officeart/2005/8/layout/orgChart1"/>
    <dgm:cxn modelId="{D8CB3EC8-F4D4-4282-848B-0F031530EA1D}" type="presParOf" srcId="{818EF0B5-0F40-457E-8615-455A0F6C17A0}" destId="{48A0F609-761E-4561-8642-3435AB5CF824}" srcOrd="1" destOrd="0" presId="urn:microsoft.com/office/officeart/2005/8/layout/orgChart1"/>
    <dgm:cxn modelId="{0A61C942-E7B0-4B80-BA03-28593ABD1B83}" type="presParOf" srcId="{4A668EBD-B0D1-43AF-B002-B83F0A9ABB5D}" destId="{1FDA7109-5F16-4514-A0CA-C4F192D5481B}" srcOrd="1" destOrd="0" presId="urn:microsoft.com/office/officeart/2005/8/layout/orgChart1"/>
    <dgm:cxn modelId="{B8E525C2-FE5E-4CDA-82F9-646967FF2D0B}" type="presParOf" srcId="{4A668EBD-B0D1-43AF-B002-B83F0A9ABB5D}" destId="{29903B1F-9D1A-4BEC-800C-BA06D6041002}" srcOrd="2" destOrd="0" presId="urn:microsoft.com/office/officeart/2005/8/layout/orgChart1"/>
    <dgm:cxn modelId="{86FD424D-D5D4-458E-B6D1-43D4306DB327}" type="presParOf" srcId="{51CD37A3-E5C9-43A7-A2C4-B344BDF6B4CA}" destId="{35D9D183-5B3C-4F15-BDF2-457611A37B2D}" srcOrd="6" destOrd="0" presId="urn:microsoft.com/office/officeart/2005/8/layout/orgChart1"/>
    <dgm:cxn modelId="{3C6F8BAB-0A16-427A-A74E-624882792FF4}" type="presParOf" srcId="{51CD37A3-E5C9-43A7-A2C4-B344BDF6B4CA}" destId="{3FD53B1E-B07F-4B33-B50D-B6D400FCF1F9}" srcOrd="7" destOrd="0" presId="urn:microsoft.com/office/officeart/2005/8/layout/orgChart1"/>
    <dgm:cxn modelId="{A27D8B05-E434-4957-AB59-61B38FA2A7B8}" type="presParOf" srcId="{3FD53B1E-B07F-4B33-B50D-B6D400FCF1F9}" destId="{A9EBA0AB-3303-4976-BEF8-849389610FCB}" srcOrd="0" destOrd="0" presId="urn:microsoft.com/office/officeart/2005/8/layout/orgChart1"/>
    <dgm:cxn modelId="{DC9C63D4-8A05-4644-BA09-E8F7641C1EC3}" type="presParOf" srcId="{A9EBA0AB-3303-4976-BEF8-849389610FCB}" destId="{E23819F2-4F27-4F07-997E-6EE8262E4AB6}" srcOrd="0" destOrd="0" presId="urn:microsoft.com/office/officeart/2005/8/layout/orgChart1"/>
    <dgm:cxn modelId="{E224E4B9-10B2-4518-BFB8-89FE8C5FE99F}" type="presParOf" srcId="{A9EBA0AB-3303-4976-BEF8-849389610FCB}" destId="{91624A89-E638-4D3C-844F-F615AFB6BECE}" srcOrd="1" destOrd="0" presId="urn:microsoft.com/office/officeart/2005/8/layout/orgChart1"/>
    <dgm:cxn modelId="{A91D2D78-D9F2-44F2-B0BA-BADB463B6706}" type="presParOf" srcId="{3FD53B1E-B07F-4B33-B50D-B6D400FCF1F9}" destId="{3714D3E6-579D-4B00-A9D3-50CC97D77E99}" srcOrd="1" destOrd="0" presId="urn:microsoft.com/office/officeart/2005/8/layout/orgChart1"/>
    <dgm:cxn modelId="{E278571D-5E98-41C5-8AD5-E0CBFC140AA5}" type="presParOf" srcId="{3FD53B1E-B07F-4B33-B50D-B6D400FCF1F9}" destId="{52A40EFA-33BB-4A6D-B1DF-EB8646F51157}" srcOrd="2" destOrd="0" presId="urn:microsoft.com/office/officeart/2005/8/layout/orgChart1"/>
    <dgm:cxn modelId="{9316CA62-83E7-4CC6-A7CF-ACE726FC4725}" type="presParOf" srcId="{FF3C80A2-5452-479B-B333-CEC9DF157888}" destId="{4975C470-427F-4AA3-8B4B-73D0944C0BEA}" srcOrd="2" destOrd="0" presId="urn:microsoft.com/office/officeart/2005/8/layout/orgChart1"/>
    <dgm:cxn modelId="{1B764F24-C6A1-469D-87DF-B84834CE26B9}" type="presParOf" srcId="{3A5FB87B-C5C4-49F5-BEDC-F32BB4587C7A}" destId="{213F4AD1-F1A7-4CAB-9C9E-EE0102E50B17}" srcOrd="4" destOrd="0" presId="urn:microsoft.com/office/officeart/2005/8/layout/orgChart1"/>
    <dgm:cxn modelId="{9810513A-A8BB-442F-8589-12E7B00F2A7E}" type="presParOf" srcId="{3A5FB87B-C5C4-49F5-BEDC-F32BB4587C7A}" destId="{2159CF13-C8CC-4F5B-A96A-8590542DAC0A}" srcOrd="5" destOrd="0" presId="urn:microsoft.com/office/officeart/2005/8/layout/orgChart1"/>
    <dgm:cxn modelId="{7B1A6703-EAEB-48BD-A481-31F2C3192465}" type="presParOf" srcId="{2159CF13-C8CC-4F5B-A96A-8590542DAC0A}" destId="{864B6734-3E99-400B-B083-5A8164304800}" srcOrd="0" destOrd="0" presId="urn:microsoft.com/office/officeart/2005/8/layout/orgChart1"/>
    <dgm:cxn modelId="{1DC5A966-62AE-4FD5-BB63-8CBAF207A1AE}" type="presParOf" srcId="{864B6734-3E99-400B-B083-5A8164304800}" destId="{28962F06-A603-4CDB-9793-FF964317BFE8}" srcOrd="0" destOrd="0" presId="urn:microsoft.com/office/officeart/2005/8/layout/orgChart1"/>
    <dgm:cxn modelId="{817E7E9B-0771-4BF5-B19B-CFBBE3ACC70D}" type="presParOf" srcId="{864B6734-3E99-400B-B083-5A8164304800}" destId="{5A8FBD4A-EBA8-41A1-A223-EFAA4E7FF9F1}" srcOrd="1" destOrd="0" presId="urn:microsoft.com/office/officeart/2005/8/layout/orgChart1"/>
    <dgm:cxn modelId="{A7211A2B-0DAE-4FE2-85D5-56CD06592362}" type="presParOf" srcId="{2159CF13-C8CC-4F5B-A96A-8590542DAC0A}" destId="{4BC7F5A1-C67D-44FF-B068-83041D01E3CA}" srcOrd="1" destOrd="0" presId="urn:microsoft.com/office/officeart/2005/8/layout/orgChart1"/>
    <dgm:cxn modelId="{C2BDCFB7-E96E-4E0C-AD53-E48C000A40FC}" type="presParOf" srcId="{4BC7F5A1-C67D-44FF-B068-83041D01E3CA}" destId="{5E902E24-66C8-41E1-BB4D-72AD7D31A01D}" srcOrd="0" destOrd="0" presId="urn:microsoft.com/office/officeart/2005/8/layout/orgChart1"/>
    <dgm:cxn modelId="{1E2B5230-3E9D-4DEA-9A3B-CA438D6E90FB}" type="presParOf" srcId="{4BC7F5A1-C67D-44FF-B068-83041D01E3CA}" destId="{FE88B66D-F60F-4372-8100-FA399151593C}" srcOrd="1" destOrd="0" presId="urn:microsoft.com/office/officeart/2005/8/layout/orgChart1"/>
    <dgm:cxn modelId="{4F9E9778-21BE-4113-A158-A165D33EAADC}" type="presParOf" srcId="{FE88B66D-F60F-4372-8100-FA399151593C}" destId="{08C8EB62-9F08-4A4B-B810-3BCB7A4E0C66}" srcOrd="0" destOrd="0" presId="urn:microsoft.com/office/officeart/2005/8/layout/orgChart1"/>
    <dgm:cxn modelId="{9CCC4FF1-550B-462A-997B-22A4021084A5}" type="presParOf" srcId="{08C8EB62-9F08-4A4B-B810-3BCB7A4E0C66}" destId="{973BD8D9-F5C9-4995-863B-16B2F771882F}" srcOrd="0" destOrd="0" presId="urn:microsoft.com/office/officeart/2005/8/layout/orgChart1"/>
    <dgm:cxn modelId="{5E24BDAD-A958-46A9-BFE7-64FB377F9578}" type="presParOf" srcId="{08C8EB62-9F08-4A4B-B810-3BCB7A4E0C66}" destId="{7DF62400-D3F9-4B36-BFBC-9D4BE9EF2B19}" srcOrd="1" destOrd="0" presId="urn:microsoft.com/office/officeart/2005/8/layout/orgChart1"/>
    <dgm:cxn modelId="{87DAD3A2-5DCD-4C01-809D-7EBC2EBEEE42}" type="presParOf" srcId="{FE88B66D-F60F-4372-8100-FA399151593C}" destId="{0448258D-6D08-4F71-A014-D1BCF60F8610}" srcOrd="1" destOrd="0" presId="urn:microsoft.com/office/officeart/2005/8/layout/orgChart1"/>
    <dgm:cxn modelId="{44929E63-A9F8-4647-8DC6-35966F9A0F40}" type="presParOf" srcId="{FE88B66D-F60F-4372-8100-FA399151593C}" destId="{FA0805F9-5A88-44C7-BD0F-2FD8AA044C7F}" srcOrd="2" destOrd="0" presId="urn:microsoft.com/office/officeart/2005/8/layout/orgChart1"/>
    <dgm:cxn modelId="{794076C2-FF4B-4703-8A7C-C75A0BD0644E}" type="presParOf" srcId="{4BC7F5A1-C67D-44FF-B068-83041D01E3CA}" destId="{A4720036-37F5-42A2-B6C9-048CE3C2E575}" srcOrd="2" destOrd="0" presId="urn:microsoft.com/office/officeart/2005/8/layout/orgChart1"/>
    <dgm:cxn modelId="{47791B8C-52A6-4DF1-8D07-5752B8FCA977}" type="presParOf" srcId="{4BC7F5A1-C67D-44FF-B068-83041D01E3CA}" destId="{9F892F92-9B52-40E2-99B5-10362954B6F6}" srcOrd="3" destOrd="0" presId="urn:microsoft.com/office/officeart/2005/8/layout/orgChart1"/>
    <dgm:cxn modelId="{E2887E90-240E-47D2-B7C6-5357016408BC}" type="presParOf" srcId="{9F892F92-9B52-40E2-99B5-10362954B6F6}" destId="{59A33B00-BD7D-4D59-A7FB-8CDF6C577B92}" srcOrd="0" destOrd="0" presId="urn:microsoft.com/office/officeart/2005/8/layout/orgChart1"/>
    <dgm:cxn modelId="{89A9566E-223B-44C5-9B10-E7A20798F018}" type="presParOf" srcId="{59A33B00-BD7D-4D59-A7FB-8CDF6C577B92}" destId="{B49152B2-03B7-4B55-9446-B0A055AD6006}" srcOrd="0" destOrd="0" presId="urn:microsoft.com/office/officeart/2005/8/layout/orgChart1"/>
    <dgm:cxn modelId="{167F502B-7E91-411F-8D09-CAC85863A0A3}" type="presParOf" srcId="{59A33B00-BD7D-4D59-A7FB-8CDF6C577B92}" destId="{BC6F8413-9319-4C06-8B37-A62F57F694EF}" srcOrd="1" destOrd="0" presId="urn:microsoft.com/office/officeart/2005/8/layout/orgChart1"/>
    <dgm:cxn modelId="{FB527D3C-7991-4327-A117-AFE057B2961D}" type="presParOf" srcId="{9F892F92-9B52-40E2-99B5-10362954B6F6}" destId="{1AA0FEC8-C849-4688-B4D3-64B67361885D}" srcOrd="1" destOrd="0" presId="urn:microsoft.com/office/officeart/2005/8/layout/orgChart1"/>
    <dgm:cxn modelId="{0DE1F141-D72C-47D7-968F-DD06E6BE4A5F}" type="presParOf" srcId="{9F892F92-9B52-40E2-99B5-10362954B6F6}" destId="{7855D38B-66EE-48B1-A597-38514617DBB9}" srcOrd="2" destOrd="0" presId="urn:microsoft.com/office/officeart/2005/8/layout/orgChart1"/>
    <dgm:cxn modelId="{EAE5CC98-7312-41BB-9A75-EE0013BEC8DF}" type="presParOf" srcId="{4BC7F5A1-C67D-44FF-B068-83041D01E3CA}" destId="{FC2C0304-A24B-48B0-A833-C87FFD53CB54}" srcOrd="4" destOrd="0" presId="urn:microsoft.com/office/officeart/2005/8/layout/orgChart1"/>
    <dgm:cxn modelId="{BC2CFB54-AA12-446C-9750-F0CF28E8023A}" type="presParOf" srcId="{4BC7F5A1-C67D-44FF-B068-83041D01E3CA}" destId="{02C3B07E-B511-4D2B-AFB3-0C29768E2F8A}" srcOrd="5" destOrd="0" presId="urn:microsoft.com/office/officeart/2005/8/layout/orgChart1"/>
    <dgm:cxn modelId="{1E53AA15-9B57-4DE4-9C76-339B6DA0212C}" type="presParOf" srcId="{02C3B07E-B511-4D2B-AFB3-0C29768E2F8A}" destId="{5B4573CC-8054-4A38-B5D1-299A3AB4C475}" srcOrd="0" destOrd="0" presId="urn:microsoft.com/office/officeart/2005/8/layout/orgChart1"/>
    <dgm:cxn modelId="{F0438BEE-B0E7-4556-A34A-322A69498948}" type="presParOf" srcId="{5B4573CC-8054-4A38-B5D1-299A3AB4C475}" destId="{A3B4DC16-5D64-4419-B231-343E7D29846D}" srcOrd="0" destOrd="0" presId="urn:microsoft.com/office/officeart/2005/8/layout/orgChart1"/>
    <dgm:cxn modelId="{BBFFB692-2E74-40C6-8BA0-315D715B3366}" type="presParOf" srcId="{5B4573CC-8054-4A38-B5D1-299A3AB4C475}" destId="{06952E4F-7C1F-49C3-88E9-309C4BBF9879}" srcOrd="1" destOrd="0" presId="urn:microsoft.com/office/officeart/2005/8/layout/orgChart1"/>
    <dgm:cxn modelId="{120AE2C7-2B09-4805-94D0-2E791637F3F6}" type="presParOf" srcId="{02C3B07E-B511-4D2B-AFB3-0C29768E2F8A}" destId="{EF6DE3CF-5C87-4378-9D5F-16FC2A7A324A}" srcOrd="1" destOrd="0" presId="urn:microsoft.com/office/officeart/2005/8/layout/orgChart1"/>
    <dgm:cxn modelId="{20CCFCA5-E182-401A-B780-48D9106171E5}" type="presParOf" srcId="{02C3B07E-B511-4D2B-AFB3-0C29768E2F8A}" destId="{52D0E360-DD8F-4498-9AB8-0EED76C1B937}" srcOrd="2" destOrd="0" presId="urn:microsoft.com/office/officeart/2005/8/layout/orgChart1"/>
    <dgm:cxn modelId="{C0EB92F7-537C-421F-8F60-25942AF5CD44}" type="presParOf" srcId="{4BC7F5A1-C67D-44FF-B068-83041D01E3CA}" destId="{7BCD84C2-84EF-4193-A196-9EAF5B840AEB}" srcOrd="6" destOrd="0" presId="urn:microsoft.com/office/officeart/2005/8/layout/orgChart1"/>
    <dgm:cxn modelId="{40369153-7B0A-471B-9FCE-A338775DB266}" type="presParOf" srcId="{4BC7F5A1-C67D-44FF-B068-83041D01E3CA}" destId="{8B3FBFF2-9E6A-4B6B-8199-093801A4826A}" srcOrd="7" destOrd="0" presId="urn:microsoft.com/office/officeart/2005/8/layout/orgChart1"/>
    <dgm:cxn modelId="{431B31BE-BF04-473D-8B66-9F2A2BA3FE88}" type="presParOf" srcId="{8B3FBFF2-9E6A-4B6B-8199-093801A4826A}" destId="{50FB6263-1964-45DB-8138-5590CB744537}" srcOrd="0" destOrd="0" presId="urn:microsoft.com/office/officeart/2005/8/layout/orgChart1"/>
    <dgm:cxn modelId="{3BC8EEAB-B7EF-4D49-8016-CC022B88A2A8}" type="presParOf" srcId="{50FB6263-1964-45DB-8138-5590CB744537}" destId="{D4B28834-38F4-4F57-85C9-8BD8331725F2}" srcOrd="0" destOrd="0" presId="urn:microsoft.com/office/officeart/2005/8/layout/orgChart1"/>
    <dgm:cxn modelId="{51658584-B27C-4F90-9916-B08F319EE2F8}" type="presParOf" srcId="{50FB6263-1964-45DB-8138-5590CB744537}" destId="{87BF0F1B-2742-48CB-A146-453FA2B3FA9F}" srcOrd="1" destOrd="0" presId="urn:microsoft.com/office/officeart/2005/8/layout/orgChart1"/>
    <dgm:cxn modelId="{8A9FBF7B-2039-429D-9B6A-4B54128B47A0}" type="presParOf" srcId="{8B3FBFF2-9E6A-4B6B-8199-093801A4826A}" destId="{609FA2EC-9983-4F8E-AB1E-CE3CC34CCAA2}" srcOrd="1" destOrd="0" presId="urn:microsoft.com/office/officeart/2005/8/layout/orgChart1"/>
    <dgm:cxn modelId="{E5DD1F37-55A2-4536-AF80-B0AAD34235C4}" type="presParOf" srcId="{8B3FBFF2-9E6A-4B6B-8199-093801A4826A}" destId="{CBE70B97-7C14-40DF-9513-A043F0D8D9F8}" srcOrd="2" destOrd="0" presId="urn:microsoft.com/office/officeart/2005/8/layout/orgChart1"/>
    <dgm:cxn modelId="{3CDB2702-365A-4069-8B1D-831ECCAEC3C9}" type="presParOf" srcId="{4BC7F5A1-C67D-44FF-B068-83041D01E3CA}" destId="{2B759910-5FA3-4D43-93AD-FB176BA709C9}" srcOrd="8" destOrd="0" presId="urn:microsoft.com/office/officeart/2005/8/layout/orgChart1"/>
    <dgm:cxn modelId="{533125BF-8739-4C86-ABCE-D9F51F772718}" type="presParOf" srcId="{4BC7F5A1-C67D-44FF-B068-83041D01E3CA}" destId="{4C060563-A8BF-4DF5-9387-C8981B9BCCA0}" srcOrd="9" destOrd="0" presId="urn:microsoft.com/office/officeart/2005/8/layout/orgChart1"/>
    <dgm:cxn modelId="{8FE0D3BC-C57C-4A2D-B8A0-D453E7B41EE9}" type="presParOf" srcId="{4C060563-A8BF-4DF5-9387-C8981B9BCCA0}" destId="{09157AC0-7CC2-4763-AE89-5864C726926D}" srcOrd="0" destOrd="0" presId="urn:microsoft.com/office/officeart/2005/8/layout/orgChart1"/>
    <dgm:cxn modelId="{59787F3B-D09C-4B2D-8D71-45B4EA95E9CE}" type="presParOf" srcId="{09157AC0-7CC2-4763-AE89-5864C726926D}" destId="{CE2094A1-6381-4B38-B5E8-0B5E7D16D1F3}" srcOrd="0" destOrd="0" presId="urn:microsoft.com/office/officeart/2005/8/layout/orgChart1"/>
    <dgm:cxn modelId="{57D7927F-6C59-42B2-B109-3542AEB7885A}" type="presParOf" srcId="{09157AC0-7CC2-4763-AE89-5864C726926D}" destId="{AD9D136E-E64D-4AAC-B074-C865954B26CF}" srcOrd="1" destOrd="0" presId="urn:microsoft.com/office/officeart/2005/8/layout/orgChart1"/>
    <dgm:cxn modelId="{2B8D37BD-D459-4835-A7B4-749FCF10B83F}" type="presParOf" srcId="{4C060563-A8BF-4DF5-9387-C8981B9BCCA0}" destId="{08C3881F-6B10-4B21-8E22-C7816820C9A7}" srcOrd="1" destOrd="0" presId="urn:microsoft.com/office/officeart/2005/8/layout/orgChart1"/>
    <dgm:cxn modelId="{E8E5442A-9D45-479D-89D4-6BF04EE0C068}" type="presParOf" srcId="{4C060563-A8BF-4DF5-9387-C8981B9BCCA0}" destId="{CAA4C95F-44EE-449A-A183-A551C015BCFD}" srcOrd="2" destOrd="0" presId="urn:microsoft.com/office/officeart/2005/8/layout/orgChart1"/>
    <dgm:cxn modelId="{4782EEE6-C85D-4B44-9ED9-4CC6FDF27333}" type="presParOf" srcId="{2159CF13-C8CC-4F5B-A96A-8590542DAC0A}" destId="{F93169CB-D496-417C-854E-1E5892BD4D56}" srcOrd="2" destOrd="0" presId="urn:microsoft.com/office/officeart/2005/8/layout/orgChart1"/>
    <dgm:cxn modelId="{511C9EB1-79B7-45C0-B81A-A4B2CCCF3236}" type="presParOf" srcId="{3A5FB87B-C5C4-49F5-BEDC-F32BB4587C7A}" destId="{327B9736-8C84-4B55-B0CC-0CE1AFA85714}" srcOrd="6" destOrd="0" presId="urn:microsoft.com/office/officeart/2005/8/layout/orgChart1"/>
    <dgm:cxn modelId="{C3C7FC1D-F147-482E-B912-4AC91F832CC1}" type="presParOf" srcId="{3A5FB87B-C5C4-49F5-BEDC-F32BB4587C7A}" destId="{639E74DE-5FAB-4437-A013-E24548C6126B}" srcOrd="7" destOrd="0" presId="urn:microsoft.com/office/officeart/2005/8/layout/orgChart1"/>
    <dgm:cxn modelId="{D3DB3877-08F0-48D2-A0F2-F19118901611}" type="presParOf" srcId="{639E74DE-5FAB-4437-A013-E24548C6126B}" destId="{0C9310A4-D3B8-4885-B4A7-05DD7AF7AADE}" srcOrd="0" destOrd="0" presId="urn:microsoft.com/office/officeart/2005/8/layout/orgChart1"/>
    <dgm:cxn modelId="{B1EAF5AE-7407-4F75-AF7A-5835C42459DC}" type="presParOf" srcId="{0C9310A4-D3B8-4885-B4A7-05DD7AF7AADE}" destId="{A1CCA0D1-486A-4619-9AE3-6EC197F6F049}" srcOrd="0" destOrd="0" presId="urn:microsoft.com/office/officeart/2005/8/layout/orgChart1"/>
    <dgm:cxn modelId="{1872D1F1-F966-431C-A096-92A089DC8CD9}" type="presParOf" srcId="{0C9310A4-D3B8-4885-B4A7-05DD7AF7AADE}" destId="{1180C318-53A1-4F89-8DA7-32719C304BE9}" srcOrd="1" destOrd="0" presId="urn:microsoft.com/office/officeart/2005/8/layout/orgChart1"/>
    <dgm:cxn modelId="{382E3161-B726-42FD-8441-02B8ABBB1B9B}" type="presParOf" srcId="{639E74DE-5FAB-4437-A013-E24548C6126B}" destId="{A852C034-49E8-435B-8ABF-A295CEF19548}" srcOrd="1" destOrd="0" presId="urn:microsoft.com/office/officeart/2005/8/layout/orgChart1"/>
    <dgm:cxn modelId="{BE42CB68-C1B9-457E-81DE-40F4952E8F0B}" type="presParOf" srcId="{A852C034-49E8-435B-8ABF-A295CEF19548}" destId="{13950ED0-8FBD-4FEB-A6CA-808A35767632}" srcOrd="0" destOrd="0" presId="urn:microsoft.com/office/officeart/2005/8/layout/orgChart1"/>
    <dgm:cxn modelId="{07BAC950-2AC7-4B89-8DCD-11AA8080D7AA}" type="presParOf" srcId="{A852C034-49E8-435B-8ABF-A295CEF19548}" destId="{BA1D8675-1649-427B-AA80-D6CCFE6BE546}" srcOrd="1" destOrd="0" presId="urn:microsoft.com/office/officeart/2005/8/layout/orgChart1"/>
    <dgm:cxn modelId="{1ADE9FC0-54A1-416D-B0C8-09C6DCFEF9A6}" type="presParOf" srcId="{BA1D8675-1649-427B-AA80-D6CCFE6BE546}" destId="{9BDA5998-2F3C-44B7-8873-D8C8E206956F}" srcOrd="0" destOrd="0" presId="urn:microsoft.com/office/officeart/2005/8/layout/orgChart1"/>
    <dgm:cxn modelId="{1DE6645A-F9E7-468C-9BF6-26219A053DBF}" type="presParOf" srcId="{9BDA5998-2F3C-44B7-8873-D8C8E206956F}" destId="{DC3DD16F-9366-4E09-A3BE-A4A2DE5193D8}" srcOrd="0" destOrd="0" presId="urn:microsoft.com/office/officeart/2005/8/layout/orgChart1"/>
    <dgm:cxn modelId="{A44A6254-DA98-4F6C-B488-DEA264C7509F}" type="presParOf" srcId="{9BDA5998-2F3C-44B7-8873-D8C8E206956F}" destId="{438DCB63-3984-4EE1-9328-4D63B463BA6D}" srcOrd="1" destOrd="0" presId="urn:microsoft.com/office/officeart/2005/8/layout/orgChart1"/>
    <dgm:cxn modelId="{4910EE7E-52EF-42D5-B07A-B42336A5CD5C}" type="presParOf" srcId="{BA1D8675-1649-427B-AA80-D6CCFE6BE546}" destId="{C8E63E52-1978-4A71-B636-6019D0461390}" srcOrd="1" destOrd="0" presId="urn:microsoft.com/office/officeart/2005/8/layout/orgChart1"/>
    <dgm:cxn modelId="{2ECCAFAD-49D6-4D28-A22A-DE94199F451B}" type="presParOf" srcId="{BA1D8675-1649-427B-AA80-D6CCFE6BE546}" destId="{402FDD1A-16F0-433C-855A-949F4FF2A922}" srcOrd="2" destOrd="0" presId="urn:microsoft.com/office/officeart/2005/8/layout/orgChart1"/>
    <dgm:cxn modelId="{E8954455-1324-4898-84C9-01CBAEEBEB42}" type="presParOf" srcId="{A852C034-49E8-435B-8ABF-A295CEF19548}" destId="{A5F1C7C6-B968-4B78-B638-88B65042F341}" srcOrd="2" destOrd="0" presId="urn:microsoft.com/office/officeart/2005/8/layout/orgChart1"/>
    <dgm:cxn modelId="{6F721AAC-699F-4A18-B670-6B0340EC75A2}" type="presParOf" srcId="{A852C034-49E8-435B-8ABF-A295CEF19548}" destId="{F4CA7271-DBE5-4E0C-A0D8-3F897BCC540B}" srcOrd="3" destOrd="0" presId="urn:microsoft.com/office/officeart/2005/8/layout/orgChart1"/>
    <dgm:cxn modelId="{C8961C9A-AA07-41DA-AD05-91AF6281BCB1}" type="presParOf" srcId="{F4CA7271-DBE5-4E0C-A0D8-3F897BCC540B}" destId="{A0FC42A2-ACCA-4662-B408-350C55140CEC}" srcOrd="0" destOrd="0" presId="urn:microsoft.com/office/officeart/2005/8/layout/orgChart1"/>
    <dgm:cxn modelId="{B15C330E-AFB9-4E18-904C-01E8E6D56695}" type="presParOf" srcId="{A0FC42A2-ACCA-4662-B408-350C55140CEC}" destId="{589B7F81-74F8-4E4D-91F2-94C6098C1DE2}" srcOrd="0" destOrd="0" presId="urn:microsoft.com/office/officeart/2005/8/layout/orgChart1"/>
    <dgm:cxn modelId="{047E309F-77C2-4F5D-AB2B-B8A2F14C8EE5}" type="presParOf" srcId="{A0FC42A2-ACCA-4662-B408-350C55140CEC}" destId="{D3D0CB47-02FE-4F41-B970-B57D1445746E}" srcOrd="1" destOrd="0" presId="urn:microsoft.com/office/officeart/2005/8/layout/orgChart1"/>
    <dgm:cxn modelId="{46608F8D-1BC7-4D43-8714-3736ECB528A8}" type="presParOf" srcId="{F4CA7271-DBE5-4E0C-A0D8-3F897BCC540B}" destId="{F1D8A823-1AA6-4D27-99DE-4CBE970208E5}" srcOrd="1" destOrd="0" presId="urn:microsoft.com/office/officeart/2005/8/layout/orgChart1"/>
    <dgm:cxn modelId="{D4C5F5D7-BE0E-4FA0-9F96-09AEE6DDB940}" type="presParOf" srcId="{F4CA7271-DBE5-4E0C-A0D8-3F897BCC540B}" destId="{9181A96E-CEE4-4820-AB3C-B2F0405AC835}" srcOrd="2" destOrd="0" presId="urn:microsoft.com/office/officeart/2005/8/layout/orgChart1"/>
    <dgm:cxn modelId="{AAAFC5A0-8C8A-48C2-82DD-A093888E5309}" type="presParOf" srcId="{A852C034-49E8-435B-8ABF-A295CEF19548}" destId="{0858851E-2F80-456A-AD7F-639B0CC03C7A}" srcOrd="4" destOrd="0" presId="urn:microsoft.com/office/officeart/2005/8/layout/orgChart1"/>
    <dgm:cxn modelId="{54B159E3-663D-42AB-80F0-E47C9B5842AE}" type="presParOf" srcId="{A852C034-49E8-435B-8ABF-A295CEF19548}" destId="{12E63ADE-0BFF-4AEC-A986-F356EDD4CC37}" srcOrd="5" destOrd="0" presId="urn:microsoft.com/office/officeart/2005/8/layout/orgChart1"/>
    <dgm:cxn modelId="{5D835257-AD81-4896-8B4E-608216888960}" type="presParOf" srcId="{12E63ADE-0BFF-4AEC-A986-F356EDD4CC37}" destId="{84730454-2047-49F7-BAF8-BDFF63857897}" srcOrd="0" destOrd="0" presId="urn:microsoft.com/office/officeart/2005/8/layout/orgChart1"/>
    <dgm:cxn modelId="{EE071F66-6A06-46E3-8EB3-0869623C5DB1}" type="presParOf" srcId="{84730454-2047-49F7-BAF8-BDFF63857897}" destId="{893FD717-0281-4AB4-9FD6-BF0C5BA82FD6}" srcOrd="0" destOrd="0" presId="urn:microsoft.com/office/officeart/2005/8/layout/orgChart1"/>
    <dgm:cxn modelId="{B1CC262A-8A5F-4BA6-ACA8-012D24F2031E}" type="presParOf" srcId="{84730454-2047-49F7-BAF8-BDFF63857897}" destId="{68111D67-25D0-4136-98EB-47A7CDF4C4F1}" srcOrd="1" destOrd="0" presId="urn:microsoft.com/office/officeart/2005/8/layout/orgChart1"/>
    <dgm:cxn modelId="{4AE0EFCE-0790-40A5-A7FA-36C0DBDCD672}" type="presParOf" srcId="{12E63ADE-0BFF-4AEC-A986-F356EDD4CC37}" destId="{07ACAF1A-4DFF-4386-BFFA-ABDA5527C52A}" srcOrd="1" destOrd="0" presId="urn:microsoft.com/office/officeart/2005/8/layout/orgChart1"/>
    <dgm:cxn modelId="{EFDB4ED8-C7C6-429F-8DDC-DCC62A875806}" type="presParOf" srcId="{12E63ADE-0BFF-4AEC-A986-F356EDD4CC37}" destId="{5C8CABDA-BF32-4BBE-BF18-9438770AA76A}" srcOrd="2" destOrd="0" presId="urn:microsoft.com/office/officeart/2005/8/layout/orgChart1"/>
    <dgm:cxn modelId="{5D7DE286-2BDE-43EB-9DCE-A2A2BBC56C48}" type="presParOf" srcId="{A852C034-49E8-435B-8ABF-A295CEF19548}" destId="{7DF051A0-A1F6-4BCF-83E5-3348AD5E02F6}" srcOrd="6" destOrd="0" presId="urn:microsoft.com/office/officeart/2005/8/layout/orgChart1"/>
    <dgm:cxn modelId="{1DA5B1D8-2A3F-4E81-9D28-C8237F6F8944}" type="presParOf" srcId="{A852C034-49E8-435B-8ABF-A295CEF19548}" destId="{5E789AB1-4619-4970-A3C6-8C96158FD11A}" srcOrd="7" destOrd="0" presId="urn:microsoft.com/office/officeart/2005/8/layout/orgChart1"/>
    <dgm:cxn modelId="{3327B3CE-F7C6-4885-B390-88DF27AEB249}" type="presParOf" srcId="{5E789AB1-4619-4970-A3C6-8C96158FD11A}" destId="{3084BF30-A0A0-4B7C-B505-D43DD3F4EFD5}" srcOrd="0" destOrd="0" presId="urn:microsoft.com/office/officeart/2005/8/layout/orgChart1"/>
    <dgm:cxn modelId="{8B476E02-7F99-455D-88F2-13B5DDBBB029}" type="presParOf" srcId="{3084BF30-A0A0-4B7C-B505-D43DD3F4EFD5}" destId="{4DE88A0D-7340-4057-B00B-150A017B62E9}" srcOrd="0" destOrd="0" presId="urn:microsoft.com/office/officeart/2005/8/layout/orgChart1"/>
    <dgm:cxn modelId="{B227D736-BC81-4303-9089-FD502CC13E64}" type="presParOf" srcId="{3084BF30-A0A0-4B7C-B505-D43DD3F4EFD5}" destId="{2738C64C-4EE3-469E-841E-ACE177C9D3A5}" srcOrd="1" destOrd="0" presId="urn:microsoft.com/office/officeart/2005/8/layout/orgChart1"/>
    <dgm:cxn modelId="{ED25256E-1AD8-4BB4-B4A3-194FC3B5F46C}" type="presParOf" srcId="{5E789AB1-4619-4970-A3C6-8C96158FD11A}" destId="{B9CD8884-AF96-40D0-B220-2BF647158DD3}" srcOrd="1" destOrd="0" presId="urn:microsoft.com/office/officeart/2005/8/layout/orgChart1"/>
    <dgm:cxn modelId="{BC904E05-41F7-4CB9-B0AB-F1F1DD349F7B}" type="presParOf" srcId="{5E789AB1-4619-4970-A3C6-8C96158FD11A}" destId="{BED09C17-010F-482B-B1D1-0711F0AE7F6E}" srcOrd="2" destOrd="0" presId="urn:microsoft.com/office/officeart/2005/8/layout/orgChart1"/>
    <dgm:cxn modelId="{1DF97895-5B93-4171-9E47-4C1C808F8D07}" type="presParOf" srcId="{A852C034-49E8-435B-8ABF-A295CEF19548}" destId="{01885EBC-3713-44C0-B4B8-3297AD5138BA}" srcOrd="8" destOrd="0" presId="urn:microsoft.com/office/officeart/2005/8/layout/orgChart1"/>
    <dgm:cxn modelId="{97250F90-785B-453D-94F8-36BCB23D1022}" type="presParOf" srcId="{A852C034-49E8-435B-8ABF-A295CEF19548}" destId="{31E7F466-E650-4096-A4E2-3E1E55ABF6A2}" srcOrd="9" destOrd="0" presId="urn:microsoft.com/office/officeart/2005/8/layout/orgChart1"/>
    <dgm:cxn modelId="{AC5DCD70-5589-4827-A789-C27427F17A6A}" type="presParOf" srcId="{31E7F466-E650-4096-A4E2-3E1E55ABF6A2}" destId="{4BF45D5B-403D-486A-A34C-437FEBD945C4}" srcOrd="0" destOrd="0" presId="urn:microsoft.com/office/officeart/2005/8/layout/orgChart1"/>
    <dgm:cxn modelId="{C419C47B-3808-4CA8-BF2E-1C9E055B98BF}" type="presParOf" srcId="{4BF45D5B-403D-486A-A34C-437FEBD945C4}" destId="{B5A12BC7-C2B9-4CC4-865E-104A26B635BA}" srcOrd="0" destOrd="0" presId="urn:microsoft.com/office/officeart/2005/8/layout/orgChart1"/>
    <dgm:cxn modelId="{DB703E60-584F-4FC5-8374-8CB7A9114548}" type="presParOf" srcId="{4BF45D5B-403D-486A-A34C-437FEBD945C4}" destId="{6673F10E-0B0A-413A-A787-86A544DD7C2C}" srcOrd="1" destOrd="0" presId="urn:microsoft.com/office/officeart/2005/8/layout/orgChart1"/>
    <dgm:cxn modelId="{3B72B5BA-D17E-4824-B8D8-EDF194D90BC2}" type="presParOf" srcId="{31E7F466-E650-4096-A4E2-3E1E55ABF6A2}" destId="{2A42BC9E-7E96-491A-8CB7-7E76138899D3}" srcOrd="1" destOrd="0" presId="urn:microsoft.com/office/officeart/2005/8/layout/orgChart1"/>
    <dgm:cxn modelId="{16507856-F481-4BBC-8F07-09F65209A124}" type="presParOf" srcId="{31E7F466-E650-4096-A4E2-3E1E55ABF6A2}" destId="{E578F4B5-4111-4FD3-95F1-7D13DA1BB227}" srcOrd="2" destOrd="0" presId="urn:microsoft.com/office/officeart/2005/8/layout/orgChart1"/>
    <dgm:cxn modelId="{F6546E29-F504-415D-8244-C991A04D767E}" type="presParOf" srcId="{639E74DE-5FAB-4437-A013-E24548C6126B}" destId="{57D80A11-F7F9-483E-B05B-AB15E7987DE7}" srcOrd="2" destOrd="0" presId="urn:microsoft.com/office/officeart/2005/8/layout/orgChart1"/>
    <dgm:cxn modelId="{6658D10E-FF5D-4976-9880-2FD7D2702C01}" type="presParOf" srcId="{9F30C975-C560-4879-B5B4-E7C6F0A31856}" destId="{3808E04A-5AF6-46D1-B9A1-B6D89AEEAB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28E6DC-5B77-40C3-BD46-84CB3F0C6A84}"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pPr rtl="1"/>
          <a:endParaRPr lang="fa-IR"/>
        </a:p>
      </dgm:t>
    </dgm:pt>
    <dgm:pt modelId="{00AF88A2-7CB2-4387-8B1E-05D26EBEE639}">
      <dgm:prSet phldrT="[Text]" custT="1"/>
      <dgm:spPr/>
      <dgm:t>
        <a:bodyPr/>
        <a:lstStyle/>
        <a:p>
          <a:pPr algn="ctr" rtl="1"/>
          <a:r>
            <a:rPr lang="fa-IR" sz="2000" dirty="0" smtClean="0">
              <a:effectLst/>
              <a:cs typeface="B Yekan" pitchFamily="2" charset="-78"/>
            </a:rPr>
            <a:t>1</a:t>
          </a:r>
          <a:endParaRPr lang="fa-IR" sz="2000" dirty="0">
            <a:effectLst/>
            <a:cs typeface="B Yekan" pitchFamily="2" charset="-78"/>
          </a:endParaRPr>
        </a:p>
      </dgm:t>
    </dgm:pt>
    <dgm:pt modelId="{F74FC913-2CD4-4582-8CD0-8AFE3A1F47B5}" type="parTrans" cxnId="{9F59E1DB-2981-4F9C-B122-5CF9C47AD643}">
      <dgm:prSet/>
      <dgm:spPr/>
      <dgm:t>
        <a:bodyPr/>
        <a:lstStyle/>
        <a:p>
          <a:pPr algn="r" rtl="1"/>
          <a:endParaRPr lang="fa-IR">
            <a:effectLst/>
            <a:cs typeface="B Yekan" pitchFamily="2" charset="-78"/>
          </a:endParaRPr>
        </a:p>
      </dgm:t>
    </dgm:pt>
    <dgm:pt modelId="{EDA599B1-3145-4CCF-A78D-63CE0250DCBE}" type="sibTrans" cxnId="{9F59E1DB-2981-4F9C-B122-5CF9C47AD643}">
      <dgm:prSet/>
      <dgm:spPr/>
      <dgm:t>
        <a:bodyPr/>
        <a:lstStyle/>
        <a:p>
          <a:pPr algn="r" rtl="1"/>
          <a:endParaRPr lang="fa-IR">
            <a:effectLst/>
            <a:cs typeface="B Yekan" pitchFamily="2" charset="-78"/>
          </a:endParaRPr>
        </a:p>
      </dgm:t>
    </dgm:pt>
    <dgm:pt modelId="{490F4C4D-E642-4125-A674-AAE46BAAD201}">
      <dgm:prSet phldrT="[Text]" custT="1"/>
      <dgm:spPr/>
      <dgm:t>
        <a:bodyPr/>
        <a:lstStyle/>
        <a:p>
          <a:pPr algn="r" rtl="1"/>
          <a:r>
            <a:rPr lang="ar-SA" sz="1800" dirty="0" smtClean="0">
              <a:effectLst/>
              <a:cs typeface="B Yekan" pitchFamily="2" charset="-78"/>
            </a:rPr>
            <a:t>عضویت اختیاری</a:t>
          </a:r>
          <a:r>
            <a:rPr lang="fa-IR" sz="1800" dirty="0" smtClean="0">
              <a:effectLst/>
              <a:cs typeface="B Yekan" pitchFamily="2" charset="-78"/>
            </a:rPr>
            <a:t> </a:t>
          </a:r>
          <a:r>
            <a:rPr lang="ar-SA" sz="1800" dirty="0" smtClean="0">
              <a:effectLst/>
              <a:cs typeface="B Yekan" pitchFamily="2" charset="-78"/>
            </a:rPr>
            <a:t>و</a:t>
          </a:r>
          <a:r>
            <a:rPr lang="fa-IR" sz="1800" dirty="0" smtClean="0">
              <a:effectLst/>
              <a:cs typeface="B Yekan" pitchFamily="2" charset="-78"/>
            </a:rPr>
            <a:t> </a:t>
          </a:r>
          <a:r>
            <a:rPr lang="ar-SA" sz="1800" dirty="0" smtClean="0">
              <a:effectLst/>
              <a:cs typeface="B Yekan" pitchFamily="2" charset="-78"/>
            </a:rPr>
            <a:t>آزاد</a:t>
          </a:r>
          <a:r>
            <a:rPr lang="fa-IR" sz="1800" dirty="0" smtClean="0">
              <a:effectLst/>
              <a:cs typeface="B Yekan" pitchFamily="2" charset="-78"/>
            </a:rPr>
            <a:t> باقبول مسئوليت متقابل </a:t>
          </a:r>
          <a:endParaRPr lang="fa-IR" sz="1800" dirty="0">
            <a:effectLst/>
            <a:cs typeface="B Yekan" pitchFamily="2" charset="-78"/>
          </a:endParaRPr>
        </a:p>
      </dgm:t>
    </dgm:pt>
    <dgm:pt modelId="{962075E4-201D-4C37-8EFB-DC1B5E8EC68F}" type="parTrans" cxnId="{B76048F9-8D81-4E3B-AEAE-F655CFB4852D}">
      <dgm:prSet/>
      <dgm:spPr/>
      <dgm:t>
        <a:bodyPr/>
        <a:lstStyle/>
        <a:p>
          <a:pPr algn="r" rtl="1"/>
          <a:endParaRPr lang="fa-IR">
            <a:effectLst/>
            <a:cs typeface="B Yekan" pitchFamily="2" charset="-78"/>
          </a:endParaRPr>
        </a:p>
      </dgm:t>
    </dgm:pt>
    <dgm:pt modelId="{08946505-5476-4F84-9ABB-B15C34F646DC}" type="sibTrans" cxnId="{B76048F9-8D81-4E3B-AEAE-F655CFB4852D}">
      <dgm:prSet/>
      <dgm:spPr/>
      <dgm:t>
        <a:bodyPr/>
        <a:lstStyle/>
        <a:p>
          <a:pPr algn="r" rtl="1"/>
          <a:endParaRPr lang="fa-IR">
            <a:effectLst/>
            <a:cs typeface="B Yekan" pitchFamily="2" charset="-78"/>
          </a:endParaRPr>
        </a:p>
      </dgm:t>
    </dgm:pt>
    <dgm:pt modelId="{F3CD92BD-10DF-4970-877B-28554708127C}">
      <dgm:prSet phldrT="[Text]" custT="1"/>
      <dgm:spPr/>
      <dgm:t>
        <a:bodyPr/>
        <a:lstStyle/>
        <a:p>
          <a:pPr algn="ctr" rtl="1"/>
          <a:r>
            <a:rPr lang="fa-IR" sz="2000" dirty="0" smtClean="0">
              <a:effectLst/>
              <a:cs typeface="B Yekan" pitchFamily="2" charset="-78"/>
            </a:rPr>
            <a:t>2</a:t>
          </a:r>
          <a:endParaRPr lang="fa-IR" sz="2000" dirty="0">
            <a:effectLst/>
            <a:cs typeface="B Yekan" pitchFamily="2" charset="-78"/>
          </a:endParaRPr>
        </a:p>
      </dgm:t>
    </dgm:pt>
    <dgm:pt modelId="{110A01F9-B1C3-47BF-963D-8D436FC9E7F3}" type="parTrans" cxnId="{579C8823-E160-463A-AF21-2C5B885DE90E}">
      <dgm:prSet/>
      <dgm:spPr/>
      <dgm:t>
        <a:bodyPr/>
        <a:lstStyle/>
        <a:p>
          <a:pPr algn="r" rtl="1"/>
          <a:endParaRPr lang="fa-IR">
            <a:effectLst/>
            <a:cs typeface="B Yekan" pitchFamily="2" charset="-78"/>
          </a:endParaRPr>
        </a:p>
      </dgm:t>
    </dgm:pt>
    <dgm:pt modelId="{E1339C78-F5E5-446F-8C55-7A23E8AB717B}" type="sibTrans" cxnId="{579C8823-E160-463A-AF21-2C5B885DE90E}">
      <dgm:prSet/>
      <dgm:spPr/>
      <dgm:t>
        <a:bodyPr/>
        <a:lstStyle/>
        <a:p>
          <a:pPr algn="r" rtl="1"/>
          <a:endParaRPr lang="fa-IR">
            <a:effectLst/>
            <a:cs typeface="B Yekan" pitchFamily="2" charset="-78"/>
          </a:endParaRPr>
        </a:p>
      </dgm:t>
    </dgm:pt>
    <dgm:pt modelId="{B5254CD3-F882-4F5E-9864-5AC9530A2CB0}">
      <dgm:prSet phldrT="[Text]" custT="1"/>
      <dgm:spPr/>
      <dgm:t>
        <a:bodyPr/>
        <a:lstStyle/>
        <a:p>
          <a:pPr algn="r" rtl="1"/>
          <a:r>
            <a:rPr lang="ar-SA" sz="1800" dirty="0" smtClean="0">
              <a:effectLst/>
              <a:cs typeface="B Yekan" pitchFamily="2" charset="-78"/>
            </a:rPr>
            <a:t>کنترل دموکراتیک توسط اعضا</a:t>
          </a:r>
          <a:r>
            <a:rPr lang="fa-IR" sz="1800" dirty="0" smtClean="0">
              <a:effectLst/>
              <a:cs typeface="B Yekan" pitchFamily="2" charset="-78"/>
            </a:rPr>
            <a:t> (هر عضو- يك راي)</a:t>
          </a:r>
          <a:endParaRPr lang="fa-IR" sz="1800" dirty="0">
            <a:effectLst/>
            <a:cs typeface="B Yekan" pitchFamily="2" charset="-78"/>
          </a:endParaRPr>
        </a:p>
      </dgm:t>
    </dgm:pt>
    <dgm:pt modelId="{88749EDB-4D9F-46D9-9B92-054F6824DEFF}" type="parTrans" cxnId="{7515C967-C6C6-416C-93D1-DEFECB967CE3}">
      <dgm:prSet/>
      <dgm:spPr/>
      <dgm:t>
        <a:bodyPr/>
        <a:lstStyle/>
        <a:p>
          <a:pPr algn="r" rtl="1"/>
          <a:endParaRPr lang="fa-IR">
            <a:effectLst/>
            <a:cs typeface="B Yekan" pitchFamily="2" charset="-78"/>
          </a:endParaRPr>
        </a:p>
      </dgm:t>
    </dgm:pt>
    <dgm:pt modelId="{F8E72763-D2BF-46FE-A49C-C08BF8E59A06}" type="sibTrans" cxnId="{7515C967-C6C6-416C-93D1-DEFECB967CE3}">
      <dgm:prSet/>
      <dgm:spPr/>
      <dgm:t>
        <a:bodyPr/>
        <a:lstStyle/>
        <a:p>
          <a:pPr algn="r" rtl="1"/>
          <a:endParaRPr lang="fa-IR">
            <a:effectLst/>
            <a:cs typeface="B Yekan" pitchFamily="2" charset="-78"/>
          </a:endParaRPr>
        </a:p>
      </dgm:t>
    </dgm:pt>
    <dgm:pt modelId="{4ECEDBB4-6C16-4F8A-826E-C250DF4D5E2D}">
      <dgm:prSet phldrT="[Text]" custT="1"/>
      <dgm:spPr/>
      <dgm:t>
        <a:bodyPr/>
        <a:lstStyle/>
        <a:p>
          <a:pPr algn="ctr" rtl="1"/>
          <a:r>
            <a:rPr lang="fa-IR" sz="2000" dirty="0" smtClean="0">
              <a:effectLst/>
              <a:cs typeface="B Yekan" pitchFamily="2" charset="-78"/>
            </a:rPr>
            <a:t>3</a:t>
          </a:r>
          <a:endParaRPr lang="fa-IR" sz="2000" dirty="0">
            <a:effectLst/>
            <a:cs typeface="B Yekan" pitchFamily="2" charset="-78"/>
          </a:endParaRPr>
        </a:p>
      </dgm:t>
    </dgm:pt>
    <dgm:pt modelId="{E5FA1D8F-AE07-4A7F-A229-E24DBAF7F8B9}" type="parTrans" cxnId="{523A0DB5-72E9-44DF-8483-AA4EAFCEE086}">
      <dgm:prSet/>
      <dgm:spPr/>
      <dgm:t>
        <a:bodyPr/>
        <a:lstStyle/>
        <a:p>
          <a:pPr algn="r" rtl="1"/>
          <a:endParaRPr lang="fa-IR">
            <a:effectLst/>
            <a:cs typeface="B Yekan" pitchFamily="2" charset="-78"/>
          </a:endParaRPr>
        </a:p>
      </dgm:t>
    </dgm:pt>
    <dgm:pt modelId="{BAC50D53-32B3-4ACB-84D0-EF4777827DF7}" type="sibTrans" cxnId="{523A0DB5-72E9-44DF-8483-AA4EAFCEE086}">
      <dgm:prSet/>
      <dgm:spPr/>
      <dgm:t>
        <a:bodyPr/>
        <a:lstStyle/>
        <a:p>
          <a:pPr algn="r" rtl="1"/>
          <a:endParaRPr lang="fa-IR">
            <a:effectLst/>
            <a:cs typeface="B Yekan" pitchFamily="2" charset="-78"/>
          </a:endParaRPr>
        </a:p>
      </dgm:t>
    </dgm:pt>
    <dgm:pt modelId="{A3E82626-9D4D-4A2F-86B5-4B4B039AEF1C}">
      <dgm:prSet phldrT="[Text]" custT="1"/>
      <dgm:spPr/>
      <dgm:t>
        <a:bodyPr/>
        <a:lstStyle/>
        <a:p>
          <a:pPr algn="r" rtl="1"/>
          <a:r>
            <a:rPr lang="ar-SA" sz="1800" dirty="0" smtClean="0">
              <a:effectLst/>
              <a:cs typeface="B Yekan" pitchFamily="2" charset="-78"/>
            </a:rPr>
            <a:t>مشارکت اقتصادی اعضا</a:t>
          </a:r>
          <a:r>
            <a:rPr lang="fa-IR" sz="1800" dirty="0" smtClean="0">
              <a:effectLst/>
              <a:cs typeface="B Yekan" pitchFamily="2" charset="-78"/>
            </a:rPr>
            <a:t>و تقسيم بخشي ازدرآمد به نسبت معاملات اعضا با تعاوني </a:t>
          </a:r>
          <a:endParaRPr lang="fa-IR" sz="1800" dirty="0">
            <a:effectLst/>
            <a:cs typeface="B Yekan" pitchFamily="2" charset="-78"/>
          </a:endParaRPr>
        </a:p>
      </dgm:t>
    </dgm:pt>
    <dgm:pt modelId="{C6173FFD-7ACA-4DCD-8DB5-14B1D9FCF964}" type="parTrans" cxnId="{F211887E-541C-44D8-B533-CA5DCF500EB4}">
      <dgm:prSet/>
      <dgm:spPr/>
      <dgm:t>
        <a:bodyPr/>
        <a:lstStyle/>
        <a:p>
          <a:pPr algn="r" rtl="1"/>
          <a:endParaRPr lang="fa-IR">
            <a:effectLst/>
            <a:cs typeface="B Yekan" pitchFamily="2" charset="-78"/>
          </a:endParaRPr>
        </a:p>
      </dgm:t>
    </dgm:pt>
    <dgm:pt modelId="{AB009043-8099-4BAC-9BF7-D50AFDD7744D}" type="sibTrans" cxnId="{F211887E-541C-44D8-B533-CA5DCF500EB4}">
      <dgm:prSet/>
      <dgm:spPr/>
      <dgm:t>
        <a:bodyPr/>
        <a:lstStyle/>
        <a:p>
          <a:pPr algn="r" rtl="1"/>
          <a:endParaRPr lang="fa-IR">
            <a:effectLst/>
            <a:cs typeface="B Yekan" pitchFamily="2" charset="-78"/>
          </a:endParaRPr>
        </a:p>
      </dgm:t>
    </dgm:pt>
    <dgm:pt modelId="{43A314F2-BC69-44A9-9472-891AC655B577}">
      <dgm:prSet phldrT="[Text]" custT="1"/>
      <dgm:spPr/>
      <dgm:t>
        <a:bodyPr/>
        <a:lstStyle/>
        <a:p>
          <a:pPr algn="r" rtl="1"/>
          <a:r>
            <a:rPr lang="ar-SA" sz="1800" dirty="0" smtClean="0">
              <a:effectLst/>
              <a:cs typeface="B Yekan" pitchFamily="2" charset="-78"/>
            </a:rPr>
            <a:t>توجه به جامعــه </a:t>
          </a:r>
          <a:endParaRPr lang="fa-IR" sz="1800" dirty="0">
            <a:effectLst/>
            <a:cs typeface="B Yekan" pitchFamily="2" charset="-78"/>
          </a:endParaRPr>
        </a:p>
      </dgm:t>
    </dgm:pt>
    <dgm:pt modelId="{4FA47DF3-44DD-4EC1-A65F-BCC237592EE6}" type="parTrans" cxnId="{34FA5179-2E47-40ED-A07A-91B16F4930F1}">
      <dgm:prSet/>
      <dgm:spPr/>
      <dgm:t>
        <a:bodyPr/>
        <a:lstStyle/>
        <a:p>
          <a:pPr algn="r" rtl="1"/>
          <a:endParaRPr lang="fa-IR">
            <a:effectLst/>
            <a:cs typeface="B Yekan" pitchFamily="2" charset="-78"/>
          </a:endParaRPr>
        </a:p>
      </dgm:t>
    </dgm:pt>
    <dgm:pt modelId="{D3D75B93-6E9A-4ADD-8381-7B2EE19B2336}" type="sibTrans" cxnId="{34FA5179-2E47-40ED-A07A-91B16F4930F1}">
      <dgm:prSet/>
      <dgm:spPr/>
      <dgm:t>
        <a:bodyPr/>
        <a:lstStyle/>
        <a:p>
          <a:pPr algn="r" rtl="1"/>
          <a:endParaRPr lang="fa-IR">
            <a:effectLst/>
            <a:cs typeface="B Yekan" pitchFamily="2" charset="-78"/>
          </a:endParaRPr>
        </a:p>
      </dgm:t>
    </dgm:pt>
    <dgm:pt modelId="{581EA3BE-6869-457E-8CC4-3EB150245C5C}">
      <dgm:prSet phldrT="[Text]" custT="1"/>
      <dgm:spPr/>
      <dgm:t>
        <a:bodyPr/>
        <a:lstStyle/>
        <a:p>
          <a:pPr algn="r" rtl="1"/>
          <a:r>
            <a:rPr lang="ar-SA" sz="1800" dirty="0" smtClean="0">
              <a:effectLst/>
              <a:cs typeface="B Yekan" pitchFamily="2" charset="-78"/>
            </a:rPr>
            <a:t>آموزش</a:t>
          </a:r>
          <a:r>
            <a:rPr lang="fa-IR" sz="1800" dirty="0" smtClean="0">
              <a:effectLst/>
              <a:cs typeface="B Yekan" pitchFamily="2" charset="-78"/>
            </a:rPr>
            <a:t> </a:t>
          </a:r>
          <a:r>
            <a:rPr lang="ar-SA" sz="1800" dirty="0" smtClean="0">
              <a:effectLst/>
              <a:cs typeface="B Yekan" pitchFamily="2" charset="-78"/>
            </a:rPr>
            <a:t>و اطلاع رسانی</a:t>
          </a:r>
          <a:r>
            <a:rPr lang="fa-IR" sz="1800" dirty="0" smtClean="0">
              <a:effectLst/>
              <a:cs typeface="B Yekan" pitchFamily="2" charset="-78"/>
            </a:rPr>
            <a:t> شفاف به اعضا و كاركنان</a:t>
          </a:r>
          <a:endParaRPr lang="fa-IR" sz="1800" dirty="0">
            <a:effectLst/>
            <a:cs typeface="B Yekan" pitchFamily="2" charset="-78"/>
          </a:endParaRPr>
        </a:p>
      </dgm:t>
    </dgm:pt>
    <dgm:pt modelId="{9A6B201E-4F80-4FD2-A3AD-8ECBB5989865}" type="parTrans" cxnId="{AB9A8E31-C82B-4946-A471-392455FBA964}">
      <dgm:prSet/>
      <dgm:spPr/>
      <dgm:t>
        <a:bodyPr/>
        <a:lstStyle/>
        <a:p>
          <a:pPr algn="r" rtl="1"/>
          <a:endParaRPr lang="fa-IR">
            <a:effectLst/>
            <a:cs typeface="B Yekan" pitchFamily="2" charset="-78"/>
          </a:endParaRPr>
        </a:p>
      </dgm:t>
    </dgm:pt>
    <dgm:pt modelId="{EE0172CE-F0AC-4F80-8694-784961DFAE4E}" type="sibTrans" cxnId="{AB9A8E31-C82B-4946-A471-392455FBA964}">
      <dgm:prSet/>
      <dgm:spPr/>
      <dgm:t>
        <a:bodyPr/>
        <a:lstStyle/>
        <a:p>
          <a:pPr algn="r" rtl="1"/>
          <a:endParaRPr lang="fa-IR">
            <a:effectLst/>
            <a:cs typeface="B Yekan" pitchFamily="2" charset="-78"/>
          </a:endParaRPr>
        </a:p>
      </dgm:t>
    </dgm:pt>
    <dgm:pt modelId="{E34A3708-D116-4F62-9F9D-85912A0A608A}">
      <dgm:prSet phldrT="[Text]" custT="1"/>
      <dgm:spPr/>
      <dgm:t>
        <a:bodyPr/>
        <a:lstStyle/>
        <a:p>
          <a:pPr algn="r" rtl="1"/>
          <a:r>
            <a:rPr lang="ar-SA" sz="1800" dirty="0" smtClean="0">
              <a:effectLst/>
              <a:cs typeface="B Yekan" pitchFamily="2" charset="-78"/>
            </a:rPr>
            <a:t>خودگردانی و عدم وابستگی </a:t>
          </a:r>
          <a:r>
            <a:rPr lang="fa-IR" sz="1800" dirty="0" smtClean="0">
              <a:effectLst/>
              <a:cs typeface="B Yekan" pitchFamily="2" charset="-78"/>
            </a:rPr>
            <a:t>  </a:t>
          </a:r>
          <a:endParaRPr lang="fa-IR" sz="1800" dirty="0">
            <a:effectLst/>
            <a:cs typeface="B Yekan" pitchFamily="2" charset="-78"/>
          </a:endParaRPr>
        </a:p>
      </dgm:t>
    </dgm:pt>
    <dgm:pt modelId="{23E6E26C-DAC4-4346-93B7-A85FA82A3C73}" type="parTrans" cxnId="{DEB63A78-4152-4AAC-812B-AAC0B0694922}">
      <dgm:prSet/>
      <dgm:spPr/>
      <dgm:t>
        <a:bodyPr/>
        <a:lstStyle/>
        <a:p>
          <a:pPr algn="r" rtl="1"/>
          <a:endParaRPr lang="fa-IR">
            <a:effectLst/>
            <a:cs typeface="B Yekan" pitchFamily="2" charset="-78"/>
          </a:endParaRPr>
        </a:p>
      </dgm:t>
    </dgm:pt>
    <dgm:pt modelId="{C44BDE2B-10F5-42A8-9EDC-2E06B54A88DD}" type="sibTrans" cxnId="{DEB63A78-4152-4AAC-812B-AAC0B0694922}">
      <dgm:prSet/>
      <dgm:spPr/>
      <dgm:t>
        <a:bodyPr/>
        <a:lstStyle/>
        <a:p>
          <a:pPr algn="r" rtl="1"/>
          <a:endParaRPr lang="fa-IR">
            <a:effectLst/>
            <a:cs typeface="B Yekan" pitchFamily="2" charset="-78"/>
          </a:endParaRPr>
        </a:p>
      </dgm:t>
    </dgm:pt>
    <dgm:pt modelId="{193DBC8F-FBE0-452C-9218-6E0913F7CB93}">
      <dgm:prSet phldrT="[Text]" custT="1"/>
      <dgm:spPr/>
      <dgm:t>
        <a:bodyPr/>
        <a:lstStyle/>
        <a:p>
          <a:pPr algn="ctr" rtl="1"/>
          <a:r>
            <a:rPr lang="fa-IR" sz="2000" dirty="0" smtClean="0">
              <a:effectLst/>
              <a:cs typeface="B Yekan" pitchFamily="2" charset="-78"/>
            </a:rPr>
            <a:t>4</a:t>
          </a:r>
          <a:endParaRPr lang="fa-IR" sz="2000" dirty="0">
            <a:effectLst/>
            <a:cs typeface="B Yekan" pitchFamily="2" charset="-78"/>
          </a:endParaRPr>
        </a:p>
      </dgm:t>
    </dgm:pt>
    <dgm:pt modelId="{4005B4FF-A7B0-4145-AD96-6B4D7B6C0FC4}" type="parTrans" cxnId="{BE6238F7-7523-44F7-9D51-9BDC6D09558C}">
      <dgm:prSet/>
      <dgm:spPr/>
      <dgm:t>
        <a:bodyPr/>
        <a:lstStyle/>
        <a:p>
          <a:pPr algn="r" rtl="1"/>
          <a:endParaRPr lang="fa-IR">
            <a:effectLst/>
            <a:cs typeface="B Yekan" pitchFamily="2" charset="-78"/>
          </a:endParaRPr>
        </a:p>
      </dgm:t>
    </dgm:pt>
    <dgm:pt modelId="{89EABE19-6611-488E-A0C2-873EDADC9A77}" type="sibTrans" cxnId="{BE6238F7-7523-44F7-9D51-9BDC6D09558C}">
      <dgm:prSet/>
      <dgm:spPr/>
      <dgm:t>
        <a:bodyPr/>
        <a:lstStyle/>
        <a:p>
          <a:pPr algn="r" rtl="1"/>
          <a:endParaRPr lang="fa-IR">
            <a:effectLst/>
            <a:cs typeface="B Yekan" pitchFamily="2" charset="-78"/>
          </a:endParaRPr>
        </a:p>
      </dgm:t>
    </dgm:pt>
    <dgm:pt modelId="{57B6A953-DB17-4174-98C6-6D8979858C26}">
      <dgm:prSet phldrT="[Text]" custT="1"/>
      <dgm:spPr/>
      <dgm:t>
        <a:bodyPr/>
        <a:lstStyle/>
        <a:p>
          <a:pPr algn="ctr" rtl="1"/>
          <a:r>
            <a:rPr lang="fa-IR" sz="2000" dirty="0" smtClean="0">
              <a:effectLst/>
              <a:cs typeface="B Yekan" pitchFamily="2" charset="-78"/>
            </a:rPr>
            <a:t>5</a:t>
          </a:r>
          <a:endParaRPr lang="fa-IR" sz="2000" dirty="0">
            <a:effectLst/>
            <a:cs typeface="B Yekan" pitchFamily="2" charset="-78"/>
          </a:endParaRPr>
        </a:p>
      </dgm:t>
    </dgm:pt>
    <dgm:pt modelId="{79C83ABF-4BAE-4D91-B55E-2AA3F4B6ED93}" type="parTrans" cxnId="{A4E0154A-D90D-400C-A25D-F9673C123B13}">
      <dgm:prSet/>
      <dgm:spPr/>
      <dgm:t>
        <a:bodyPr/>
        <a:lstStyle/>
        <a:p>
          <a:pPr algn="r" rtl="1"/>
          <a:endParaRPr lang="fa-IR">
            <a:effectLst/>
            <a:cs typeface="B Yekan" pitchFamily="2" charset="-78"/>
          </a:endParaRPr>
        </a:p>
      </dgm:t>
    </dgm:pt>
    <dgm:pt modelId="{11DA1F3F-A1B9-467B-A3BC-0F54EC8ED562}" type="sibTrans" cxnId="{A4E0154A-D90D-400C-A25D-F9673C123B13}">
      <dgm:prSet/>
      <dgm:spPr/>
      <dgm:t>
        <a:bodyPr/>
        <a:lstStyle/>
        <a:p>
          <a:pPr algn="r" rtl="1"/>
          <a:endParaRPr lang="fa-IR">
            <a:effectLst/>
            <a:cs typeface="B Yekan" pitchFamily="2" charset="-78"/>
          </a:endParaRPr>
        </a:p>
      </dgm:t>
    </dgm:pt>
    <dgm:pt modelId="{87419991-B4C6-4FED-863E-E1EA5B2EE529}">
      <dgm:prSet phldrT="[Text]" custT="1"/>
      <dgm:spPr/>
      <dgm:t>
        <a:bodyPr/>
        <a:lstStyle/>
        <a:p>
          <a:pPr algn="ctr" rtl="1"/>
          <a:r>
            <a:rPr lang="fa-IR" sz="2000" dirty="0" smtClean="0">
              <a:effectLst/>
              <a:cs typeface="B Yekan" pitchFamily="2" charset="-78"/>
            </a:rPr>
            <a:t>6</a:t>
          </a:r>
          <a:endParaRPr lang="fa-IR" sz="2000" dirty="0">
            <a:effectLst/>
            <a:cs typeface="B Yekan" pitchFamily="2" charset="-78"/>
          </a:endParaRPr>
        </a:p>
      </dgm:t>
    </dgm:pt>
    <dgm:pt modelId="{B4276E90-D4A6-47DB-A07D-9E8673B67BDD}" type="parTrans" cxnId="{A2B6259C-1040-405D-AF19-0ABF31FC1ABC}">
      <dgm:prSet/>
      <dgm:spPr/>
      <dgm:t>
        <a:bodyPr/>
        <a:lstStyle/>
        <a:p>
          <a:pPr algn="r" rtl="1"/>
          <a:endParaRPr lang="fa-IR">
            <a:effectLst/>
            <a:cs typeface="B Yekan" pitchFamily="2" charset="-78"/>
          </a:endParaRPr>
        </a:p>
      </dgm:t>
    </dgm:pt>
    <dgm:pt modelId="{8D7F7135-47BD-458D-8267-0DF1D6C4B6E2}" type="sibTrans" cxnId="{A2B6259C-1040-405D-AF19-0ABF31FC1ABC}">
      <dgm:prSet/>
      <dgm:spPr/>
      <dgm:t>
        <a:bodyPr/>
        <a:lstStyle/>
        <a:p>
          <a:pPr algn="r" rtl="1"/>
          <a:endParaRPr lang="fa-IR">
            <a:effectLst/>
            <a:cs typeface="B Yekan" pitchFamily="2" charset="-78"/>
          </a:endParaRPr>
        </a:p>
      </dgm:t>
    </dgm:pt>
    <dgm:pt modelId="{25A3F72B-25BF-41BC-81CA-AC418F94E8BD}">
      <dgm:prSet phldrT="[Text]" custT="1"/>
      <dgm:spPr/>
      <dgm:t>
        <a:bodyPr/>
        <a:lstStyle/>
        <a:p>
          <a:pPr algn="r" rtl="1"/>
          <a:r>
            <a:rPr lang="ar-SA" sz="1800" dirty="0" smtClean="0">
              <a:effectLst/>
              <a:cs typeface="B Yekan" pitchFamily="2" charset="-78"/>
            </a:rPr>
            <a:t>همکاری بین تعاونی ها </a:t>
          </a:r>
          <a:r>
            <a:rPr lang="fa-IR" sz="1800" dirty="0" smtClean="0">
              <a:effectLst/>
              <a:cs typeface="B Yekan" pitchFamily="2" charset="-78"/>
            </a:rPr>
            <a:t>   </a:t>
          </a:r>
          <a:endParaRPr lang="fa-IR" sz="1800" dirty="0">
            <a:effectLst/>
            <a:cs typeface="B Yekan" pitchFamily="2" charset="-78"/>
          </a:endParaRPr>
        </a:p>
      </dgm:t>
    </dgm:pt>
    <dgm:pt modelId="{7C125376-A54C-4C6E-8A85-E0B158FFAD9C}" type="parTrans" cxnId="{5A00A44D-6F03-4F8D-AA1B-9921A454F29C}">
      <dgm:prSet/>
      <dgm:spPr/>
      <dgm:t>
        <a:bodyPr/>
        <a:lstStyle/>
        <a:p>
          <a:pPr algn="r" rtl="1"/>
          <a:endParaRPr lang="fa-IR">
            <a:effectLst/>
            <a:cs typeface="B Yekan" pitchFamily="2" charset="-78"/>
          </a:endParaRPr>
        </a:p>
      </dgm:t>
    </dgm:pt>
    <dgm:pt modelId="{C0115C44-26E8-4B1B-BF30-7AC86B63A9E4}" type="sibTrans" cxnId="{5A00A44D-6F03-4F8D-AA1B-9921A454F29C}">
      <dgm:prSet/>
      <dgm:spPr/>
      <dgm:t>
        <a:bodyPr/>
        <a:lstStyle/>
        <a:p>
          <a:pPr algn="r" rtl="1"/>
          <a:endParaRPr lang="fa-IR">
            <a:effectLst/>
            <a:cs typeface="B Yekan" pitchFamily="2" charset="-78"/>
          </a:endParaRPr>
        </a:p>
      </dgm:t>
    </dgm:pt>
    <dgm:pt modelId="{F7293F01-80AD-47D9-9CC2-56D089C1A758}">
      <dgm:prSet phldrT="[Text]" custT="1"/>
      <dgm:spPr/>
      <dgm:t>
        <a:bodyPr/>
        <a:lstStyle/>
        <a:p>
          <a:pPr algn="ctr" rtl="1"/>
          <a:r>
            <a:rPr lang="fa-IR" sz="2000" dirty="0" smtClean="0">
              <a:effectLst/>
              <a:cs typeface="B Yekan" pitchFamily="2" charset="-78"/>
            </a:rPr>
            <a:t>7</a:t>
          </a:r>
          <a:endParaRPr lang="fa-IR" sz="2000" dirty="0">
            <a:effectLst/>
            <a:cs typeface="B Yekan" pitchFamily="2" charset="-78"/>
          </a:endParaRPr>
        </a:p>
      </dgm:t>
    </dgm:pt>
    <dgm:pt modelId="{8918DB31-5C9C-4AF2-86D3-2D038C1BF1FD}" type="parTrans" cxnId="{4D0B29A7-33B9-4F6B-88BC-33873E161A4A}">
      <dgm:prSet/>
      <dgm:spPr/>
      <dgm:t>
        <a:bodyPr/>
        <a:lstStyle/>
        <a:p>
          <a:pPr algn="r" rtl="1"/>
          <a:endParaRPr lang="fa-IR">
            <a:effectLst/>
            <a:cs typeface="B Yekan" pitchFamily="2" charset="-78"/>
          </a:endParaRPr>
        </a:p>
      </dgm:t>
    </dgm:pt>
    <dgm:pt modelId="{F97BFA09-F275-4ED2-B0A1-F8E1A469B26C}" type="sibTrans" cxnId="{4D0B29A7-33B9-4F6B-88BC-33873E161A4A}">
      <dgm:prSet/>
      <dgm:spPr/>
      <dgm:t>
        <a:bodyPr/>
        <a:lstStyle/>
        <a:p>
          <a:pPr algn="r" rtl="1"/>
          <a:endParaRPr lang="fa-IR">
            <a:effectLst/>
            <a:cs typeface="B Yekan" pitchFamily="2" charset="-78"/>
          </a:endParaRPr>
        </a:p>
      </dgm:t>
    </dgm:pt>
    <dgm:pt modelId="{0D221C2E-507C-4DA4-B7B8-DFF57614F0F5}" type="pres">
      <dgm:prSet presAssocID="{0F28E6DC-5B77-40C3-BD46-84CB3F0C6A84}" presName="Name0" presStyleCnt="0">
        <dgm:presLayoutVars>
          <dgm:chPref val="3"/>
          <dgm:dir val="rev"/>
          <dgm:animLvl val="lvl"/>
          <dgm:resizeHandles/>
        </dgm:presLayoutVars>
      </dgm:prSet>
      <dgm:spPr/>
      <dgm:t>
        <a:bodyPr/>
        <a:lstStyle/>
        <a:p>
          <a:pPr rtl="1"/>
          <a:endParaRPr lang="fa-IR"/>
        </a:p>
      </dgm:t>
    </dgm:pt>
    <dgm:pt modelId="{A5DA6A08-3D31-4EC1-AA1E-A45E53568D0E}" type="pres">
      <dgm:prSet presAssocID="{00AF88A2-7CB2-4387-8B1E-05D26EBEE639}" presName="horFlow" presStyleCnt="0"/>
      <dgm:spPr/>
    </dgm:pt>
    <dgm:pt modelId="{782B7D8E-683C-427F-BC26-52037CE26E3C}" type="pres">
      <dgm:prSet presAssocID="{00AF88A2-7CB2-4387-8B1E-05D26EBEE639}" presName="bigChev" presStyleLbl="node1" presStyleIdx="0" presStyleCnt="7" custScaleX="50871"/>
      <dgm:spPr/>
      <dgm:t>
        <a:bodyPr/>
        <a:lstStyle/>
        <a:p>
          <a:pPr rtl="1"/>
          <a:endParaRPr lang="fa-IR"/>
        </a:p>
      </dgm:t>
    </dgm:pt>
    <dgm:pt modelId="{6DBCAE8E-4986-4CC6-8281-6AE6C15B1F65}" type="pres">
      <dgm:prSet presAssocID="{962075E4-201D-4C37-8EFB-DC1B5E8EC68F}" presName="parTrans" presStyleCnt="0"/>
      <dgm:spPr/>
    </dgm:pt>
    <dgm:pt modelId="{BBAA0CE0-3B3E-49AC-96A3-52B67EFE0BB2}" type="pres">
      <dgm:prSet presAssocID="{490F4C4D-E642-4125-A674-AAE46BAAD201}" presName="node" presStyleLbl="alignAccFollowNode1" presStyleIdx="0" presStyleCnt="7" custScaleX="633557">
        <dgm:presLayoutVars>
          <dgm:bulletEnabled val="1"/>
        </dgm:presLayoutVars>
      </dgm:prSet>
      <dgm:spPr/>
      <dgm:t>
        <a:bodyPr/>
        <a:lstStyle/>
        <a:p>
          <a:pPr rtl="1"/>
          <a:endParaRPr lang="fa-IR"/>
        </a:p>
      </dgm:t>
    </dgm:pt>
    <dgm:pt modelId="{47D76797-7731-4FC5-8189-C45F03A1165F}" type="pres">
      <dgm:prSet presAssocID="{00AF88A2-7CB2-4387-8B1E-05D26EBEE639}" presName="vSp" presStyleCnt="0"/>
      <dgm:spPr/>
    </dgm:pt>
    <dgm:pt modelId="{0698EC92-7D48-49CC-9496-92B2DC11BE25}" type="pres">
      <dgm:prSet presAssocID="{F3CD92BD-10DF-4970-877B-28554708127C}" presName="horFlow" presStyleCnt="0"/>
      <dgm:spPr/>
    </dgm:pt>
    <dgm:pt modelId="{9C0E4B76-3A41-426A-9F7D-C904A9EB1B5B}" type="pres">
      <dgm:prSet presAssocID="{F3CD92BD-10DF-4970-877B-28554708127C}" presName="bigChev" presStyleLbl="node1" presStyleIdx="1" presStyleCnt="7" custScaleX="50871"/>
      <dgm:spPr/>
      <dgm:t>
        <a:bodyPr/>
        <a:lstStyle/>
        <a:p>
          <a:pPr rtl="1"/>
          <a:endParaRPr lang="fa-IR"/>
        </a:p>
      </dgm:t>
    </dgm:pt>
    <dgm:pt modelId="{B84CBDB6-C653-484D-A97E-ABE78344248F}" type="pres">
      <dgm:prSet presAssocID="{88749EDB-4D9F-46D9-9B92-054F6824DEFF}" presName="parTrans" presStyleCnt="0"/>
      <dgm:spPr/>
    </dgm:pt>
    <dgm:pt modelId="{3D72A352-E49A-4648-9FF7-02A97EDFD7DE}" type="pres">
      <dgm:prSet presAssocID="{B5254CD3-F882-4F5E-9864-5AC9530A2CB0}" presName="node" presStyleLbl="alignAccFollowNode1" presStyleIdx="1" presStyleCnt="7" custScaleX="633557">
        <dgm:presLayoutVars>
          <dgm:bulletEnabled val="1"/>
        </dgm:presLayoutVars>
      </dgm:prSet>
      <dgm:spPr/>
      <dgm:t>
        <a:bodyPr/>
        <a:lstStyle/>
        <a:p>
          <a:pPr rtl="1"/>
          <a:endParaRPr lang="fa-IR"/>
        </a:p>
      </dgm:t>
    </dgm:pt>
    <dgm:pt modelId="{A70B42C3-4A64-4FF8-B7E4-28EEA753E208}" type="pres">
      <dgm:prSet presAssocID="{F3CD92BD-10DF-4970-877B-28554708127C}" presName="vSp" presStyleCnt="0"/>
      <dgm:spPr/>
    </dgm:pt>
    <dgm:pt modelId="{94BFF8A7-EA69-41C0-BAED-61D990A8E56D}" type="pres">
      <dgm:prSet presAssocID="{4ECEDBB4-6C16-4F8A-826E-C250DF4D5E2D}" presName="horFlow" presStyleCnt="0"/>
      <dgm:spPr/>
    </dgm:pt>
    <dgm:pt modelId="{6AFC61D8-F107-49FC-B1E7-A6F2EA7474D7}" type="pres">
      <dgm:prSet presAssocID="{4ECEDBB4-6C16-4F8A-826E-C250DF4D5E2D}" presName="bigChev" presStyleLbl="node1" presStyleIdx="2" presStyleCnt="7" custScaleX="50871"/>
      <dgm:spPr/>
      <dgm:t>
        <a:bodyPr/>
        <a:lstStyle/>
        <a:p>
          <a:pPr rtl="1"/>
          <a:endParaRPr lang="fa-IR"/>
        </a:p>
      </dgm:t>
    </dgm:pt>
    <dgm:pt modelId="{447D89E6-425F-4B16-9DB9-6E24DD75A5A7}" type="pres">
      <dgm:prSet presAssocID="{C6173FFD-7ACA-4DCD-8DB5-14B1D9FCF964}" presName="parTrans" presStyleCnt="0"/>
      <dgm:spPr/>
    </dgm:pt>
    <dgm:pt modelId="{100B565A-2A40-4189-A1E1-B7E1B0A47887}" type="pres">
      <dgm:prSet presAssocID="{A3E82626-9D4D-4A2F-86B5-4B4B039AEF1C}" presName="node" presStyleLbl="alignAccFollowNode1" presStyleIdx="2" presStyleCnt="7" custScaleX="633557">
        <dgm:presLayoutVars>
          <dgm:bulletEnabled val="1"/>
        </dgm:presLayoutVars>
      </dgm:prSet>
      <dgm:spPr/>
      <dgm:t>
        <a:bodyPr/>
        <a:lstStyle/>
        <a:p>
          <a:pPr rtl="1"/>
          <a:endParaRPr lang="fa-IR"/>
        </a:p>
      </dgm:t>
    </dgm:pt>
    <dgm:pt modelId="{B306275A-022A-4C42-B7E3-446E06657B71}" type="pres">
      <dgm:prSet presAssocID="{4ECEDBB4-6C16-4F8A-826E-C250DF4D5E2D}" presName="vSp" presStyleCnt="0"/>
      <dgm:spPr/>
    </dgm:pt>
    <dgm:pt modelId="{94CAD4DD-C1DD-4D33-B2B9-48723082F281}" type="pres">
      <dgm:prSet presAssocID="{193DBC8F-FBE0-452C-9218-6E0913F7CB93}" presName="horFlow" presStyleCnt="0"/>
      <dgm:spPr/>
    </dgm:pt>
    <dgm:pt modelId="{B8F1C4F0-ACA2-4447-B597-47908B8242F4}" type="pres">
      <dgm:prSet presAssocID="{193DBC8F-FBE0-452C-9218-6E0913F7CB93}" presName="bigChev" presStyleLbl="node1" presStyleIdx="3" presStyleCnt="7" custScaleX="50871"/>
      <dgm:spPr/>
      <dgm:t>
        <a:bodyPr/>
        <a:lstStyle/>
        <a:p>
          <a:pPr rtl="1"/>
          <a:endParaRPr lang="fa-IR"/>
        </a:p>
      </dgm:t>
    </dgm:pt>
    <dgm:pt modelId="{277F1F91-F639-4F6A-9437-36C11E4E019E}" type="pres">
      <dgm:prSet presAssocID="{23E6E26C-DAC4-4346-93B7-A85FA82A3C73}" presName="parTrans" presStyleCnt="0"/>
      <dgm:spPr/>
    </dgm:pt>
    <dgm:pt modelId="{23FF103C-4AB8-41F3-A6BB-42492AE7C265}" type="pres">
      <dgm:prSet presAssocID="{E34A3708-D116-4F62-9F9D-85912A0A608A}" presName="node" presStyleLbl="alignAccFollowNode1" presStyleIdx="3" presStyleCnt="7" custScaleX="633557">
        <dgm:presLayoutVars>
          <dgm:bulletEnabled val="1"/>
        </dgm:presLayoutVars>
      </dgm:prSet>
      <dgm:spPr/>
      <dgm:t>
        <a:bodyPr/>
        <a:lstStyle/>
        <a:p>
          <a:pPr rtl="1"/>
          <a:endParaRPr lang="fa-IR"/>
        </a:p>
      </dgm:t>
    </dgm:pt>
    <dgm:pt modelId="{1FBCA93D-6493-4DCF-9A5B-82F2B0EA7BAE}" type="pres">
      <dgm:prSet presAssocID="{193DBC8F-FBE0-452C-9218-6E0913F7CB93}" presName="vSp" presStyleCnt="0"/>
      <dgm:spPr/>
    </dgm:pt>
    <dgm:pt modelId="{1D204537-20F1-4094-9885-2AB0CCD968D1}" type="pres">
      <dgm:prSet presAssocID="{57B6A953-DB17-4174-98C6-6D8979858C26}" presName="horFlow" presStyleCnt="0"/>
      <dgm:spPr/>
    </dgm:pt>
    <dgm:pt modelId="{AA1709FF-265F-4340-9F84-D80006824463}" type="pres">
      <dgm:prSet presAssocID="{57B6A953-DB17-4174-98C6-6D8979858C26}" presName="bigChev" presStyleLbl="node1" presStyleIdx="4" presStyleCnt="7" custScaleX="50871"/>
      <dgm:spPr/>
      <dgm:t>
        <a:bodyPr/>
        <a:lstStyle/>
        <a:p>
          <a:pPr rtl="1"/>
          <a:endParaRPr lang="fa-IR"/>
        </a:p>
      </dgm:t>
    </dgm:pt>
    <dgm:pt modelId="{AE6E00CE-9352-4AAC-9983-D29A41CA5507}" type="pres">
      <dgm:prSet presAssocID="{9A6B201E-4F80-4FD2-A3AD-8ECBB5989865}" presName="parTrans" presStyleCnt="0"/>
      <dgm:spPr/>
    </dgm:pt>
    <dgm:pt modelId="{0B05AAE6-BC4E-49F2-8858-B89767753A6B}" type="pres">
      <dgm:prSet presAssocID="{581EA3BE-6869-457E-8CC4-3EB150245C5C}" presName="node" presStyleLbl="alignAccFollowNode1" presStyleIdx="4" presStyleCnt="7" custScaleX="633557" custLinFactNeighborX="17348" custLinFactNeighborY="-4272">
        <dgm:presLayoutVars>
          <dgm:bulletEnabled val="1"/>
        </dgm:presLayoutVars>
      </dgm:prSet>
      <dgm:spPr/>
      <dgm:t>
        <a:bodyPr/>
        <a:lstStyle/>
        <a:p>
          <a:pPr rtl="1"/>
          <a:endParaRPr lang="fa-IR"/>
        </a:p>
      </dgm:t>
    </dgm:pt>
    <dgm:pt modelId="{1C17403E-E87C-4E68-AE62-946C4CC0B20C}" type="pres">
      <dgm:prSet presAssocID="{57B6A953-DB17-4174-98C6-6D8979858C26}" presName="vSp" presStyleCnt="0"/>
      <dgm:spPr/>
    </dgm:pt>
    <dgm:pt modelId="{81BD8F3A-FBA6-433D-A056-B93168C9B63F}" type="pres">
      <dgm:prSet presAssocID="{87419991-B4C6-4FED-863E-E1EA5B2EE529}" presName="horFlow" presStyleCnt="0"/>
      <dgm:spPr/>
    </dgm:pt>
    <dgm:pt modelId="{17CF4D8B-F0DE-4C8E-92BF-DEB27FFEA244}" type="pres">
      <dgm:prSet presAssocID="{87419991-B4C6-4FED-863E-E1EA5B2EE529}" presName="bigChev" presStyleLbl="node1" presStyleIdx="5" presStyleCnt="7" custScaleX="50871"/>
      <dgm:spPr/>
      <dgm:t>
        <a:bodyPr/>
        <a:lstStyle/>
        <a:p>
          <a:pPr rtl="1"/>
          <a:endParaRPr lang="fa-IR"/>
        </a:p>
      </dgm:t>
    </dgm:pt>
    <dgm:pt modelId="{CDDFE5C2-5804-4B85-B892-30756E6DFE4D}" type="pres">
      <dgm:prSet presAssocID="{7C125376-A54C-4C6E-8A85-E0B158FFAD9C}" presName="parTrans" presStyleCnt="0"/>
      <dgm:spPr/>
    </dgm:pt>
    <dgm:pt modelId="{FD36EDDA-4CCC-4E9B-ABC8-BEC50887B7CB}" type="pres">
      <dgm:prSet presAssocID="{25A3F72B-25BF-41BC-81CA-AC418F94E8BD}" presName="node" presStyleLbl="alignAccFollowNode1" presStyleIdx="5" presStyleCnt="7" custScaleX="633557">
        <dgm:presLayoutVars>
          <dgm:bulletEnabled val="1"/>
        </dgm:presLayoutVars>
      </dgm:prSet>
      <dgm:spPr/>
      <dgm:t>
        <a:bodyPr/>
        <a:lstStyle/>
        <a:p>
          <a:pPr rtl="1"/>
          <a:endParaRPr lang="fa-IR"/>
        </a:p>
      </dgm:t>
    </dgm:pt>
    <dgm:pt modelId="{D560341B-9D98-41F5-8755-CA49D86AF6DF}" type="pres">
      <dgm:prSet presAssocID="{87419991-B4C6-4FED-863E-E1EA5B2EE529}" presName="vSp" presStyleCnt="0"/>
      <dgm:spPr/>
    </dgm:pt>
    <dgm:pt modelId="{BD1D421D-B136-4B3A-8C1B-CF8AF2ECEF72}" type="pres">
      <dgm:prSet presAssocID="{F7293F01-80AD-47D9-9CC2-56D089C1A758}" presName="horFlow" presStyleCnt="0"/>
      <dgm:spPr/>
    </dgm:pt>
    <dgm:pt modelId="{AE6CFB04-EC56-4B4A-885E-6DB80BF1F78D}" type="pres">
      <dgm:prSet presAssocID="{F7293F01-80AD-47D9-9CC2-56D089C1A758}" presName="bigChev" presStyleLbl="node1" presStyleIdx="6" presStyleCnt="7" custScaleX="50871"/>
      <dgm:spPr/>
      <dgm:t>
        <a:bodyPr/>
        <a:lstStyle/>
        <a:p>
          <a:pPr rtl="1"/>
          <a:endParaRPr lang="fa-IR"/>
        </a:p>
      </dgm:t>
    </dgm:pt>
    <dgm:pt modelId="{DE9D79F8-BCD2-45C4-9A73-C6015BA5F4E9}" type="pres">
      <dgm:prSet presAssocID="{4FA47DF3-44DD-4EC1-A65F-BCC237592EE6}" presName="parTrans" presStyleCnt="0"/>
      <dgm:spPr/>
    </dgm:pt>
    <dgm:pt modelId="{786E8E85-EEFF-4F1C-9ECD-AB02FCDE124C}" type="pres">
      <dgm:prSet presAssocID="{43A314F2-BC69-44A9-9472-891AC655B577}" presName="node" presStyleLbl="alignAccFollowNode1" presStyleIdx="6" presStyleCnt="7" custScaleX="633557">
        <dgm:presLayoutVars>
          <dgm:bulletEnabled val="1"/>
        </dgm:presLayoutVars>
      </dgm:prSet>
      <dgm:spPr/>
      <dgm:t>
        <a:bodyPr/>
        <a:lstStyle/>
        <a:p>
          <a:pPr rtl="1"/>
          <a:endParaRPr lang="fa-IR"/>
        </a:p>
      </dgm:t>
    </dgm:pt>
  </dgm:ptLst>
  <dgm:cxnLst>
    <dgm:cxn modelId="{9F59E1DB-2981-4F9C-B122-5CF9C47AD643}" srcId="{0F28E6DC-5B77-40C3-BD46-84CB3F0C6A84}" destId="{00AF88A2-7CB2-4387-8B1E-05D26EBEE639}" srcOrd="0" destOrd="0" parTransId="{F74FC913-2CD4-4582-8CD0-8AFE3A1F47B5}" sibTransId="{EDA599B1-3145-4CCF-A78D-63CE0250DCBE}"/>
    <dgm:cxn modelId="{E98AFCED-0D09-48BB-959E-BE7448B187A0}" type="presOf" srcId="{0F28E6DC-5B77-40C3-BD46-84CB3F0C6A84}" destId="{0D221C2E-507C-4DA4-B7B8-DFF57614F0F5}" srcOrd="0" destOrd="0" presId="urn:microsoft.com/office/officeart/2005/8/layout/lProcess3"/>
    <dgm:cxn modelId="{A4E0154A-D90D-400C-A25D-F9673C123B13}" srcId="{0F28E6DC-5B77-40C3-BD46-84CB3F0C6A84}" destId="{57B6A953-DB17-4174-98C6-6D8979858C26}" srcOrd="4" destOrd="0" parTransId="{79C83ABF-4BAE-4D91-B55E-2AA3F4B6ED93}" sibTransId="{11DA1F3F-A1B9-467B-A3BC-0F54EC8ED562}"/>
    <dgm:cxn modelId="{9CBC3FC2-4646-4B67-B2FC-9C3C635C0F72}" type="presOf" srcId="{581EA3BE-6869-457E-8CC4-3EB150245C5C}" destId="{0B05AAE6-BC4E-49F2-8858-B89767753A6B}" srcOrd="0" destOrd="0" presId="urn:microsoft.com/office/officeart/2005/8/layout/lProcess3"/>
    <dgm:cxn modelId="{EF0C8C38-59C9-49A4-894D-6429B7390FC7}" type="presOf" srcId="{F7293F01-80AD-47D9-9CC2-56D089C1A758}" destId="{AE6CFB04-EC56-4B4A-885E-6DB80BF1F78D}" srcOrd="0" destOrd="0" presId="urn:microsoft.com/office/officeart/2005/8/layout/lProcess3"/>
    <dgm:cxn modelId="{9AEE7AFE-9E00-4FC3-821C-B1F50F725312}" type="presOf" srcId="{B5254CD3-F882-4F5E-9864-5AC9530A2CB0}" destId="{3D72A352-E49A-4648-9FF7-02A97EDFD7DE}" srcOrd="0" destOrd="0" presId="urn:microsoft.com/office/officeart/2005/8/layout/lProcess3"/>
    <dgm:cxn modelId="{26FC67A4-6805-4313-A833-C1579F022D68}" type="presOf" srcId="{87419991-B4C6-4FED-863E-E1EA5B2EE529}" destId="{17CF4D8B-F0DE-4C8E-92BF-DEB27FFEA244}" srcOrd="0" destOrd="0" presId="urn:microsoft.com/office/officeart/2005/8/layout/lProcess3"/>
    <dgm:cxn modelId="{B334A8EB-7C43-4899-A244-DC947531DE83}" type="presOf" srcId="{A3E82626-9D4D-4A2F-86B5-4B4B039AEF1C}" destId="{100B565A-2A40-4189-A1E1-B7E1B0A47887}" srcOrd="0" destOrd="0" presId="urn:microsoft.com/office/officeart/2005/8/layout/lProcess3"/>
    <dgm:cxn modelId="{579C8823-E160-463A-AF21-2C5B885DE90E}" srcId="{0F28E6DC-5B77-40C3-BD46-84CB3F0C6A84}" destId="{F3CD92BD-10DF-4970-877B-28554708127C}" srcOrd="1" destOrd="0" parTransId="{110A01F9-B1C3-47BF-963D-8D436FC9E7F3}" sibTransId="{E1339C78-F5E5-446F-8C55-7A23E8AB717B}"/>
    <dgm:cxn modelId="{18B574D6-3613-44FF-8EBE-D6EE7C00C598}" type="presOf" srcId="{00AF88A2-7CB2-4387-8B1E-05D26EBEE639}" destId="{782B7D8E-683C-427F-BC26-52037CE26E3C}" srcOrd="0" destOrd="0" presId="urn:microsoft.com/office/officeart/2005/8/layout/lProcess3"/>
    <dgm:cxn modelId="{F211887E-541C-44D8-B533-CA5DCF500EB4}" srcId="{4ECEDBB4-6C16-4F8A-826E-C250DF4D5E2D}" destId="{A3E82626-9D4D-4A2F-86B5-4B4B039AEF1C}" srcOrd="0" destOrd="0" parTransId="{C6173FFD-7ACA-4DCD-8DB5-14B1D9FCF964}" sibTransId="{AB009043-8099-4BAC-9BF7-D50AFDD7744D}"/>
    <dgm:cxn modelId="{D9F452EB-9001-44FE-90B9-04E45DB2BD4C}" type="presOf" srcId="{F3CD92BD-10DF-4970-877B-28554708127C}" destId="{9C0E4B76-3A41-426A-9F7D-C904A9EB1B5B}" srcOrd="0" destOrd="0" presId="urn:microsoft.com/office/officeart/2005/8/layout/lProcess3"/>
    <dgm:cxn modelId="{4D0B29A7-33B9-4F6B-88BC-33873E161A4A}" srcId="{0F28E6DC-5B77-40C3-BD46-84CB3F0C6A84}" destId="{F7293F01-80AD-47D9-9CC2-56D089C1A758}" srcOrd="6" destOrd="0" parTransId="{8918DB31-5C9C-4AF2-86D3-2D038C1BF1FD}" sibTransId="{F97BFA09-F275-4ED2-B0A1-F8E1A469B26C}"/>
    <dgm:cxn modelId="{FB1161DD-49B1-4691-84B9-9C3233AB65BA}" type="presOf" srcId="{57B6A953-DB17-4174-98C6-6D8979858C26}" destId="{AA1709FF-265F-4340-9F84-D80006824463}" srcOrd="0" destOrd="0" presId="urn:microsoft.com/office/officeart/2005/8/layout/lProcess3"/>
    <dgm:cxn modelId="{4DC535EB-74D4-41DF-90E1-FA036C063DEC}" type="presOf" srcId="{4ECEDBB4-6C16-4F8A-826E-C250DF4D5E2D}" destId="{6AFC61D8-F107-49FC-B1E7-A6F2EA7474D7}" srcOrd="0" destOrd="0" presId="urn:microsoft.com/office/officeart/2005/8/layout/lProcess3"/>
    <dgm:cxn modelId="{A2B6259C-1040-405D-AF19-0ABF31FC1ABC}" srcId="{0F28E6DC-5B77-40C3-BD46-84CB3F0C6A84}" destId="{87419991-B4C6-4FED-863E-E1EA5B2EE529}" srcOrd="5" destOrd="0" parTransId="{B4276E90-D4A6-47DB-A07D-9E8673B67BDD}" sibTransId="{8D7F7135-47BD-458D-8267-0DF1D6C4B6E2}"/>
    <dgm:cxn modelId="{C502EACE-4355-4879-8F20-389753E4F38C}" type="presOf" srcId="{E34A3708-D116-4F62-9F9D-85912A0A608A}" destId="{23FF103C-4AB8-41F3-A6BB-42492AE7C265}" srcOrd="0" destOrd="0" presId="urn:microsoft.com/office/officeart/2005/8/layout/lProcess3"/>
    <dgm:cxn modelId="{7515C967-C6C6-416C-93D1-DEFECB967CE3}" srcId="{F3CD92BD-10DF-4970-877B-28554708127C}" destId="{B5254CD3-F882-4F5E-9864-5AC9530A2CB0}" srcOrd="0" destOrd="0" parTransId="{88749EDB-4D9F-46D9-9B92-054F6824DEFF}" sibTransId="{F8E72763-D2BF-46FE-A49C-C08BF8E59A06}"/>
    <dgm:cxn modelId="{9D02541F-8B92-400A-B0B2-608469355939}" type="presOf" srcId="{43A314F2-BC69-44A9-9472-891AC655B577}" destId="{786E8E85-EEFF-4F1C-9ECD-AB02FCDE124C}" srcOrd="0" destOrd="0" presId="urn:microsoft.com/office/officeart/2005/8/layout/lProcess3"/>
    <dgm:cxn modelId="{B76048F9-8D81-4E3B-AEAE-F655CFB4852D}" srcId="{00AF88A2-7CB2-4387-8B1E-05D26EBEE639}" destId="{490F4C4D-E642-4125-A674-AAE46BAAD201}" srcOrd="0" destOrd="0" parTransId="{962075E4-201D-4C37-8EFB-DC1B5E8EC68F}" sibTransId="{08946505-5476-4F84-9ABB-B15C34F646DC}"/>
    <dgm:cxn modelId="{BA17DFBF-DB62-46DF-BDFB-EE75EA87E70F}" type="presOf" srcId="{490F4C4D-E642-4125-A674-AAE46BAAD201}" destId="{BBAA0CE0-3B3E-49AC-96A3-52B67EFE0BB2}" srcOrd="0" destOrd="0" presId="urn:microsoft.com/office/officeart/2005/8/layout/lProcess3"/>
    <dgm:cxn modelId="{DF516428-75D6-49A3-8643-FE1B820FE6E4}" type="presOf" srcId="{25A3F72B-25BF-41BC-81CA-AC418F94E8BD}" destId="{FD36EDDA-4CCC-4E9B-ABC8-BEC50887B7CB}" srcOrd="0" destOrd="0" presId="urn:microsoft.com/office/officeart/2005/8/layout/lProcess3"/>
    <dgm:cxn modelId="{BE6238F7-7523-44F7-9D51-9BDC6D09558C}" srcId="{0F28E6DC-5B77-40C3-BD46-84CB3F0C6A84}" destId="{193DBC8F-FBE0-452C-9218-6E0913F7CB93}" srcOrd="3" destOrd="0" parTransId="{4005B4FF-A7B0-4145-AD96-6B4D7B6C0FC4}" sibTransId="{89EABE19-6611-488E-A0C2-873EDADC9A77}"/>
    <dgm:cxn modelId="{34FA5179-2E47-40ED-A07A-91B16F4930F1}" srcId="{F7293F01-80AD-47D9-9CC2-56D089C1A758}" destId="{43A314F2-BC69-44A9-9472-891AC655B577}" srcOrd="0" destOrd="0" parTransId="{4FA47DF3-44DD-4EC1-A65F-BCC237592EE6}" sibTransId="{D3D75B93-6E9A-4ADD-8381-7B2EE19B2336}"/>
    <dgm:cxn modelId="{A0B9B07B-F971-46ED-9EFA-0445E48E1CC0}" type="presOf" srcId="{193DBC8F-FBE0-452C-9218-6E0913F7CB93}" destId="{B8F1C4F0-ACA2-4447-B597-47908B8242F4}" srcOrd="0" destOrd="0" presId="urn:microsoft.com/office/officeart/2005/8/layout/lProcess3"/>
    <dgm:cxn modelId="{DEB63A78-4152-4AAC-812B-AAC0B0694922}" srcId="{193DBC8F-FBE0-452C-9218-6E0913F7CB93}" destId="{E34A3708-D116-4F62-9F9D-85912A0A608A}" srcOrd="0" destOrd="0" parTransId="{23E6E26C-DAC4-4346-93B7-A85FA82A3C73}" sibTransId="{C44BDE2B-10F5-42A8-9EDC-2E06B54A88DD}"/>
    <dgm:cxn modelId="{523A0DB5-72E9-44DF-8483-AA4EAFCEE086}" srcId="{0F28E6DC-5B77-40C3-BD46-84CB3F0C6A84}" destId="{4ECEDBB4-6C16-4F8A-826E-C250DF4D5E2D}" srcOrd="2" destOrd="0" parTransId="{E5FA1D8F-AE07-4A7F-A229-E24DBAF7F8B9}" sibTransId="{BAC50D53-32B3-4ACB-84D0-EF4777827DF7}"/>
    <dgm:cxn modelId="{AB9A8E31-C82B-4946-A471-392455FBA964}" srcId="{57B6A953-DB17-4174-98C6-6D8979858C26}" destId="{581EA3BE-6869-457E-8CC4-3EB150245C5C}" srcOrd="0" destOrd="0" parTransId="{9A6B201E-4F80-4FD2-A3AD-8ECBB5989865}" sibTransId="{EE0172CE-F0AC-4F80-8694-784961DFAE4E}"/>
    <dgm:cxn modelId="{5A00A44D-6F03-4F8D-AA1B-9921A454F29C}" srcId="{87419991-B4C6-4FED-863E-E1EA5B2EE529}" destId="{25A3F72B-25BF-41BC-81CA-AC418F94E8BD}" srcOrd="0" destOrd="0" parTransId="{7C125376-A54C-4C6E-8A85-E0B158FFAD9C}" sibTransId="{C0115C44-26E8-4B1B-BF30-7AC86B63A9E4}"/>
    <dgm:cxn modelId="{D342EED2-E647-4B3B-B263-8B3B55041251}" type="presParOf" srcId="{0D221C2E-507C-4DA4-B7B8-DFF57614F0F5}" destId="{A5DA6A08-3D31-4EC1-AA1E-A45E53568D0E}" srcOrd="0" destOrd="0" presId="urn:microsoft.com/office/officeart/2005/8/layout/lProcess3"/>
    <dgm:cxn modelId="{CC1B442A-D693-4D21-850A-A8A05C4742BC}" type="presParOf" srcId="{A5DA6A08-3D31-4EC1-AA1E-A45E53568D0E}" destId="{782B7D8E-683C-427F-BC26-52037CE26E3C}" srcOrd="0" destOrd="0" presId="urn:microsoft.com/office/officeart/2005/8/layout/lProcess3"/>
    <dgm:cxn modelId="{77D8DA2A-4FE6-43E0-94E5-200815BF995B}" type="presParOf" srcId="{A5DA6A08-3D31-4EC1-AA1E-A45E53568D0E}" destId="{6DBCAE8E-4986-4CC6-8281-6AE6C15B1F65}" srcOrd="1" destOrd="0" presId="urn:microsoft.com/office/officeart/2005/8/layout/lProcess3"/>
    <dgm:cxn modelId="{C34B1767-0C40-43EA-BEC3-76F99C32D35D}" type="presParOf" srcId="{A5DA6A08-3D31-4EC1-AA1E-A45E53568D0E}" destId="{BBAA0CE0-3B3E-49AC-96A3-52B67EFE0BB2}" srcOrd="2" destOrd="0" presId="urn:microsoft.com/office/officeart/2005/8/layout/lProcess3"/>
    <dgm:cxn modelId="{58AA5BD8-D824-4FF7-8A03-6996CFC3C32F}" type="presParOf" srcId="{0D221C2E-507C-4DA4-B7B8-DFF57614F0F5}" destId="{47D76797-7731-4FC5-8189-C45F03A1165F}" srcOrd="1" destOrd="0" presId="urn:microsoft.com/office/officeart/2005/8/layout/lProcess3"/>
    <dgm:cxn modelId="{D9428401-D017-4946-9B6D-0B11DEDCCBFF}" type="presParOf" srcId="{0D221C2E-507C-4DA4-B7B8-DFF57614F0F5}" destId="{0698EC92-7D48-49CC-9496-92B2DC11BE25}" srcOrd="2" destOrd="0" presId="urn:microsoft.com/office/officeart/2005/8/layout/lProcess3"/>
    <dgm:cxn modelId="{EC006D0A-7CA3-49AD-B650-DACE14BE9A5E}" type="presParOf" srcId="{0698EC92-7D48-49CC-9496-92B2DC11BE25}" destId="{9C0E4B76-3A41-426A-9F7D-C904A9EB1B5B}" srcOrd="0" destOrd="0" presId="urn:microsoft.com/office/officeart/2005/8/layout/lProcess3"/>
    <dgm:cxn modelId="{C0DBF494-7B91-4705-9DB1-170FDAF270B5}" type="presParOf" srcId="{0698EC92-7D48-49CC-9496-92B2DC11BE25}" destId="{B84CBDB6-C653-484D-A97E-ABE78344248F}" srcOrd="1" destOrd="0" presId="urn:microsoft.com/office/officeart/2005/8/layout/lProcess3"/>
    <dgm:cxn modelId="{C616AE27-9355-4935-908E-4EF2D096DA60}" type="presParOf" srcId="{0698EC92-7D48-49CC-9496-92B2DC11BE25}" destId="{3D72A352-E49A-4648-9FF7-02A97EDFD7DE}" srcOrd="2" destOrd="0" presId="urn:microsoft.com/office/officeart/2005/8/layout/lProcess3"/>
    <dgm:cxn modelId="{7815A610-0988-4FEE-92EA-913023156AC8}" type="presParOf" srcId="{0D221C2E-507C-4DA4-B7B8-DFF57614F0F5}" destId="{A70B42C3-4A64-4FF8-B7E4-28EEA753E208}" srcOrd="3" destOrd="0" presId="urn:microsoft.com/office/officeart/2005/8/layout/lProcess3"/>
    <dgm:cxn modelId="{6952C97B-E7F8-4B88-B116-B12DFEBE1B04}" type="presParOf" srcId="{0D221C2E-507C-4DA4-B7B8-DFF57614F0F5}" destId="{94BFF8A7-EA69-41C0-BAED-61D990A8E56D}" srcOrd="4" destOrd="0" presId="urn:microsoft.com/office/officeart/2005/8/layout/lProcess3"/>
    <dgm:cxn modelId="{19E93409-13B9-431B-81B6-ED77737B3D5D}" type="presParOf" srcId="{94BFF8A7-EA69-41C0-BAED-61D990A8E56D}" destId="{6AFC61D8-F107-49FC-B1E7-A6F2EA7474D7}" srcOrd="0" destOrd="0" presId="urn:microsoft.com/office/officeart/2005/8/layout/lProcess3"/>
    <dgm:cxn modelId="{6B99E816-ADEA-422F-88BF-C508D3E4B48A}" type="presParOf" srcId="{94BFF8A7-EA69-41C0-BAED-61D990A8E56D}" destId="{447D89E6-425F-4B16-9DB9-6E24DD75A5A7}" srcOrd="1" destOrd="0" presId="urn:microsoft.com/office/officeart/2005/8/layout/lProcess3"/>
    <dgm:cxn modelId="{88A72710-79AE-4BD3-97EF-A6832C5FFB11}" type="presParOf" srcId="{94BFF8A7-EA69-41C0-BAED-61D990A8E56D}" destId="{100B565A-2A40-4189-A1E1-B7E1B0A47887}" srcOrd="2" destOrd="0" presId="urn:microsoft.com/office/officeart/2005/8/layout/lProcess3"/>
    <dgm:cxn modelId="{018833F4-B30D-4373-AF6B-F6579339D90D}" type="presParOf" srcId="{0D221C2E-507C-4DA4-B7B8-DFF57614F0F5}" destId="{B306275A-022A-4C42-B7E3-446E06657B71}" srcOrd="5" destOrd="0" presId="urn:microsoft.com/office/officeart/2005/8/layout/lProcess3"/>
    <dgm:cxn modelId="{ED93C6AE-8F87-48E2-B487-A7C7FD7BFD6E}" type="presParOf" srcId="{0D221C2E-507C-4DA4-B7B8-DFF57614F0F5}" destId="{94CAD4DD-C1DD-4D33-B2B9-48723082F281}" srcOrd="6" destOrd="0" presId="urn:microsoft.com/office/officeart/2005/8/layout/lProcess3"/>
    <dgm:cxn modelId="{10D865A1-F826-4003-A4D7-01811BD6A483}" type="presParOf" srcId="{94CAD4DD-C1DD-4D33-B2B9-48723082F281}" destId="{B8F1C4F0-ACA2-4447-B597-47908B8242F4}" srcOrd="0" destOrd="0" presId="urn:microsoft.com/office/officeart/2005/8/layout/lProcess3"/>
    <dgm:cxn modelId="{3D5EF9D4-83A3-4CDF-8747-B171D4F441AA}" type="presParOf" srcId="{94CAD4DD-C1DD-4D33-B2B9-48723082F281}" destId="{277F1F91-F639-4F6A-9437-36C11E4E019E}" srcOrd="1" destOrd="0" presId="urn:microsoft.com/office/officeart/2005/8/layout/lProcess3"/>
    <dgm:cxn modelId="{1DFE450E-C600-46B7-A9AE-1FA35E915C98}" type="presParOf" srcId="{94CAD4DD-C1DD-4D33-B2B9-48723082F281}" destId="{23FF103C-4AB8-41F3-A6BB-42492AE7C265}" srcOrd="2" destOrd="0" presId="urn:microsoft.com/office/officeart/2005/8/layout/lProcess3"/>
    <dgm:cxn modelId="{E0930997-4AF7-4E7B-912E-2F22D865C8D5}" type="presParOf" srcId="{0D221C2E-507C-4DA4-B7B8-DFF57614F0F5}" destId="{1FBCA93D-6493-4DCF-9A5B-82F2B0EA7BAE}" srcOrd="7" destOrd="0" presId="urn:microsoft.com/office/officeart/2005/8/layout/lProcess3"/>
    <dgm:cxn modelId="{ECCE8EB9-1649-4303-8ED2-40E7D14BE076}" type="presParOf" srcId="{0D221C2E-507C-4DA4-B7B8-DFF57614F0F5}" destId="{1D204537-20F1-4094-9885-2AB0CCD968D1}" srcOrd="8" destOrd="0" presId="urn:microsoft.com/office/officeart/2005/8/layout/lProcess3"/>
    <dgm:cxn modelId="{009CC2BB-0A25-4420-8E19-11A11481C257}" type="presParOf" srcId="{1D204537-20F1-4094-9885-2AB0CCD968D1}" destId="{AA1709FF-265F-4340-9F84-D80006824463}" srcOrd="0" destOrd="0" presId="urn:microsoft.com/office/officeart/2005/8/layout/lProcess3"/>
    <dgm:cxn modelId="{E81C8F28-2BD4-4A12-874B-664A2ACC459C}" type="presParOf" srcId="{1D204537-20F1-4094-9885-2AB0CCD968D1}" destId="{AE6E00CE-9352-4AAC-9983-D29A41CA5507}" srcOrd="1" destOrd="0" presId="urn:microsoft.com/office/officeart/2005/8/layout/lProcess3"/>
    <dgm:cxn modelId="{6886D600-EEC9-4F38-BBBC-71CAD2CC3C34}" type="presParOf" srcId="{1D204537-20F1-4094-9885-2AB0CCD968D1}" destId="{0B05AAE6-BC4E-49F2-8858-B89767753A6B}" srcOrd="2" destOrd="0" presId="urn:microsoft.com/office/officeart/2005/8/layout/lProcess3"/>
    <dgm:cxn modelId="{01A490D1-8E1B-4D95-AE07-3440E9ECF1B4}" type="presParOf" srcId="{0D221C2E-507C-4DA4-B7B8-DFF57614F0F5}" destId="{1C17403E-E87C-4E68-AE62-946C4CC0B20C}" srcOrd="9" destOrd="0" presId="urn:microsoft.com/office/officeart/2005/8/layout/lProcess3"/>
    <dgm:cxn modelId="{247641D8-374E-4790-8F87-4B807422164C}" type="presParOf" srcId="{0D221C2E-507C-4DA4-B7B8-DFF57614F0F5}" destId="{81BD8F3A-FBA6-433D-A056-B93168C9B63F}" srcOrd="10" destOrd="0" presId="urn:microsoft.com/office/officeart/2005/8/layout/lProcess3"/>
    <dgm:cxn modelId="{06398414-5162-4BF4-B217-61721679816F}" type="presParOf" srcId="{81BD8F3A-FBA6-433D-A056-B93168C9B63F}" destId="{17CF4D8B-F0DE-4C8E-92BF-DEB27FFEA244}" srcOrd="0" destOrd="0" presId="urn:microsoft.com/office/officeart/2005/8/layout/lProcess3"/>
    <dgm:cxn modelId="{1EB97DA2-266A-45B6-8137-D3E50B79355E}" type="presParOf" srcId="{81BD8F3A-FBA6-433D-A056-B93168C9B63F}" destId="{CDDFE5C2-5804-4B85-B892-30756E6DFE4D}" srcOrd="1" destOrd="0" presId="urn:microsoft.com/office/officeart/2005/8/layout/lProcess3"/>
    <dgm:cxn modelId="{2C73FEC5-AE2C-46FC-AD71-D67B4868F83A}" type="presParOf" srcId="{81BD8F3A-FBA6-433D-A056-B93168C9B63F}" destId="{FD36EDDA-4CCC-4E9B-ABC8-BEC50887B7CB}" srcOrd="2" destOrd="0" presId="urn:microsoft.com/office/officeart/2005/8/layout/lProcess3"/>
    <dgm:cxn modelId="{9BD29BC0-D9BC-412E-BB95-0272D849B3BE}" type="presParOf" srcId="{0D221C2E-507C-4DA4-B7B8-DFF57614F0F5}" destId="{D560341B-9D98-41F5-8755-CA49D86AF6DF}" srcOrd="11" destOrd="0" presId="urn:microsoft.com/office/officeart/2005/8/layout/lProcess3"/>
    <dgm:cxn modelId="{B393C05F-E53C-44F9-BA56-F031E01D7EFC}" type="presParOf" srcId="{0D221C2E-507C-4DA4-B7B8-DFF57614F0F5}" destId="{BD1D421D-B136-4B3A-8C1B-CF8AF2ECEF72}" srcOrd="12" destOrd="0" presId="urn:microsoft.com/office/officeart/2005/8/layout/lProcess3"/>
    <dgm:cxn modelId="{9E1ACF36-B448-44D1-BBDD-46EE1284E57A}" type="presParOf" srcId="{BD1D421D-B136-4B3A-8C1B-CF8AF2ECEF72}" destId="{AE6CFB04-EC56-4B4A-885E-6DB80BF1F78D}" srcOrd="0" destOrd="0" presId="urn:microsoft.com/office/officeart/2005/8/layout/lProcess3"/>
    <dgm:cxn modelId="{FD44BBBC-3E40-4385-B66A-0EF879DB3BC0}" type="presParOf" srcId="{BD1D421D-B136-4B3A-8C1B-CF8AF2ECEF72}" destId="{DE9D79F8-BCD2-45C4-9A73-C6015BA5F4E9}" srcOrd="1" destOrd="0" presId="urn:microsoft.com/office/officeart/2005/8/layout/lProcess3"/>
    <dgm:cxn modelId="{6E8DC032-049C-470D-A6F8-CB0D07D9280D}" type="presParOf" srcId="{BD1D421D-B136-4B3A-8C1B-CF8AF2ECEF72}" destId="{786E8E85-EEFF-4F1C-9ECD-AB02FCDE124C}"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93F8C2-1B96-4783-BE13-5CC2E9F2EDB8}"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pPr rtl="1"/>
          <a:endParaRPr lang="fa-IR"/>
        </a:p>
      </dgm:t>
    </dgm:pt>
    <dgm:pt modelId="{0254C18D-FE31-4E06-B92E-916B93511FC3}">
      <dgm:prSet phldrT="[Text]" custT="1"/>
      <dgm:spPr/>
      <dgm:t>
        <a:bodyPr/>
        <a:lstStyle/>
        <a:p>
          <a:pPr rtl="1"/>
          <a:r>
            <a:rPr lang="fa-IR" sz="1600" b="1" dirty="0" smtClean="0">
              <a:solidFill>
                <a:schemeClr val="bg1"/>
              </a:solidFill>
              <a:cs typeface="B Mitra" pitchFamily="2" charset="-78"/>
            </a:rPr>
            <a:t>نظام اقتصادی جمهوری اسلامی ایران</a:t>
          </a:r>
          <a:endParaRPr lang="fa-IR" sz="1600" dirty="0">
            <a:solidFill>
              <a:schemeClr val="bg1"/>
            </a:solidFill>
            <a:cs typeface="B Mitra" pitchFamily="2" charset="-78"/>
          </a:endParaRPr>
        </a:p>
      </dgm:t>
    </dgm:pt>
    <dgm:pt modelId="{FA76AE41-7FA7-4FB6-A1AB-78C32FA8A230}" type="parTrans" cxnId="{8DBAB89C-8AAE-46CD-A3E2-E731B56E267F}">
      <dgm:prSet/>
      <dgm:spPr/>
      <dgm:t>
        <a:bodyPr/>
        <a:lstStyle/>
        <a:p>
          <a:pPr rtl="1"/>
          <a:endParaRPr lang="fa-IR">
            <a:solidFill>
              <a:schemeClr val="tx1"/>
            </a:solidFill>
            <a:cs typeface="B Mitra" pitchFamily="2" charset="-78"/>
          </a:endParaRPr>
        </a:p>
      </dgm:t>
    </dgm:pt>
    <dgm:pt modelId="{3810B066-AFF8-4D55-8F87-129704B7AD2C}" type="sibTrans" cxnId="{8DBAB89C-8AAE-46CD-A3E2-E731B56E267F}">
      <dgm:prSet/>
      <dgm:spPr/>
      <dgm:t>
        <a:bodyPr/>
        <a:lstStyle/>
        <a:p>
          <a:pPr rtl="1"/>
          <a:endParaRPr lang="fa-IR">
            <a:solidFill>
              <a:schemeClr val="tx1"/>
            </a:solidFill>
            <a:cs typeface="B Mitra" pitchFamily="2" charset="-78"/>
          </a:endParaRPr>
        </a:p>
      </dgm:t>
    </dgm:pt>
    <dgm:pt modelId="{123899DD-F3F0-49FD-8858-53D51C99C59A}">
      <dgm:prSet phldrT="[Text]" custT="1"/>
      <dgm:spPr/>
      <dgm:t>
        <a:bodyPr/>
        <a:lstStyle/>
        <a:p>
          <a:pPr rtl="1"/>
          <a:r>
            <a:rPr lang="fa-IR" sz="1600" dirty="0" smtClean="0">
              <a:solidFill>
                <a:schemeClr val="bg1"/>
              </a:solidFill>
              <a:cs typeface="B Mitra" pitchFamily="2" charset="-78"/>
            </a:rPr>
            <a:t>دولتی</a:t>
          </a:r>
          <a:endParaRPr lang="fa-IR" sz="2000" dirty="0">
            <a:solidFill>
              <a:schemeClr val="bg1"/>
            </a:solidFill>
            <a:cs typeface="B Mitra" pitchFamily="2" charset="-78"/>
          </a:endParaRPr>
        </a:p>
      </dgm:t>
    </dgm:pt>
    <dgm:pt modelId="{F79B47B2-AD86-4911-9F90-6A0B59410B27}" type="parTrans" cxnId="{3F757ECB-092D-4DFD-B503-B5929E9DCFEB}">
      <dgm:prSet/>
      <dgm:spPr/>
      <dgm:t>
        <a:bodyPr/>
        <a:lstStyle/>
        <a:p>
          <a:pPr rtl="1"/>
          <a:endParaRPr lang="fa-IR">
            <a:solidFill>
              <a:schemeClr val="tx1"/>
            </a:solidFill>
            <a:cs typeface="B Mitra" pitchFamily="2" charset="-78"/>
          </a:endParaRPr>
        </a:p>
      </dgm:t>
    </dgm:pt>
    <dgm:pt modelId="{7765F942-4148-492F-BD21-4142EEF51C3C}" type="sibTrans" cxnId="{3F757ECB-092D-4DFD-B503-B5929E9DCFEB}">
      <dgm:prSet/>
      <dgm:spPr/>
      <dgm:t>
        <a:bodyPr/>
        <a:lstStyle/>
        <a:p>
          <a:pPr rtl="1"/>
          <a:endParaRPr lang="fa-IR">
            <a:solidFill>
              <a:schemeClr val="tx1"/>
            </a:solidFill>
            <a:cs typeface="B Mitra" pitchFamily="2" charset="-78"/>
          </a:endParaRPr>
        </a:p>
      </dgm:t>
    </dgm:pt>
    <dgm:pt modelId="{71EA304D-A083-4390-8095-47B5AC368CC4}">
      <dgm:prSet phldrT="[Text]" custT="1"/>
      <dgm:spPr/>
      <dgm:t>
        <a:bodyPr/>
        <a:lstStyle/>
        <a:p>
          <a:pPr rtl="1"/>
          <a:r>
            <a:rPr lang="fa-IR" sz="1600" dirty="0" smtClean="0">
              <a:solidFill>
                <a:schemeClr val="accent2">
                  <a:lumMod val="75000"/>
                </a:schemeClr>
              </a:solidFill>
              <a:cs typeface="B Mitra" pitchFamily="2" charset="-78"/>
            </a:rPr>
            <a:t>تعاونی</a:t>
          </a:r>
          <a:endParaRPr lang="fa-IR" sz="2000" dirty="0">
            <a:solidFill>
              <a:schemeClr val="accent2">
                <a:lumMod val="75000"/>
              </a:schemeClr>
            </a:solidFill>
            <a:cs typeface="B Mitra" pitchFamily="2" charset="-78"/>
          </a:endParaRPr>
        </a:p>
      </dgm:t>
    </dgm:pt>
    <dgm:pt modelId="{75A8A4F0-BC03-492A-B996-E29299CCC1BA}" type="parTrans" cxnId="{8C3600EB-220B-4C11-AC75-B1ECB9AD05FF}">
      <dgm:prSet/>
      <dgm:spPr/>
      <dgm:t>
        <a:bodyPr/>
        <a:lstStyle/>
        <a:p>
          <a:pPr rtl="1"/>
          <a:endParaRPr lang="fa-IR">
            <a:solidFill>
              <a:schemeClr val="tx1"/>
            </a:solidFill>
            <a:cs typeface="B Mitra" pitchFamily="2" charset="-78"/>
          </a:endParaRPr>
        </a:p>
      </dgm:t>
    </dgm:pt>
    <dgm:pt modelId="{EE1BCA5D-E9AA-4CD9-AC66-6AF4A7FAA1AD}" type="sibTrans" cxnId="{8C3600EB-220B-4C11-AC75-B1ECB9AD05FF}">
      <dgm:prSet/>
      <dgm:spPr/>
      <dgm:t>
        <a:bodyPr/>
        <a:lstStyle/>
        <a:p>
          <a:pPr rtl="1"/>
          <a:endParaRPr lang="fa-IR">
            <a:solidFill>
              <a:schemeClr val="tx1"/>
            </a:solidFill>
            <a:cs typeface="B Mitra" pitchFamily="2" charset="-78"/>
          </a:endParaRPr>
        </a:p>
      </dgm:t>
    </dgm:pt>
    <dgm:pt modelId="{692891BD-F8BE-4E42-8E87-EE82C0088350}">
      <dgm:prSet phldrT="[Text]" custT="1"/>
      <dgm:spPr/>
      <dgm:t>
        <a:bodyPr/>
        <a:lstStyle/>
        <a:p>
          <a:pPr rtl="1"/>
          <a:r>
            <a:rPr lang="fa-IR" sz="1600" dirty="0" smtClean="0">
              <a:solidFill>
                <a:schemeClr val="bg1"/>
              </a:solidFill>
              <a:cs typeface="B Mitra" pitchFamily="2" charset="-78"/>
            </a:rPr>
            <a:t>خصوصی</a:t>
          </a:r>
          <a:endParaRPr lang="fa-IR" sz="2000" dirty="0">
            <a:solidFill>
              <a:schemeClr val="bg1"/>
            </a:solidFill>
            <a:cs typeface="B Mitra" pitchFamily="2" charset="-78"/>
          </a:endParaRPr>
        </a:p>
      </dgm:t>
    </dgm:pt>
    <dgm:pt modelId="{2984248F-A1BF-4DCD-9419-349FFA20D77E}" type="parTrans" cxnId="{5606FC42-F6EA-4C04-9A0B-F878F2188EC2}">
      <dgm:prSet/>
      <dgm:spPr/>
      <dgm:t>
        <a:bodyPr/>
        <a:lstStyle/>
        <a:p>
          <a:pPr rtl="1"/>
          <a:endParaRPr lang="fa-IR">
            <a:solidFill>
              <a:schemeClr val="tx1"/>
            </a:solidFill>
            <a:cs typeface="B Mitra" pitchFamily="2" charset="-78"/>
          </a:endParaRPr>
        </a:p>
      </dgm:t>
    </dgm:pt>
    <dgm:pt modelId="{1B0BEC79-542A-4737-8B71-C3D64346617F}" type="sibTrans" cxnId="{5606FC42-F6EA-4C04-9A0B-F878F2188EC2}">
      <dgm:prSet/>
      <dgm:spPr/>
      <dgm:t>
        <a:bodyPr/>
        <a:lstStyle/>
        <a:p>
          <a:pPr rtl="1"/>
          <a:endParaRPr lang="fa-IR">
            <a:solidFill>
              <a:schemeClr val="tx1"/>
            </a:solidFill>
            <a:cs typeface="B Mitra" pitchFamily="2" charset="-78"/>
          </a:endParaRPr>
        </a:p>
      </dgm:t>
    </dgm:pt>
    <dgm:pt modelId="{8CB9F75F-D3CB-4D3F-A982-D67926455ECC}" type="pres">
      <dgm:prSet presAssocID="{0293F8C2-1B96-4783-BE13-5CC2E9F2EDB8}" presName="diagram" presStyleCnt="0">
        <dgm:presLayoutVars>
          <dgm:chPref val="1"/>
          <dgm:dir val="rev"/>
          <dgm:animOne val="branch"/>
          <dgm:animLvl val="lvl"/>
          <dgm:resizeHandles val="exact"/>
        </dgm:presLayoutVars>
      </dgm:prSet>
      <dgm:spPr/>
      <dgm:t>
        <a:bodyPr/>
        <a:lstStyle/>
        <a:p>
          <a:pPr rtl="1"/>
          <a:endParaRPr lang="fa-IR"/>
        </a:p>
      </dgm:t>
    </dgm:pt>
    <dgm:pt modelId="{DC698781-5E76-4132-95DD-588F1A0E1005}" type="pres">
      <dgm:prSet presAssocID="{0254C18D-FE31-4E06-B92E-916B93511FC3}" presName="root1" presStyleCnt="0"/>
      <dgm:spPr/>
    </dgm:pt>
    <dgm:pt modelId="{6DD480A3-9580-43E5-BD42-83F059C84D57}" type="pres">
      <dgm:prSet presAssocID="{0254C18D-FE31-4E06-B92E-916B93511FC3}" presName="LevelOneTextNode" presStyleLbl="node0" presStyleIdx="0" presStyleCnt="1" custScaleX="112798" custScaleY="170120">
        <dgm:presLayoutVars>
          <dgm:chPref val="3"/>
        </dgm:presLayoutVars>
      </dgm:prSet>
      <dgm:spPr/>
      <dgm:t>
        <a:bodyPr/>
        <a:lstStyle/>
        <a:p>
          <a:pPr rtl="1"/>
          <a:endParaRPr lang="fa-IR"/>
        </a:p>
      </dgm:t>
    </dgm:pt>
    <dgm:pt modelId="{3EFE1FC4-87B5-4E29-9A67-A00712DDDEA9}" type="pres">
      <dgm:prSet presAssocID="{0254C18D-FE31-4E06-B92E-916B93511FC3}" presName="level2hierChild" presStyleCnt="0"/>
      <dgm:spPr/>
    </dgm:pt>
    <dgm:pt modelId="{57BAC465-BE7E-4ED4-96ED-5BD310609272}" type="pres">
      <dgm:prSet presAssocID="{F79B47B2-AD86-4911-9F90-6A0B59410B27}" presName="conn2-1" presStyleLbl="parChTrans1D2" presStyleIdx="0" presStyleCnt="3"/>
      <dgm:spPr/>
      <dgm:t>
        <a:bodyPr/>
        <a:lstStyle/>
        <a:p>
          <a:pPr rtl="1"/>
          <a:endParaRPr lang="fa-IR"/>
        </a:p>
      </dgm:t>
    </dgm:pt>
    <dgm:pt modelId="{6A1CB95C-5DD5-40C0-AA7A-8BD009DCCAF7}" type="pres">
      <dgm:prSet presAssocID="{F79B47B2-AD86-4911-9F90-6A0B59410B27}" presName="connTx" presStyleLbl="parChTrans1D2" presStyleIdx="0" presStyleCnt="3"/>
      <dgm:spPr/>
      <dgm:t>
        <a:bodyPr/>
        <a:lstStyle/>
        <a:p>
          <a:pPr rtl="1"/>
          <a:endParaRPr lang="fa-IR"/>
        </a:p>
      </dgm:t>
    </dgm:pt>
    <dgm:pt modelId="{74F6B234-C27E-46B0-941E-968DF84F8076}" type="pres">
      <dgm:prSet presAssocID="{123899DD-F3F0-49FD-8858-53D51C99C59A}" presName="root2" presStyleCnt="0"/>
      <dgm:spPr/>
    </dgm:pt>
    <dgm:pt modelId="{F034116C-15B2-4411-A30F-BC12D5592404}" type="pres">
      <dgm:prSet presAssocID="{123899DD-F3F0-49FD-8858-53D51C99C59A}" presName="LevelTwoTextNode" presStyleLbl="node2" presStyleIdx="0" presStyleCnt="3" custLinFactNeighborY="-75150">
        <dgm:presLayoutVars>
          <dgm:chPref val="3"/>
        </dgm:presLayoutVars>
      </dgm:prSet>
      <dgm:spPr/>
      <dgm:t>
        <a:bodyPr/>
        <a:lstStyle/>
        <a:p>
          <a:pPr rtl="1"/>
          <a:endParaRPr lang="fa-IR"/>
        </a:p>
      </dgm:t>
    </dgm:pt>
    <dgm:pt modelId="{F835CDDA-879F-448F-805B-4CDB5B4B00D4}" type="pres">
      <dgm:prSet presAssocID="{123899DD-F3F0-49FD-8858-53D51C99C59A}" presName="level3hierChild" presStyleCnt="0"/>
      <dgm:spPr/>
    </dgm:pt>
    <dgm:pt modelId="{CEC1C2BF-F7AD-4F76-ACA7-03177BD8F43C}" type="pres">
      <dgm:prSet presAssocID="{75A8A4F0-BC03-492A-B996-E29299CCC1BA}" presName="conn2-1" presStyleLbl="parChTrans1D2" presStyleIdx="1" presStyleCnt="3"/>
      <dgm:spPr/>
      <dgm:t>
        <a:bodyPr/>
        <a:lstStyle/>
        <a:p>
          <a:pPr rtl="1"/>
          <a:endParaRPr lang="fa-IR"/>
        </a:p>
      </dgm:t>
    </dgm:pt>
    <dgm:pt modelId="{D64D4D9E-5FFA-4F29-8BFD-FC5B9A7A0A94}" type="pres">
      <dgm:prSet presAssocID="{75A8A4F0-BC03-492A-B996-E29299CCC1BA}" presName="connTx" presStyleLbl="parChTrans1D2" presStyleIdx="1" presStyleCnt="3"/>
      <dgm:spPr/>
      <dgm:t>
        <a:bodyPr/>
        <a:lstStyle/>
        <a:p>
          <a:pPr rtl="1"/>
          <a:endParaRPr lang="fa-IR"/>
        </a:p>
      </dgm:t>
    </dgm:pt>
    <dgm:pt modelId="{14D1EA8B-3414-4851-BD1C-8B4602603568}" type="pres">
      <dgm:prSet presAssocID="{71EA304D-A083-4390-8095-47B5AC368CC4}" presName="root2" presStyleCnt="0"/>
      <dgm:spPr/>
    </dgm:pt>
    <dgm:pt modelId="{41B9F131-CD42-44C4-81CF-E74B887828E1}" type="pres">
      <dgm:prSet presAssocID="{71EA304D-A083-4390-8095-47B5AC368CC4}" presName="LevelTwoTextNode" presStyleLbl="node2" presStyleIdx="1" presStyleCnt="3">
        <dgm:presLayoutVars>
          <dgm:chPref val="3"/>
        </dgm:presLayoutVars>
      </dgm:prSet>
      <dgm:spPr/>
      <dgm:t>
        <a:bodyPr/>
        <a:lstStyle/>
        <a:p>
          <a:pPr rtl="1"/>
          <a:endParaRPr lang="fa-IR"/>
        </a:p>
      </dgm:t>
    </dgm:pt>
    <dgm:pt modelId="{EE9BB498-A7C6-4D99-B8CC-1C7DF5C55088}" type="pres">
      <dgm:prSet presAssocID="{71EA304D-A083-4390-8095-47B5AC368CC4}" presName="level3hierChild" presStyleCnt="0"/>
      <dgm:spPr/>
    </dgm:pt>
    <dgm:pt modelId="{D7237BDB-56C5-4428-BFA1-41A16760F4DE}" type="pres">
      <dgm:prSet presAssocID="{2984248F-A1BF-4DCD-9419-349FFA20D77E}" presName="conn2-1" presStyleLbl="parChTrans1D2" presStyleIdx="2" presStyleCnt="3"/>
      <dgm:spPr/>
      <dgm:t>
        <a:bodyPr/>
        <a:lstStyle/>
        <a:p>
          <a:pPr rtl="1"/>
          <a:endParaRPr lang="fa-IR"/>
        </a:p>
      </dgm:t>
    </dgm:pt>
    <dgm:pt modelId="{2E3C01A4-AE80-4041-B939-089890B65992}" type="pres">
      <dgm:prSet presAssocID="{2984248F-A1BF-4DCD-9419-349FFA20D77E}" presName="connTx" presStyleLbl="parChTrans1D2" presStyleIdx="2" presStyleCnt="3"/>
      <dgm:spPr/>
      <dgm:t>
        <a:bodyPr/>
        <a:lstStyle/>
        <a:p>
          <a:pPr rtl="1"/>
          <a:endParaRPr lang="fa-IR"/>
        </a:p>
      </dgm:t>
    </dgm:pt>
    <dgm:pt modelId="{14155180-6D47-4E7A-B9E7-D077CC6D0FBB}" type="pres">
      <dgm:prSet presAssocID="{692891BD-F8BE-4E42-8E87-EE82C0088350}" presName="root2" presStyleCnt="0"/>
      <dgm:spPr/>
    </dgm:pt>
    <dgm:pt modelId="{FC78AD04-FB14-4396-B177-9DC2532C649A}" type="pres">
      <dgm:prSet presAssocID="{692891BD-F8BE-4E42-8E87-EE82C0088350}" presName="LevelTwoTextNode" presStyleLbl="node2" presStyleIdx="2" presStyleCnt="3" custLinFactNeighborY="87158">
        <dgm:presLayoutVars>
          <dgm:chPref val="3"/>
        </dgm:presLayoutVars>
      </dgm:prSet>
      <dgm:spPr/>
      <dgm:t>
        <a:bodyPr/>
        <a:lstStyle/>
        <a:p>
          <a:pPr rtl="1"/>
          <a:endParaRPr lang="fa-IR"/>
        </a:p>
      </dgm:t>
    </dgm:pt>
    <dgm:pt modelId="{699D8DAC-B048-4882-9A75-F13AF1110064}" type="pres">
      <dgm:prSet presAssocID="{692891BD-F8BE-4E42-8E87-EE82C0088350}" presName="level3hierChild" presStyleCnt="0"/>
      <dgm:spPr/>
    </dgm:pt>
  </dgm:ptLst>
  <dgm:cxnLst>
    <dgm:cxn modelId="{3F757ECB-092D-4DFD-B503-B5929E9DCFEB}" srcId="{0254C18D-FE31-4E06-B92E-916B93511FC3}" destId="{123899DD-F3F0-49FD-8858-53D51C99C59A}" srcOrd="0" destOrd="0" parTransId="{F79B47B2-AD86-4911-9F90-6A0B59410B27}" sibTransId="{7765F942-4148-492F-BD21-4142EEF51C3C}"/>
    <dgm:cxn modelId="{8AF35383-E2BC-43FD-8344-2E23953E3551}" type="presOf" srcId="{123899DD-F3F0-49FD-8858-53D51C99C59A}" destId="{F034116C-15B2-4411-A30F-BC12D5592404}" srcOrd="0" destOrd="0" presId="urn:microsoft.com/office/officeart/2005/8/layout/hierarchy2"/>
    <dgm:cxn modelId="{8DBAB89C-8AAE-46CD-A3E2-E731B56E267F}" srcId="{0293F8C2-1B96-4783-BE13-5CC2E9F2EDB8}" destId="{0254C18D-FE31-4E06-B92E-916B93511FC3}" srcOrd="0" destOrd="0" parTransId="{FA76AE41-7FA7-4FB6-A1AB-78C32FA8A230}" sibTransId="{3810B066-AFF8-4D55-8F87-129704B7AD2C}"/>
    <dgm:cxn modelId="{A0C83376-DF02-468D-8A2B-015808983F2D}" type="presOf" srcId="{2984248F-A1BF-4DCD-9419-349FFA20D77E}" destId="{D7237BDB-56C5-4428-BFA1-41A16760F4DE}" srcOrd="0" destOrd="0" presId="urn:microsoft.com/office/officeart/2005/8/layout/hierarchy2"/>
    <dgm:cxn modelId="{CD4C915C-9664-40E3-BE16-492A66BE7501}" type="presOf" srcId="{F79B47B2-AD86-4911-9F90-6A0B59410B27}" destId="{6A1CB95C-5DD5-40C0-AA7A-8BD009DCCAF7}" srcOrd="1" destOrd="0" presId="urn:microsoft.com/office/officeart/2005/8/layout/hierarchy2"/>
    <dgm:cxn modelId="{982B103C-6103-4BC1-8569-84FECD41B5E9}" type="presOf" srcId="{0293F8C2-1B96-4783-BE13-5CC2E9F2EDB8}" destId="{8CB9F75F-D3CB-4D3F-A982-D67926455ECC}" srcOrd="0" destOrd="0" presId="urn:microsoft.com/office/officeart/2005/8/layout/hierarchy2"/>
    <dgm:cxn modelId="{5606FC42-F6EA-4C04-9A0B-F878F2188EC2}" srcId="{0254C18D-FE31-4E06-B92E-916B93511FC3}" destId="{692891BD-F8BE-4E42-8E87-EE82C0088350}" srcOrd="2" destOrd="0" parTransId="{2984248F-A1BF-4DCD-9419-349FFA20D77E}" sibTransId="{1B0BEC79-542A-4737-8B71-C3D64346617F}"/>
    <dgm:cxn modelId="{92BA66AC-46AB-4113-956A-F4329180179B}" type="presOf" srcId="{0254C18D-FE31-4E06-B92E-916B93511FC3}" destId="{6DD480A3-9580-43E5-BD42-83F059C84D57}" srcOrd="0" destOrd="0" presId="urn:microsoft.com/office/officeart/2005/8/layout/hierarchy2"/>
    <dgm:cxn modelId="{8C3600EB-220B-4C11-AC75-B1ECB9AD05FF}" srcId="{0254C18D-FE31-4E06-B92E-916B93511FC3}" destId="{71EA304D-A083-4390-8095-47B5AC368CC4}" srcOrd="1" destOrd="0" parTransId="{75A8A4F0-BC03-492A-B996-E29299CCC1BA}" sibTransId="{EE1BCA5D-E9AA-4CD9-AC66-6AF4A7FAA1AD}"/>
    <dgm:cxn modelId="{DB8F9453-46E7-4656-9B0A-BD37898D0F45}" type="presOf" srcId="{71EA304D-A083-4390-8095-47B5AC368CC4}" destId="{41B9F131-CD42-44C4-81CF-E74B887828E1}" srcOrd="0" destOrd="0" presId="urn:microsoft.com/office/officeart/2005/8/layout/hierarchy2"/>
    <dgm:cxn modelId="{01AB9E38-2FD1-4026-AEED-3EF801FA6F3E}" type="presOf" srcId="{75A8A4F0-BC03-492A-B996-E29299CCC1BA}" destId="{D64D4D9E-5FFA-4F29-8BFD-FC5B9A7A0A94}" srcOrd="1" destOrd="0" presId="urn:microsoft.com/office/officeart/2005/8/layout/hierarchy2"/>
    <dgm:cxn modelId="{F9FD9A9E-DFB4-4E9C-8791-B064B8AD79BE}" type="presOf" srcId="{75A8A4F0-BC03-492A-B996-E29299CCC1BA}" destId="{CEC1C2BF-F7AD-4F76-ACA7-03177BD8F43C}" srcOrd="0" destOrd="0" presId="urn:microsoft.com/office/officeart/2005/8/layout/hierarchy2"/>
    <dgm:cxn modelId="{8457479C-9837-4A49-9A17-03263F38AEFC}" type="presOf" srcId="{F79B47B2-AD86-4911-9F90-6A0B59410B27}" destId="{57BAC465-BE7E-4ED4-96ED-5BD310609272}" srcOrd="0" destOrd="0" presId="urn:microsoft.com/office/officeart/2005/8/layout/hierarchy2"/>
    <dgm:cxn modelId="{0F47A624-DBA4-4E88-9261-7B49364A6F00}" type="presOf" srcId="{2984248F-A1BF-4DCD-9419-349FFA20D77E}" destId="{2E3C01A4-AE80-4041-B939-089890B65992}" srcOrd="1" destOrd="0" presId="urn:microsoft.com/office/officeart/2005/8/layout/hierarchy2"/>
    <dgm:cxn modelId="{346354E6-AB1E-49DA-AEBD-3C34794435BF}" type="presOf" srcId="{692891BD-F8BE-4E42-8E87-EE82C0088350}" destId="{FC78AD04-FB14-4396-B177-9DC2532C649A}" srcOrd="0" destOrd="0" presId="urn:microsoft.com/office/officeart/2005/8/layout/hierarchy2"/>
    <dgm:cxn modelId="{D5FCE432-D1BB-4D55-837D-452D72F715E1}" type="presParOf" srcId="{8CB9F75F-D3CB-4D3F-A982-D67926455ECC}" destId="{DC698781-5E76-4132-95DD-588F1A0E1005}" srcOrd="0" destOrd="0" presId="urn:microsoft.com/office/officeart/2005/8/layout/hierarchy2"/>
    <dgm:cxn modelId="{1F166305-1C97-482B-819C-853865EB1912}" type="presParOf" srcId="{DC698781-5E76-4132-95DD-588F1A0E1005}" destId="{6DD480A3-9580-43E5-BD42-83F059C84D57}" srcOrd="0" destOrd="0" presId="urn:microsoft.com/office/officeart/2005/8/layout/hierarchy2"/>
    <dgm:cxn modelId="{93B3A4B2-2A33-4897-94EA-3A2FF6D892DD}" type="presParOf" srcId="{DC698781-5E76-4132-95DD-588F1A0E1005}" destId="{3EFE1FC4-87B5-4E29-9A67-A00712DDDEA9}" srcOrd="1" destOrd="0" presId="urn:microsoft.com/office/officeart/2005/8/layout/hierarchy2"/>
    <dgm:cxn modelId="{C01DEB5F-8993-4F81-9190-016DD84ACEDA}" type="presParOf" srcId="{3EFE1FC4-87B5-4E29-9A67-A00712DDDEA9}" destId="{57BAC465-BE7E-4ED4-96ED-5BD310609272}" srcOrd="0" destOrd="0" presId="urn:microsoft.com/office/officeart/2005/8/layout/hierarchy2"/>
    <dgm:cxn modelId="{2AE8399D-B40C-413B-8099-00BDBAF10B06}" type="presParOf" srcId="{57BAC465-BE7E-4ED4-96ED-5BD310609272}" destId="{6A1CB95C-5DD5-40C0-AA7A-8BD009DCCAF7}" srcOrd="0" destOrd="0" presId="urn:microsoft.com/office/officeart/2005/8/layout/hierarchy2"/>
    <dgm:cxn modelId="{D2E7407C-5B35-4E66-9A47-304EAA63E521}" type="presParOf" srcId="{3EFE1FC4-87B5-4E29-9A67-A00712DDDEA9}" destId="{74F6B234-C27E-46B0-941E-968DF84F8076}" srcOrd="1" destOrd="0" presId="urn:microsoft.com/office/officeart/2005/8/layout/hierarchy2"/>
    <dgm:cxn modelId="{2C912FB2-B172-48A5-99AB-326D3FDB44D6}" type="presParOf" srcId="{74F6B234-C27E-46B0-941E-968DF84F8076}" destId="{F034116C-15B2-4411-A30F-BC12D5592404}" srcOrd="0" destOrd="0" presId="urn:microsoft.com/office/officeart/2005/8/layout/hierarchy2"/>
    <dgm:cxn modelId="{E8A06ED3-F671-4036-94DC-4009A6181862}" type="presParOf" srcId="{74F6B234-C27E-46B0-941E-968DF84F8076}" destId="{F835CDDA-879F-448F-805B-4CDB5B4B00D4}" srcOrd="1" destOrd="0" presId="urn:microsoft.com/office/officeart/2005/8/layout/hierarchy2"/>
    <dgm:cxn modelId="{D6A5DEE2-7C9F-4E26-8274-AE6E26AA1180}" type="presParOf" srcId="{3EFE1FC4-87B5-4E29-9A67-A00712DDDEA9}" destId="{CEC1C2BF-F7AD-4F76-ACA7-03177BD8F43C}" srcOrd="2" destOrd="0" presId="urn:microsoft.com/office/officeart/2005/8/layout/hierarchy2"/>
    <dgm:cxn modelId="{8EF16244-DB20-4194-9868-E962599FF022}" type="presParOf" srcId="{CEC1C2BF-F7AD-4F76-ACA7-03177BD8F43C}" destId="{D64D4D9E-5FFA-4F29-8BFD-FC5B9A7A0A94}" srcOrd="0" destOrd="0" presId="urn:microsoft.com/office/officeart/2005/8/layout/hierarchy2"/>
    <dgm:cxn modelId="{5B14232A-E2D2-4FD3-BB8C-6ED98BC93F51}" type="presParOf" srcId="{3EFE1FC4-87B5-4E29-9A67-A00712DDDEA9}" destId="{14D1EA8B-3414-4851-BD1C-8B4602603568}" srcOrd="3" destOrd="0" presId="urn:microsoft.com/office/officeart/2005/8/layout/hierarchy2"/>
    <dgm:cxn modelId="{758D884E-8747-4373-821B-B61C725F84D4}" type="presParOf" srcId="{14D1EA8B-3414-4851-BD1C-8B4602603568}" destId="{41B9F131-CD42-44C4-81CF-E74B887828E1}" srcOrd="0" destOrd="0" presId="urn:microsoft.com/office/officeart/2005/8/layout/hierarchy2"/>
    <dgm:cxn modelId="{BEA16354-6B3D-4EA9-B03E-A9F18AF2A6B2}" type="presParOf" srcId="{14D1EA8B-3414-4851-BD1C-8B4602603568}" destId="{EE9BB498-A7C6-4D99-B8CC-1C7DF5C55088}" srcOrd="1" destOrd="0" presId="urn:microsoft.com/office/officeart/2005/8/layout/hierarchy2"/>
    <dgm:cxn modelId="{D2987586-7F49-4928-8A75-6D7A99D11172}" type="presParOf" srcId="{3EFE1FC4-87B5-4E29-9A67-A00712DDDEA9}" destId="{D7237BDB-56C5-4428-BFA1-41A16760F4DE}" srcOrd="4" destOrd="0" presId="urn:microsoft.com/office/officeart/2005/8/layout/hierarchy2"/>
    <dgm:cxn modelId="{9F01AD80-C0B6-4126-81B9-C7C1FD182888}" type="presParOf" srcId="{D7237BDB-56C5-4428-BFA1-41A16760F4DE}" destId="{2E3C01A4-AE80-4041-B939-089890B65992}" srcOrd="0" destOrd="0" presId="urn:microsoft.com/office/officeart/2005/8/layout/hierarchy2"/>
    <dgm:cxn modelId="{39BF8F87-768E-4869-AD7D-87A4E4043B25}" type="presParOf" srcId="{3EFE1FC4-87B5-4E29-9A67-A00712DDDEA9}" destId="{14155180-6D47-4E7A-B9E7-D077CC6D0FBB}" srcOrd="5" destOrd="0" presId="urn:microsoft.com/office/officeart/2005/8/layout/hierarchy2"/>
    <dgm:cxn modelId="{AC277193-0848-4A22-A99B-6BEE08DD5801}" type="presParOf" srcId="{14155180-6D47-4E7A-B9E7-D077CC6D0FBB}" destId="{FC78AD04-FB14-4396-B177-9DC2532C649A}" srcOrd="0" destOrd="0" presId="urn:microsoft.com/office/officeart/2005/8/layout/hierarchy2"/>
    <dgm:cxn modelId="{F0CC6422-C850-4920-8D51-1F626161854E}" type="presParOf" srcId="{14155180-6D47-4E7A-B9E7-D077CC6D0FBB}" destId="{699D8DAC-B048-4882-9A75-F13AF111006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CF95E0-0218-4109-AEFD-FE6939E0A5F6}" type="doc">
      <dgm:prSet loTypeId="urn:microsoft.com/office/officeart/2005/8/layout/vList2" loCatId="list" qsTypeId="urn:microsoft.com/office/officeart/2005/8/quickstyle/simple5" qsCatId="simple" csTypeId="urn:microsoft.com/office/officeart/2005/8/colors/accent1_2" csCatId="accent1" phldr="1"/>
      <dgm:spPr/>
      <dgm:t>
        <a:bodyPr/>
        <a:lstStyle/>
        <a:p>
          <a:pPr rtl="1"/>
          <a:endParaRPr lang="fa-IR"/>
        </a:p>
      </dgm:t>
    </dgm:pt>
    <dgm:pt modelId="{6D36FE86-FB12-4FAF-BF9C-054991997B2A}">
      <dgm:prSet phldrT="[Text]"/>
      <dgm:spPr/>
      <dgm:t>
        <a:bodyPr/>
        <a:lstStyle/>
        <a:p>
          <a:pPr rtl="1"/>
          <a:r>
            <a:rPr lang="fa-IR" b="1" dirty="0" smtClean="0">
              <a:solidFill>
                <a:schemeClr val="bg1"/>
              </a:solidFill>
              <a:cs typeface="B Nazanin" pitchFamily="2" charset="-78"/>
            </a:rPr>
            <a:t>شامل کلیه صنایع بزرگ</a:t>
          </a:r>
          <a:r>
            <a:rPr lang="en-US" b="1" dirty="0" smtClean="0">
              <a:solidFill>
                <a:schemeClr val="bg1"/>
              </a:solidFill>
              <a:cs typeface="B Nazanin" pitchFamily="2" charset="-78"/>
            </a:rPr>
            <a:t>……………</a:t>
          </a:r>
          <a:r>
            <a:rPr lang="fa-IR" b="1" dirty="0" smtClean="0">
              <a:solidFill>
                <a:schemeClr val="bg1"/>
              </a:solidFill>
              <a:cs typeface="B Nazanin" pitchFamily="2" charset="-78"/>
            </a:rPr>
            <a:t>که به صورت مالکیت عمومی و در اختیار دولت است.</a:t>
          </a:r>
          <a:endParaRPr lang="fa-IR" dirty="0">
            <a:solidFill>
              <a:schemeClr val="bg1"/>
            </a:solidFill>
          </a:endParaRPr>
        </a:p>
      </dgm:t>
    </dgm:pt>
    <dgm:pt modelId="{42AF3D53-A447-45A5-8B15-8BA8A992E811}" type="parTrans" cxnId="{88079A16-F56F-45AB-B2AD-E3D64821AB1A}">
      <dgm:prSet/>
      <dgm:spPr/>
      <dgm:t>
        <a:bodyPr/>
        <a:lstStyle/>
        <a:p>
          <a:pPr rtl="1"/>
          <a:endParaRPr lang="fa-IR"/>
        </a:p>
      </dgm:t>
    </dgm:pt>
    <dgm:pt modelId="{F574E305-9FBF-472C-9286-B34A52BB44BD}" type="sibTrans" cxnId="{88079A16-F56F-45AB-B2AD-E3D64821AB1A}">
      <dgm:prSet/>
      <dgm:spPr/>
      <dgm:t>
        <a:bodyPr/>
        <a:lstStyle/>
        <a:p>
          <a:pPr rtl="1"/>
          <a:endParaRPr lang="fa-IR"/>
        </a:p>
      </dgm:t>
    </dgm:pt>
    <dgm:pt modelId="{CE654B0E-7547-4717-B770-C8C6D57783A8}">
      <dgm:prSet phldrT="[Text]"/>
      <dgm:spPr/>
      <dgm:t>
        <a:bodyPr/>
        <a:lstStyle/>
        <a:p>
          <a:pPr rtl="1"/>
          <a:r>
            <a:rPr lang="fa-IR" b="1" dirty="0" smtClean="0">
              <a:solidFill>
                <a:schemeClr val="accent2">
                  <a:lumMod val="75000"/>
                </a:schemeClr>
              </a:solidFill>
              <a:cs typeface="B Nazanin" pitchFamily="2" charset="-78"/>
            </a:rPr>
            <a:t>بخش تعاونی شامل شرکت‌ها و مؤسسات تعاونی تولید و توزیع است که در شهر و روستا بر طبق ضوابط اسلامی تشکیل می‌شود.</a:t>
          </a:r>
          <a:endParaRPr lang="fa-IR" dirty="0">
            <a:solidFill>
              <a:schemeClr val="accent2">
                <a:lumMod val="75000"/>
              </a:schemeClr>
            </a:solidFill>
          </a:endParaRPr>
        </a:p>
      </dgm:t>
    </dgm:pt>
    <dgm:pt modelId="{B774F6FD-E51C-4AF8-B195-BF850607FF9C}" type="parTrans" cxnId="{7C452E87-9529-4AF2-9B09-11E33C9CCED1}">
      <dgm:prSet/>
      <dgm:spPr/>
      <dgm:t>
        <a:bodyPr/>
        <a:lstStyle/>
        <a:p>
          <a:pPr rtl="1"/>
          <a:endParaRPr lang="fa-IR"/>
        </a:p>
      </dgm:t>
    </dgm:pt>
    <dgm:pt modelId="{E99E4275-7160-42C6-9C78-BA2CDACDDBE8}" type="sibTrans" cxnId="{7C452E87-9529-4AF2-9B09-11E33C9CCED1}">
      <dgm:prSet/>
      <dgm:spPr/>
      <dgm:t>
        <a:bodyPr/>
        <a:lstStyle/>
        <a:p>
          <a:pPr rtl="1"/>
          <a:endParaRPr lang="fa-IR"/>
        </a:p>
      </dgm:t>
    </dgm:pt>
    <dgm:pt modelId="{85DD726B-5570-4A56-8BDE-EFD7990B1288}">
      <dgm:prSet phldrT="[Text]"/>
      <dgm:spPr/>
      <dgm:t>
        <a:bodyPr/>
        <a:lstStyle/>
        <a:p>
          <a:pPr rtl="1"/>
          <a:r>
            <a:rPr lang="fa-IR" b="1" dirty="0" smtClean="0">
              <a:solidFill>
                <a:schemeClr val="bg1"/>
              </a:solidFill>
              <a:cs typeface="B Nazanin" pitchFamily="2" charset="-78"/>
            </a:rPr>
            <a:t>بخش خصوصی شامل آن قسمت از کشاورزی، دامداری، صنعت، تجارت و خدمات می‌شود که مکمل فعالیت‌های اقتصادی دولتی و </a:t>
          </a:r>
          <a:r>
            <a:rPr lang="fa-IR" b="1" dirty="0" smtClean="0">
              <a:solidFill>
                <a:schemeClr val="accent2">
                  <a:lumMod val="50000"/>
                </a:schemeClr>
              </a:solidFill>
              <a:cs typeface="B Nazanin" pitchFamily="2" charset="-78"/>
            </a:rPr>
            <a:t>تعاونی</a:t>
          </a:r>
          <a:r>
            <a:rPr lang="fa-IR" b="1" dirty="0" smtClean="0">
              <a:solidFill>
                <a:schemeClr val="bg1"/>
              </a:solidFill>
              <a:cs typeface="B Nazanin" pitchFamily="2" charset="-78"/>
            </a:rPr>
            <a:t> است.</a:t>
          </a:r>
          <a:endParaRPr lang="fa-IR" dirty="0">
            <a:solidFill>
              <a:schemeClr val="bg1"/>
            </a:solidFill>
          </a:endParaRPr>
        </a:p>
      </dgm:t>
    </dgm:pt>
    <dgm:pt modelId="{4BB233FC-A5E2-49D5-964E-E5B54FF40E36}" type="parTrans" cxnId="{C8F914DA-9CB2-4732-99E7-952BAE400555}">
      <dgm:prSet/>
      <dgm:spPr/>
      <dgm:t>
        <a:bodyPr/>
        <a:lstStyle/>
        <a:p>
          <a:pPr rtl="1"/>
          <a:endParaRPr lang="fa-IR"/>
        </a:p>
      </dgm:t>
    </dgm:pt>
    <dgm:pt modelId="{D526A193-9F60-47D5-84AA-45BBB52A49D9}" type="sibTrans" cxnId="{C8F914DA-9CB2-4732-99E7-952BAE400555}">
      <dgm:prSet/>
      <dgm:spPr/>
      <dgm:t>
        <a:bodyPr/>
        <a:lstStyle/>
        <a:p>
          <a:pPr rtl="1"/>
          <a:endParaRPr lang="fa-IR"/>
        </a:p>
      </dgm:t>
    </dgm:pt>
    <dgm:pt modelId="{9E6A0575-6DA8-432C-BBC8-073FAAB9274C}" type="pres">
      <dgm:prSet presAssocID="{54CF95E0-0218-4109-AEFD-FE6939E0A5F6}" presName="linear" presStyleCnt="0">
        <dgm:presLayoutVars>
          <dgm:animLvl val="lvl"/>
          <dgm:resizeHandles val="exact"/>
        </dgm:presLayoutVars>
      </dgm:prSet>
      <dgm:spPr/>
      <dgm:t>
        <a:bodyPr/>
        <a:lstStyle/>
        <a:p>
          <a:pPr rtl="1"/>
          <a:endParaRPr lang="fa-IR"/>
        </a:p>
      </dgm:t>
    </dgm:pt>
    <dgm:pt modelId="{7649B400-2342-4B6E-9A2A-E7B35C65107B}" type="pres">
      <dgm:prSet presAssocID="{6D36FE86-FB12-4FAF-BF9C-054991997B2A}" presName="parentText" presStyleLbl="node1" presStyleIdx="0" presStyleCnt="3">
        <dgm:presLayoutVars>
          <dgm:chMax val="0"/>
          <dgm:bulletEnabled val="1"/>
        </dgm:presLayoutVars>
      </dgm:prSet>
      <dgm:spPr/>
      <dgm:t>
        <a:bodyPr/>
        <a:lstStyle/>
        <a:p>
          <a:pPr rtl="1"/>
          <a:endParaRPr lang="fa-IR"/>
        </a:p>
      </dgm:t>
    </dgm:pt>
    <dgm:pt modelId="{28D45F71-8546-49E7-9DC3-37A4121EECD5}" type="pres">
      <dgm:prSet presAssocID="{F574E305-9FBF-472C-9286-B34A52BB44BD}" presName="spacer" presStyleCnt="0"/>
      <dgm:spPr/>
    </dgm:pt>
    <dgm:pt modelId="{CE4865F1-3C11-4A68-9B89-BB3DADE2925B}" type="pres">
      <dgm:prSet presAssocID="{CE654B0E-7547-4717-B770-C8C6D57783A8}" presName="parentText" presStyleLbl="node1" presStyleIdx="1" presStyleCnt="3">
        <dgm:presLayoutVars>
          <dgm:chMax val="0"/>
          <dgm:bulletEnabled val="1"/>
        </dgm:presLayoutVars>
      </dgm:prSet>
      <dgm:spPr/>
      <dgm:t>
        <a:bodyPr/>
        <a:lstStyle/>
        <a:p>
          <a:pPr rtl="1"/>
          <a:endParaRPr lang="fa-IR"/>
        </a:p>
      </dgm:t>
    </dgm:pt>
    <dgm:pt modelId="{3B58E8E3-FFB3-4FB1-AFE2-FDD2D6A660E9}" type="pres">
      <dgm:prSet presAssocID="{E99E4275-7160-42C6-9C78-BA2CDACDDBE8}" presName="spacer" presStyleCnt="0"/>
      <dgm:spPr/>
    </dgm:pt>
    <dgm:pt modelId="{9E3EDD31-43C1-4CDE-A87F-9C44D6AC7367}" type="pres">
      <dgm:prSet presAssocID="{85DD726B-5570-4A56-8BDE-EFD7990B1288}" presName="parentText" presStyleLbl="node1" presStyleIdx="2" presStyleCnt="3">
        <dgm:presLayoutVars>
          <dgm:chMax val="0"/>
          <dgm:bulletEnabled val="1"/>
        </dgm:presLayoutVars>
      </dgm:prSet>
      <dgm:spPr/>
      <dgm:t>
        <a:bodyPr/>
        <a:lstStyle/>
        <a:p>
          <a:pPr rtl="1"/>
          <a:endParaRPr lang="fa-IR"/>
        </a:p>
      </dgm:t>
    </dgm:pt>
  </dgm:ptLst>
  <dgm:cxnLst>
    <dgm:cxn modelId="{88079A16-F56F-45AB-B2AD-E3D64821AB1A}" srcId="{54CF95E0-0218-4109-AEFD-FE6939E0A5F6}" destId="{6D36FE86-FB12-4FAF-BF9C-054991997B2A}" srcOrd="0" destOrd="0" parTransId="{42AF3D53-A447-45A5-8B15-8BA8A992E811}" sibTransId="{F574E305-9FBF-472C-9286-B34A52BB44BD}"/>
    <dgm:cxn modelId="{6670EF62-EFDE-42BA-952B-9BFD7EFB1841}" type="presOf" srcId="{CE654B0E-7547-4717-B770-C8C6D57783A8}" destId="{CE4865F1-3C11-4A68-9B89-BB3DADE2925B}" srcOrd="0" destOrd="0" presId="urn:microsoft.com/office/officeart/2005/8/layout/vList2"/>
    <dgm:cxn modelId="{CA9A92A2-8482-485B-A714-5A23E5F4AF3D}" type="presOf" srcId="{85DD726B-5570-4A56-8BDE-EFD7990B1288}" destId="{9E3EDD31-43C1-4CDE-A87F-9C44D6AC7367}" srcOrd="0" destOrd="0" presId="urn:microsoft.com/office/officeart/2005/8/layout/vList2"/>
    <dgm:cxn modelId="{C8F914DA-9CB2-4732-99E7-952BAE400555}" srcId="{54CF95E0-0218-4109-AEFD-FE6939E0A5F6}" destId="{85DD726B-5570-4A56-8BDE-EFD7990B1288}" srcOrd="2" destOrd="0" parTransId="{4BB233FC-A5E2-49D5-964E-E5B54FF40E36}" sibTransId="{D526A193-9F60-47D5-84AA-45BBB52A49D9}"/>
    <dgm:cxn modelId="{7C452E87-9529-4AF2-9B09-11E33C9CCED1}" srcId="{54CF95E0-0218-4109-AEFD-FE6939E0A5F6}" destId="{CE654B0E-7547-4717-B770-C8C6D57783A8}" srcOrd="1" destOrd="0" parTransId="{B774F6FD-E51C-4AF8-B195-BF850607FF9C}" sibTransId="{E99E4275-7160-42C6-9C78-BA2CDACDDBE8}"/>
    <dgm:cxn modelId="{953BEF2A-0C4B-44E5-9B18-54A2C856A7E7}" type="presOf" srcId="{54CF95E0-0218-4109-AEFD-FE6939E0A5F6}" destId="{9E6A0575-6DA8-432C-BBC8-073FAAB9274C}" srcOrd="0" destOrd="0" presId="urn:microsoft.com/office/officeart/2005/8/layout/vList2"/>
    <dgm:cxn modelId="{93A8449E-6D27-4BE0-ACC0-E7D6F835E786}" type="presOf" srcId="{6D36FE86-FB12-4FAF-BF9C-054991997B2A}" destId="{7649B400-2342-4B6E-9A2A-E7B35C65107B}" srcOrd="0" destOrd="0" presId="urn:microsoft.com/office/officeart/2005/8/layout/vList2"/>
    <dgm:cxn modelId="{C1472308-5431-40DE-868D-C9DA4D95810A}" type="presParOf" srcId="{9E6A0575-6DA8-432C-BBC8-073FAAB9274C}" destId="{7649B400-2342-4B6E-9A2A-E7B35C65107B}" srcOrd="0" destOrd="0" presId="urn:microsoft.com/office/officeart/2005/8/layout/vList2"/>
    <dgm:cxn modelId="{868128CC-62D8-45FE-8B0B-16EDD0C365C4}" type="presParOf" srcId="{9E6A0575-6DA8-432C-BBC8-073FAAB9274C}" destId="{28D45F71-8546-49E7-9DC3-37A4121EECD5}" srcOrd="1" destOrd="0" presId="urn:microsoft.com/office/officeart/2005/8/layout/vList2"/>
    <dgm:cxn modelId="{B0F8944E-E311-4309-883B-29959FE75A31}" type="presParOf" srcId="{9E6A0575-6DA8-432C-BBC8-073FAAB9274C}" destId="{CE4865F1-3C11-4A68-9B89-BB3DADE2925B}" srcOrd="2" destOrd="0" presId="urn:microsoft.com/office/officeart/2005/8/layout/vList2"/>
    <dgm:cxn modelId="{9E8CB661-E3D3-4379-B9C1-14FEA0987968}" type="presParOf" srcId="{9E6A0575-6DA8-432C-BBC8-073FAAB9274C}" destId="{3B58E8E3-FFB3-4FB1-AFE2-FDD2D6A660E9}" srcOrd="3" destOrd="0" presId="urn:microsoft.com/office/officeart/2005/8/layout/vList2"/>
    <dgm:cxn modelId="{B57FE305-5B06-4DC5-847E-25D928A2A046}" type="presParOf" srcId="{9E6A0575-6DA8-432C-BBC8-073FAAB9274C}" destId="{9E3EDD31-43C1-4CDE-A87F-9C44D6AC7367}"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1054"/>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4021088" y="0"/>
            <a:ext cx="3076672" cy="511054"/>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024A013C-93D0-4E30-B262-D97B13C203CE}" type="datetimeFigureOut">
              <a:rPr lang="en-US"/>
              <a:pPr>
                <a:defRPr/>
              </a:pPr>
              <a:t>5/16/2022</a:t>
            </a:fld>
            <a:endParaRPr lang="en-US"/>
          </a:p>
        </p:txBody>
      </p:sp>
      <p:sp>
        <p:nvSpPr>
          <p:cNvPr id="4" name="Footer Placeholder 3"/>
          <p:cNvSpPr>
            <a:spLocks noGrp="1"/>
          </p:cNvSpPr>
          <p:nvPr>
            <p:ph type="ftr" sz="quarter" idx="2"/>
          </p:nvPr>
        </p:nvSpPr>
        <p:spPr>
          <a:xfrm>
            <a:off x="0" y="9721868"/>
            <a:ext cx="3076672" cy="511054"/>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4021088" y="9721868"/>
            <a:ext cx="3076672" cy="511054"/>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24F9FB2A-7777-45D3-83E6-C5A250DD24D6}" type="slidenum">
              <a:rPr lang="en-US"/>
              <a:pPr>
                <a:defRPr/>
              </a:pPr>
              <a:t>‹#›</a:t>
            </a:fld>
            <a:endParaRPr lang="en-US"/>
          </a:p>
        </p:txBody>
      </p:sp>
    </p:spTree>
    <p:extLst>
      <p:ext uri="{BB962C8B-B14F-4D97-AF65-F5344CB8AC3E}">
        <p14:creationId xmlns:p14="http://schemas.microsoft.com/office/powerpoint/2010/main" val="18110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1054"/>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1088" y="0"/>
            <a:ext cx="3076672" cy="511054"/>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5DBD60BC-97AF-4EB7-B153-35480FD146BA}" type="datetimeFigureOut">
              <a:rPr lang="en-US"/>
              <a:pPr>
                <a:defRPr/>
              </a:pPr>
              <a:t>5/16/2022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Notes Placeholder 4"/>
          <p:cNvSpPr>
            <a:spLocks noGrp="1"/>
          </p:cNvSpPr>
          <p:nvPr>
            <p:ph type="body" sz="quarter" idx="3"/>
          </p:nvPr>
        </p:nvSpPr>
        <p:spPr>
          <a:xfrm>
            <a:off x="710239" y="4860088"/>
            <a:ext cx="5678824" cy="4606253"/>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868"/>
            <a:ext cx="3076672" cy="511054"/>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1088" y="9721868"/>
            <a:ext cx="3076672" cy="511054"/>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8787009E-016B-4035-B8E4-77431F1CC52C}" type="slidenum">
              <a:rPr lang="en-US"/>
              <a:pPr>
                <a:defRPr/>
              </a:pPr>
              <a:t>‹#›</a:t>
            </a:fld>
            <a:endParaRPr lang="en-US"/>
          </a:p>
        </p:txBody>
      </p:sp>
    </p:spTree>
    <p:extLst>
      <p:ext uri="{BB962C8B-B14F-4D97-AF65-F5344CB8AC3E}">
        <p14:creationId xmlns:p14="http://schemas.microsoft.com/office/powerpoint/2010/main" val="1746978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fa-IR" smtClean="0">
              <a:latin typeface="Arial" pitchFamily="34" charset="0"/>
            </a:endParaRPr>
          </a:p>
        </p:txBody>
      </p:sp>
      <p:sp>
        <p:nvSpPr>
          <p:cNvPr id="4" name="Slide Number Placeholder 3"/>
          <p:cNvSpPr>
            <a:spLocks noGrp="1"/>
          </p:cNvSpPr>
          <p:nvPr>
            <p:ph type="sldNum" sz="quarter" idx="5"/>
          </p:nvPr>
        </p:nvSpPr>
        <p:spPr/>
        <p:txBody>
          <a:bodyPr rtlCol="0"/>
          <a:lstStyle/>
          <a:p>
            <a:pPr>
              <a:defRPr/>
            </a:pPr>
            <a:fld id="{A2785967-7762-4003-B83E-01CD033E6EF6}" type="slidenum">
              <a:rPr lang="ar-SA">
                <a:latin typeface="+mn-lt"/>
              </a:rPr>
              <a:pPr>
                <a:defRPr/>
              </a:pPr>
              <a:t>5</a:t>
            </a:fld>
            <a:endParaRPr lang="en-US" dirty="0">
              <a:latin typeface="+mn-lt"/>
            </a:endParaRPr>
          </a:p>
        </p:txBody>
      </p:sp>
    </p:spTree>
    <p:extLst>
      <p:ext uri="{BB962C8B-B14F-4D97-AF65-F5344CB8AC3E}">
        <p14:creationId xmlns:p14="http://schemas.microsoft.com/office/powerpoint/2010/main" val="114421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fa-IR" smtClean="0">
              <a:latin typeface="Arial" pitchFamily="34" charset="0"/>
            </a:endParaRPr>
          </a:p>
        </p:txBody>
      </p:sp>
      <p:sp>
        <p:nvSpPr>
          <p:cNvPr id="4" name="Slide Number Placeholder 3"/>
          <p:cNvSpPr>
            <a:spLocks noGrp="1"/>
          </p:cNvSpPr>
          <p:nvPr>
            <p:ph type="sldNum" sz="quarter" idx="5"/>
          </p:nvPr>
        </p:nvSpPr>
        <p:spPr/>
        <p:txBody>
          <a:bodyPr rtlCol="0"/>
          <a:lstStyle/>
          <a:p>
            <a:pPr>
              <a:defRPr/>
            </a:pPr>
            <a:fld id="{0E03CF35-20E5-4859-854C-A539A40E470C}" type="slidenum">
              <a:rPr lang="ar-SA">
                <a:latin typeface="+mn-lt"/>
              </a:rPr>
              <a:pPr>
                <a:defRPr/>
              </a:pPr>
              <a:t>6</a:t>
            </a:fld>
            <a:endParaRPr lang="en-US" dirty="0">
              <a:latin typeface="+mn-lt"/>
            </a:endParaRPr>
          </a:p>
        </p:txBody>
      </p:sp>
    </p:spTree>
    <p:extLst>
      <p:ext uri="{BB962C8B-B14F-4D97-AF65-F5344CB8AC3E}">
        <p14:creationId xmlns:p14="http://schemas.microsoft.com/office/powerpoint/2010/main" val="136179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rtlCol="0"/>
          <a:lstStyle/>
          <a:p>
            <a:pPr>
              <a:defRPr/>
            </a:pPr>
            <a:fld id="{E0BC076A-8E07-49D8-AF4F-17D504F21551}" type="slidenum">
              <a:rPr lang="ar-SA">
                <a:latin typeface="+mn-lt"/>
              </a:rPr>
              <a:pPr>
                <a:defRPr/>
              </a:pPr>
              <a:t>8</a:t>
            </a:fld>
            <a:endParaRPr lang="en-US" dirty="0">
              <a:latin typeface="+mn-lt"/>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47135" y="4862928"/>
            <a:ext cx="5205032" cy="4605245"/>
          </a:xfrm>
          <a:noFill/>
          <a:ln/>
        </p:spPr>
        <p:txBody>
          <a:bodyPr/>
          <a:lstStyle/>
          <a:p>
            <a:endParaRPr lang="fa-IR" smtClean="0">
              <a:latin typeface="Arial" pitchFamily="34" charset="0"/>
            </a:endParaRPr>
          </a:p>
        </p:txBody>
      </p:sp>
    </p:spTree>
    <p:extLst>
      <p:ext uri="{BB962C8B-B14F-4D97-AF65-F5344CB8AC3E}">
        <p14:creationId xmlns:p14="http://schemas.microsoft.com/office/powerpoint/2010/main" val="178341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46574" y="4861441"/>
            <a:ext cx="5206153" cy="4605576"/>
          </a:xfrm>
          <a:noFill/>
          <a:ln/>
        </p:spPr>
        <p:txBody>
          <a:bodyPr/>
          <a:lstStyle/>
          <a:p>
            <a:endParaRPr lang="en-US" smtClean="0">
              <a:latin typeface="Calibri" pitchFamily="34" charset="0"/>
            </a:endParaRPr>
          </a:p>
        </p:txBody>
      </p:sp>
    </p:spTree>
    <p:extLst>
      <p:ext uri="{BB962C8B-B14F-4D97-AF65-F5344CB8AC3E}">
        <p14:creationId xmlns:p14="http://schemas.microsoft.com/office/powerpoint/2010/main" val="79328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r>
              <a:rPr lang="fa-IR" smtClean="0">
                <a:latin typeface="Arial" pitchFamily="34" charset="0"/>
              </a:rPr>
              <a:t>در سال 2006، این سازمان پس از بررسی های متعدد، پیرامون خوشه های صنعتی در کشورهای توسعه یافته و در حال توسعه، روش شناسی خوشه را در پنج مرحله پیشنهاد داد. این پنج مرحله، عبارتند از: </a:t>
            </a:r>
            <a:endParaRPr lang="en-US" smtClean="0">
              <a:latin typeface="Arial" pitchFamily="34" charset="0"/>
            </a:endParaRPr>
          </a:p>
          <a:p>
            <a:pPr algn="r" rtl="1" eaLnBrk="1" hangingPunct="1"/>
            <a:r>
              <a:rPr lang="fa-IR" smtClean="0">
                <a:latin typeface="Arial" pitchFamily="34" charset="0"/>
              </a:rPr>
              <a:t>مطالعه شناختی،</a:t>
            </a:r>
          </a:p>
          <a:p>
            <a:pPr algn="r" rtl="1" eaLnBrk="1" hangingPunct="1"/>
            <a:r>
              <a:rPr lang="fa-IR" smtClean="0">
                <a:latin typeface="Arial" pitchFamily="34" charset="0"/>
              </a:rPr>
              <a:t> اعتماد سازی، </a:t>
            </a:r>
          </a:p>
          <a:p>
            <a:pPr algn="r" rtl="1" eaLnBrk="1" hangingPunct="1"/>
            <a:r>
              <a:rPr lang="fa-IR" smtClean="0">
                <a:latin typeface="Arial" pitchFamily="34" charset="0"/>
              </a:rPr>
              <a:t>تدوین سند برنامه عمل، </a:t>
            </a:r>
          </a:p>
          <a:p>
            <a:pPr algn="r" rtl="1" eaLnBrk="1" hangingPunct="1"/>
            <a:r>
              <a:rPr lang="fa-IR" smtClean="0">
                <a:latin typeface="Arial" pitchFamily="34" charset="0"/>
              </a:rPr>
              <a:t>پیاده سازی </a:t>
            </a:r>
          </a:p>
          <a:p>
            <a:pPr algn="r" rtl="1" eaLnBrk="1" hangingPunct="1"/>
            <a:r>
              <a:rPr lang="fa-IR" smtClean="0">
                <a:latin typeface="Arial" pitchFamily="34" charset="0"/>
              </a:rPr>
              <a:t>و پایش و ارزیابی.</a:t>
            </a:r>
            <a:endParaRPr lang="en-US" smtClean="0">
              <a:latin typeface="Arial" pitchFamily="34" charset="0"/>
            </a:endParaRPr>
          </a:p>
          <a:p>
            <a:pPr eaLnBrk="1" hangingPunct="1">
              <a:spcBef>
                <a:spcPct val="0"/>
              </a:spcBef>
            </a:pPr>
            <a:endParaRPr lang="fa-IR" smtClean="0">
              <a:latin typeface="Arial" pitchFamily="34" charset="0"/>
            </a:endParaRPr>
          </a:p>
          <a:p>
            <a:pPr eaLnBrk="1" hangingPunct="1"/>
            <a:endParaRPr lang="en-US" smtClean="0">
              <a:latin typeface="Arial" pitchFamily="34" charset="0"/>
            </a:endParaRPr>
          </a:p>
        </p:txBody>
      </p:sp>
      <p:sp>
        <p:nvSpPr>
          <p:cNvPr id="66564" name="Slide Number Placeholder 3"/>
          <p:cNvSpPr>
            <a:spLocks noGrp="1"/>
          </p:cNvSpPr>
          <p:nvPr>
            <p:ph type="sldNum" sz="quarter" idx="5"/>
          </p:nvPr>
        </p:nvSpPr>
        <p:spPr>
          <a:noFill/>
        </p:spPr>
        <p:txBody>
          <a:bodyPr/>
          <a:lstStyle/>
          <a:p>
            <a:fld id="{05B8F1EE-9EAA-442E-9994-D4DFAB045AFC}" type="slidenum">
              <a:rPr lang="en-US" smtClean="0">
                <a:latin typeface="Arial" pitchFamily="34" charset="0"/>
              </a:rPr>
              <a:pPr/>
              <a:t>14</a:t>
            </a:fld>
            <a:endParaRPr lang="en-US" smtClean="0">
              <a:latin typeface="Arial" pitchFamily="34" charset="0"/>
            </a:endParaRPr>
          </a:p>
        </p:txBody>
      </p:sp>
    </p:spTree>
    <p:extLst>
      <p:ext uri="{BB962C8B-B14F-4D97-AF65-F5344CB8AC3E}">
        <p14:creationId xmlns:p14="http://schemas.microsoft.com/office/powerpoint/2010/main" val="163465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fa-IR" b="1" smtClean="0">
                <a:latin typeface="Arial" pitchFamily="34" charset="0"/>
              </a:rPr>
              <a:t>مهارت فنی:</a:t>
            </a:r>
            <a:r>
              <a:rPr lang="fa-IR" smtClean="0">
                <a:latin typeface="Arial" pitchFamily="34" charset="0"/>
              </a:rPr>
              <a:t> مهارت فنی، عبارت است از توانایی مدیر و عامل توسعه در به کار بردن دانش تخصصی مرتبط. هنگامی که کسی در مورد مهارت­های متخصصانی مانند مهندسان راه و ساختمان، شهرسازان، حسابداران، ممیزان مالیاتی، پزشکان، مدیران تولید، مدیران مالی و نظایر آنها، صحبت می­کند، مهارت فنی و تخصصی آنها را در نظر می­گیرد. </a:t>
            </a:r>
          </a:p>
          <a:p>
            <a:r>
              <a:rPr lang="fa-IR" b="1" smtClean="0">
                <a:latin typeface="Arial" pitchFamily="34" charset="0"/>
              </a:rPr>
              <a:t>مهارت­های انسانی:</a:t>
            </a:r>
            <a:r>
              <a:rPr lang="fa-IR" smtClean="0">
                <a:latin typeface="Arial" pitchFamily="34" charset="0"/>
              </a:rPr>
              <a:t> مهارت­های انسانی، یعنی توانایی کارکردن با دیگران، توسعه انگیزش، توسعه­ی گروه­ها، توانایی برقراری ارتباط، توسعه اعتماد، تعهد، وفاداری و تعلّق، حل و فصل تعارض­ها، توسعه یادگیری، بهبود فرهنگ رهبری و نظایر آن. </a:t>
            </a:r>
          </a:p>
          <a:p>
            <a:r>
              <a:rPr lang="fa-IR" b="1" smtClean="0">
                <a:latin typeface="Arial" pitchFamily="34" charset="0"/>
              </a:rPr>
              <a:t>مهارت تحلیلی:</a:t>
            </a:r>
            <a:r>
              <a:rPr lang="fa-IR" smtClean="0">
                <a:latin typeface="Arial" pitchFamily="34" charset="0"/>
              </a:rPr>
              <a:t> عامل توسعه خوشه کسب و کار، باید بتواند با استفاده از نگرش جامع به خوشه و محیط آن، عناصر مهم محیطی و مؤثر بر خوشه را درک کند. </a:t>
            </a:r>
          </a:p>
          <a:p>
            <a:r>
              <a:rPr lang="fa-IR" b="1" smtClean="0">
                <a:latin typeface="Arial" pitchFamily="34" charset="0"/>
              </a:rPr>
              <a:t>مهارت طراحی:</a:t>
            </a:r>
            <a:r>
              <a:rPr lang="fa-IR" smtClean="0">
                <a:latin typeface="Arial" pitchFamily="34" charset="0"/>
              </a:rPr>
              <a:t> مدیران، به ویژه در سطوح بالای سازمان، باید مسائل و مشکلات را ببینند، تجزیه و تحلیل کنند و برای حل مشکلات راه­حل­های مناسب برای سازمان، ساختار و سیستم­های مطلوب ارائه دهند. همچنین با توجه به بحران­هایی که پیش می­آید، تصمیم­گیری مناسب داشته باشند. </a:t>
            </a:r>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005546AA-EE20-41DB-BAB3-0B4C43EA9C8C}" type="slidenum">
              <a:rPr lang="en-GB" smtClean="0">
                <a:latin typeface="Arial" pitchFamily="34" charset="0"/>
              </a:rPr>
              <a:pPr/>
              <a:t>21</a:t>
            </a:fld>
            <a:endParaRPr lang="en-GB" smtClean="0">
              <a:latin typeface="Arial" pitchFamily="34" charset="0"/>
            </a:endParaRPr>
          </a:p>
        </p:txBody>
      </p:sp>
    </p:spTree>
    <p:extLst>
      <p:ext uri="{BB962C8B-B14F-4D97-AF65-F5344CB8AC3E}">
        <p14:creationId xmlns:p14="http://schemas.microsoft.com/office/powerpoint/2010/main" val="48382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909638" y="744538"/>
            <a:ext cx="4962525" cy="3722687"/>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2044700" fontAlgn="base">
              <a:spcBef>
                <a:spcPct val="0"/>
              </a:spcBef>
              <a:spcAft>
                <a:spcPct val="0"/>
              </a:spcAft>
              <a:defRPr/>
            </a:pPr>
            <a:fld id="{D72B3387-1B5E-4A8C-9707-31475736E9A2}" type="slidenum">
              <a:rPr lang="fa-IR" smtClean="0"/>
              <a:pPr defTabSz="2044700" fontAlgn="base">
                <a:spcBef>
                  <a:spcPct val="0"/>
                </a:spcBef>
                <a:spcAft>
                  <a:spcPct val="0"/>
                </a:spcAft>
                <a:defRPr/>
              </a:pPr>
              <a:t>25</a:t>
            </a:fld>
            <a:endParaRPr lang="fa-IR" smtClean="0"/>
          </a:p>
        </p:txBody>
      </p:sp>
    </p:spTree>
    <p:extLst>
      <p:ext uri="{BB962C8B-B14F-4D97-AF65-F5344CB8AC3E}">
        <p14:creationId xmlns:p14="http://schemas.microsoft.com/office/powerpoint/2010/main" val="377143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1DB4CD29-0CCE-4D2C-BFDE-E35481E98744}" type="slidenum">
              <a:rPr lang="en-US" smtClean="0"/>
              <a:pPr>
                <a:defRPr/>
              </a:pPr>
              <a:t>68</a:t>
            </a:fld>
            <a:endParaRPr lang="en-US"/>
          </a:p>
        </p:txBody>
      </p:sp>
    </p:spTree>
    <p:extLst>
      <p:ext uri="{BB962C8B-B14F-4D97-AF65-F5344CB8AC3E}">
        <p14:creationId xmlns:p14="http://schemas.microsoft.com/office/powerpoint/2010/main" val="162499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1DB4CD29-0CCE-4D2C-BFDE-E35481E98744}" type="slidenum">
              <a:rPr lang="en-US" smtClean="0"/>
              <a:pPr>
                <a:defRPr/>
              </a:pPr>
              <a:t>70</a:t>
            </a:fld>
            <a:endParaRPr lang="en-US"/>
          </a:p>
        </p:txBody>
      </p:sp>
    </p:spTree>
    <p:extLst>
      <p:ext uri="{BB962C8B-B14F-4D97-AF65-F5344CB8AC3E}">
        <p14:creationId xmlns:p14="http://schemas.microsoft.com/office/powerpoint/2010/main" val="342495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46AA6B-391D-4E5A-B116-C824BA432D90}" type="slidenum">
              <a:rPr lang="fa-I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0D9582-BF97-4F19-9222-748B6E5E829D}" type="slidenum">
              <a:rPr lang="fa-IR"/>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391A71-5C1E-4D2A-8231-CBCCD50E119E}" type="slidenum">
              <a:rPr lang="fa-IR"/>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2BA2EE-7884-4E8C-B8D7-F93CCB05EB0B}"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A8600A7-C3ED-4355-83A6-5335CB954E89}"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533400"/>
            <a:ext cx="8305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248554565"/>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202B0B-55BF-4BB6-BBD1-29F2DC734F25}" type="slidenum">
              <a:rPr lang="fa-IR"/>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974A79-4C64-4049-A966-5393C201B732}" type="slidenum">
              <a:rPr lang="fa-IR"/>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60A7F4-28EE-4A24-9618-9CF546601CAE}" type="slidenum">
              <a:rPr lang="fa-IR"/>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440A40-4484-4FEB-8D35-298287ADF9DF}" type="slidenum">
              <a:rPr lang="fa-IR"/>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8644BC-6B01-43D1-B6CE-471A2FDE0D67}" type="slidenum">
              <a:rPr lang="fa-IR"/>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A3D2FF-AD63-4B64-BC96-5C97F86471A5}" type="slidenum">
              <a:rPr lang="fa-I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82D969-26DA-49CD-ABE3-6B3C3EA92878}" type="slidenum">
              <a:rPr lang="fa-IR"/>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251FB7-10F4-400C-90AB-83491F372F40}" type="slidenum">
              <a:rPr lang="fa-IR"/>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solidFill>
                  <a:srgbClr val="000000"/>
                </a:solidFill>
                <a:latin typeface="+mn-lt"/>
                <a:cs typeface="+mn-cs"/>
              </a:defRPr>
            </a:lvl1pPr>
          </a:lstStyle>
          <a:p>
            <a:pPr>
              <a:defRPr/>
            </a:pPr>
            <a:fld id="{9D2A66D9-97EF-47E5-8C82-FFD017FDE962}"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36"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IranNastaliq" pitchFamily="18" charset="0"/>
        </a:defRPr>
      </a:lvl2pPr>
      <a:lvl3pPr algn="ctr" rtl="0" eaLnBrk="0" fontAlgn="base" hangingPunct="0">
        <a:spcBef>
          <a:spcPct val="0"/>
        </a:spcBef>
        <a:spcAft>
          <a:spcPct val="0"/>
        </a:spcAft>
        <a:defRPr sz="4400">
          <a:solidFill>
            <a:schemeClr val="tx2"/>
          </a:solidFill>
          <a:latin typeface="Arial" charset="0"/>
          <a:cs typeface="IranNastaliq" pitchFamily="18" charset="0"/>
        </a:defRPr>
      </a:lvl3pPr>
      <a:lvl4pPr algn="ctr" rtl="0" eaLnBrk="0" fontAlgn="base" hangingPunct="0">
        <a:spcBef>
          <a:spcPct val="0"/>
        </a:spcBef>
        <a:spcAft>
          <a:spcPct val="0"/>
        </a:spcAft>
        <a:defRPr sz="4400">
          <a:solidFill>
            <a:schemeClr val="tx2"/>
          </a:solidFill>
          <a:latin typeface="Arial" charset="0"/>
          <a:cs typeface="IranNastaliq" pitchFamily="18" charset="0"/>
        </a:defRPr>
      </a:lvl4pPr>
      <a:lvl5pPr algn="ctr" rtl="0" eaLnBrk="0" fontAlgn="base" hangingPunct="0">
        <a:spcBef>
          <a:spcPct val="0"/>
        </a:spcBef>
        <a:spcAft>
          <a:spcPct val="0"/>
        </a:spcAft>
        <a:defRPr sz="4400">
          <a:solidFill>
            <a:schemeClr val="tx2"/>
          </a:solidFill>
          <a:latin typeface="Arial" charset="0"/>
          <a:cs typeface="IranNastaliq" pitchFamily="18" charset="0"/>
        </a:defRPr>
      </a:lvl5pPr>
      <a:lvl6pPr marL="457200" algn="ctr" rtl="0" fontAlgn="base">
        <a:spcBef>
          <a:spcPct val="0"/>
        </a:spcBef>
        <a:spcAft>
          <a:spcPct val="0"/>
        </a:spcAft>
        <a:defRPr sz="4400">
          <a:solidFill>
            <a:schemeClr val="tx2"/>
          </a:solidFill>
          <a:latin typeface="Arial" charset="0"/>
          <a:cs typeface="B Homa" pitchFamily="2" charset="-78"/>
        </a:defRPr>
      </a:lvl6pPr>
      <a:lvl7pPr marL="914400" algn="ctr" rtl="0" fontAlgn="base">
        <a:spcBef>
          <a:spcPct val="0"/>
        </a:spcBef>
        <a:spcAft>
          <a:spcPct val="0"/>
        </a:spcAft>
        <a:defRPr sz="4400">
          <a:solidFill>
            <a:schemeClr val="tx2"/>
          </a:solidFill>
          <a:latin typeface="Arial" charset="0"/>
          <a:cs typeface="B Homa" pitchFamily="2" charset="-78"/>
        </a:defRPr>
      </a:lvl7pPr>
      <a:lvl8pPr marL="1371600" algn="ctr" rtl="0" fontAlgn="base">
        <a:spcBef>
          <a:spcPct val="0"/>
        </a:spcBef>
        <a:spcAft>
          <a:spcPct val="0"/>
        </a:spcAft>
        <a:defRPr sz="4400">
          <a:solidFill>
            <a:schemeClr val="tx2"/>
          </a:solidFill>
          <a:latin typeface="Arial" charset="0"/>
          <a:cs typeface="B Homa" pitchFamily="2" charset="-78"/>
        </a:defRPr>
      </a:lvl8pPr>
      <a:lvl9pPr marL="1828800" algn="ctr" rtl="0" fontAlgn="base">
        <a:spcBef>
          <a:spcPct val="0"/>
        </a:spcBef>
        <a:spcAft>
          <a:spcPct val="0"/>
        </a:spcAft>
        <a:defRPr sz="4400">
          <a:solidFill>
            <a:schemeClr val="tx2"/>
          </a:solidFill>
          <a:latin typeface="Arial" charset="0"/>
          <a:cs typeface="B Homa" pitchFamily="2" charset="-7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parat.com/moslemhhani135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15.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7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image" Target="../media/image69.jpeg"/><Relationship Id="rId4" Type="http://schemas.openxmlformats.org/officeDocument/2006/relationships/image" Target="../media/image68.png"/></Relationships>
</file>

<file path=ppt/slides/_rels/slide7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parat.com/moslemhhani135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272895"/>
            <a:ext cx="9144000" cy="11233845"/>
          </a:xfrm>
          <a:prstGeom prst="rect">
            <a:avLst/>
          </a:prstGeom>
          <a:noFill/>
          <a:ln w="9525">
            <a:noFill/>
            <a:miter lim="800000"/>
            <a:headEnd/>
            <a:tailEnd/>
          </a:ln>
        </p:spPr>
        <p:txBody>
          <a:bodyPr anchor="ctr">
            <a:spAutoFit/>
          </a:bodyPr>
          <a:lstStyle/>
          <a:p>
            <a:pPr algn="ctr" rtl="1">
              <a:defRPr/>
            </a:pPr>
            <a:endParaRPr lang="fa-IR" sz="3150" b="1" dirty="0" smtClean="0">
              <a:solidFill>
                <a:srgbClr val="0000FF"/>
              </a:solidFill>
              <a:effectLst>
                <a:outerShdw blurRad="50800" dist="38100" algn="tr" rotWithShape="0">
                  <a:prstClr val="black">
                    <a:alpha val="40000"/>
                  </a:prstClr>
                </a:outerShdw>
              </a:effectLst>
              <a:cs typeface="B Titr" pitchFamily="2" charset="-78"/>
            </a:endParaRPr>
          </a:p>
          <a:p>
            <a:pPr algn="ctr" rtl="1">
              <a:defRPr/>
            </a:pPr>
            <a:endParaRPr lang="fa-IR" sz="3150" b="1" dirty="0">
              <a:solidFill>
                <a:srgbClr val="0000FF"/>
              </a:solidFill>
              <a:effectLst>
                <a:outerShdw blurRad="50800" dist="38100" algn="tr" rotWithShape="0">
                  <a:prstClr val="black">
                    <a:alpha val="40000"/>
                  </a:prstClr>
                </a:outerShdw>
              </a:effectLst>
              <a:cs typeface="B Titr" pitchFamily="2" charset="-78"/>
            </a:endParaRPr>
          </a:p>
          <a:p>
            <a:pPr algn="ctr" rtl="1">
              <a:defRPr/>
            </a:pPr>
            <a:endParaRPr lang="fa-IR" sz="3150" b="1" dirty="0" smtClean="0">
              <a:solidFill>
                <a:srgbClr val="0000FF"/>
              </a:solidFill>
              <a:effectLst>
                <a:outerShdw blurRad="50800" dist="38100" algn="tr" rotWithShape="0">
                  <a:prstClr val="black">
                    <a:alpha val="40000"/>
                  </a:prstClr>
                </a:outerShdw>
              </a:effectLst>
              <a:cs typeface="B Titr" pitchFamily="2" charset="-78"/>
            </a:endParaRPr>
          </a:p>
          <a:p>
            <a:pPr algn="ctr" rtl="1">
              <a:defRPr/>
            </a:pPr>
            <a:r>
              <a:rPr lang="fa-IR" sz="3150" b="1" dirty="0" smtClean="0">
                <a:solidFill>
                  <a:srgbClr val="0000FF"/>
                </a:solidFill>
                <a:effectLst>
                  <a:outerShdw blurRad="50800" dist="38100" algn="tr" rotWithShape="0">
                    <a:prstClr val="black">
                      <a:alpha val="40000"/>
                    </a:prstClr>
                  </a:outerShdw>
                </a:effectLst>
                <a:cs typeface="B Titr" pitchFamily="2" charset="-78"/>
              </a:rPr>
              <a:t>تعاون،خوشه سازی و شبکه سازی در کسب وکارهای کارآفرینانه</a:t>
            </a:r>
          </a:p>
          <a:p>
            <a:pPr algn="ctr" rtl="1">
              <a:defRPr/>
            </a:pPr>
            <a:r>
              <a:rPr lang="fa-IR" sz="2800" b="1" dirty="0" smtClean="0">
                <a:solidFill>
                  <a:srgbClr val="003300"/>
                </a:solidFill>
                <a:effectLst>
                  <a:outerShdw blurRad="50800" dist="38100" algn="tr" rotWithShape="0">
                    <a:prstClr val="black">
                      <a:alpha val="40000"/>
                    </a:prstClr>
                  </a:outerShdw>
                </a:effectLst>
                <a:cs typeface="B Titr" pitchFamily="2" charset="-78"/>
              </a:rPr>
              <a:t>(الگوهای ساماندهی و توسعه</a:t>
            </a:r>
            <a:r>
              <a:rPr lang="en-US" sz="2800" b="1" dirty="0" smtClean="0">
                <a:solidFill>
                  <a:srgbClr val="003300"/>
                </a:solidFill>
                <a:effectLst>
                  <a:outerShdw blurRad="50800" dist="38100" algn="tr" rotWithShape="0">
                    <a:prstClr val="black">
                      <a:alpha val="40000"/>
                    </a:prstClr>
                  </a:outerShdw>
                </a:effectLst>
                <a:cs typeface="B Titr" pitchFamily="2" charset="-78"/>
              </a:rPr>
              <a:t>SME</a:t>
            </a:r>
            <a:r>
              <a:rPr lang="fa-IR" sz="2800" b="1" dirty="0" smtClean="0">
                <a:solidFill>
                  <a:srgbClr val="003300"/>
                </a:solidFill>
                <a:effectLst>
                  <a:outerShdw blurRad="50800" dist="38100" algn="tr" rotWithShape="0">
                    <a:prstClr val="black">
                      <a:alpha val="40000"/>
                    </a:prstClr>
                  </a:outerShdw>
                </a:effectLst>
                <a:cs typeface="B Titr" pitchFamily="2" charset="-78"/>
              </a:rPr>
              <a:t>  ها بر اساس مدل کسب وکارتعاونی )</a:t>
            </a:r>
          </a:p>
          <a:p>
            <a:pPr>
              <a:defRPr/>
            </a:pPr>
            <a:endParaRPr lang="fa-IR" sz="2000" dirty="0">
              <a:effectLst>
                <a:outerShdw blurRad="50800" dist="38100" algn="tr" rotWithShape="0">
                  <a:prstClr val="black">
                    <a:alpha val="40000"/>
                  </a:prstClr>
                </a:outerShdw>
              </a:effectLst>
              <a:cs typeface="B Davat" pitchFamily="2" charset="-78"/>
            </a:endParaRPr>
          </a:p>
          <a:p>
            <a:pPr algn="r" rtl="1">
              <a:defRPr/>
            </a:pPr>
            <a:endParaRPr lang="fa-IR" sz="3000" dirty="0" smtClean="0">
              <a:solidFill>
                <a:srgbClr val="008000"/>
              </a:solidFill>
              <a:cs typeface="B Titr" pitchFamily="2" charset="-78"/>
            </a:endParaRPr>
          </a:p>
          <a:p>
            <a:pPr algn="r" rtl="1">
              <a:defRPr/>
            </a:pPr>
            <a:r>
              <a:rPr lang="fa-IR" sz="3000" dirty="0" smtClean="0">
                <a:solidFill>
                  <a:srgbClr val="008000"/>
                </a:solidFill>
                <a:cs typeface="B Titr" pitchFamily="2" charset="-78"/>
              </a:rPr>
              <a:t>مدرس؛</a:t>
            </a:r>
          </a:p>
          <a:p>
            <a:pPr algn="r" rtl="1">
              <a:defRPr/>
            </a:pPr>
            <a:r>
              <a:rPr lang="fa-IR" sz="2800" b="1" dirty="0" smtClean="0">
                <a:cs typeface="B Traffic" pitchFamily="2" charset="-78"/>
              </a:rPr>
              <a:t>                                                     </a:t>
            </a:r>
            <a:r>
              <a:rPr lang="fa-IR" sz="3200" b="1" dirty="0">
                <a:solidFill>
                  <a:srgbClr val="006600"/>
                </a:solidFill>
                <a:cs typeface="B Titr" pitchFamily="2" charset="-78"/>
              </a:rPr>
              <a:t>مسلم خاني</a:t>
            </a:r>
          </a:p>
          <a:p>
            <a:pPr algn="ctr" rtl="1">
              <a:defRPr/>
            </a:pPr>
            <a:r>
              <a:rPr lang="fa-IR" sz="3000" b="1" dirty="0">
                <a:solidFill>
                  <a:srgbClr val="006600"/>
                </a:solidFill>
                <a:cs typeface="Lotus" pitchFamily="2" charset="-78"/>
              </a:rPr>
              <a:t>- </a:t>
            </a:r>
            <a:r>
              <a:rPr lang="fa-IR" sz="2400" b="1" dirty="0">
                <a:solidFill>
                  <a:srgbClr val="006600"/>
                </a:solidFill>
                <a:cs typeface="Lotus" pitchFamily="2" charset="-78"/>
              </a:rPr>
              <a:t>کارشناس </a:t>
            </a:r>
            <a:r>
              <a:rPr lang="fa-IR" sz="2400" b="1" dirty="0" smtClean="0">
                <a:solidFill>
                  <a:srgbClr val="006600"/>
                </a:solidFill>
                <a:cs typeface="Lotus" pitchFamily="2" charset="-78"/>
              </a:rPr>
              <a:t>عالي کارآفريني</a:t>
            </a:r>
            <a:endParaRPr lang="fa-IR" sz="2400" b="1" dirty="0">
              <a:solidFill>
                <a:srgbClr val="006600"/>
              </a:solidFill>
              <a:cs typeface="Lotus" pitchFamily="2" charset="-78"/>
            </a:endParaRPr>
          </a:p>
          <a:p>
            <a:pPr algn="ctr" rtl="1">
              <a:defRPr/>
            </a:pPr>
            <a:r>
              <a:rPr lang="fa-IR" sz="2400" b="1" dirty="0">
                <a:solidFill>
                  <a:srgbClr val="006600"/>
                </a:solidFill>
                <a:cs typeface="Lotus" pitchFamily="2" charset="-78"/>
              </a:rPr>
              <a:t>-  پژوهشگر برتر ملی در حوزه خلاقیت،نوآوری و کارآفرینی  </a:t>
            </a:r>
          </a:p>
          <a:p>
            <a:pPr algn="ctr" rtl="1">
              <a:buFontTx/>
              <a:buChar char="-"/>
              <a:defRPr/>
            </a:pPr>
            <a:r>
              <a:rPr lang="fa-IR" sz="2400" b="1" dirty="0">
                <a:solidFill>
                  <a:srgbClr val="006600"/>
                </a:solidFill>
                <a:cs typeface="Lotus" pitchFamily="2" charset="-78"/>
              </a:rPr>
              <a:t>مربي و  مشاور مهارت هاي كسب و كار و كارآفريني </a:t>
            </a:r>
            <a:r>
              <a:rPr lang="en-US" sz="2400" b="1" dirty="0">
                <a:solidFill>
                  <a:srgbClr val="006600"/>
                </a:solidFill>
                <a:cs typeface="Lotus" pitchFamily="2" charset="-78"/>
              </a:rPr>
              <a:t/>
            </a:r>
            <a:br>
              <a:rPr lang="en-US" sz="2400" b="1" dirty="0">
                <a:solidFill>
                  <a:srgbClr val="006600"/>
                </a:solidFill>
                <a:cs typeface="Lotus" pitchFamily="2" charset="-78"/>
              </a:rPr>
            </a:br>
            <a:r>
              <a:rPr lang="fa-IR" sz="2400" b="1" dirty="0">
                <a:solidFill>
                  <a:srgbClr val="006600"/>
                </a:solidFill>
                <a:cs typeface="Lotus" pitchFamily="2" charset="-78"/>
              </a:rPr>
              <a:t> بر اساس الگوهاي :گام به گام،</a:t>
            </a:r>
            <a:r>
              <a:rPr lang="en-US" sz="2400" b="1" dirty="0">
                <a:solidFill>
                  <a:srgbClr val="006600"/>
                </a:solidFill>
                <a:cs typeface="Lotus" pitchFamily="2" charset="-78"/>
              </a:rPr>
              <a:t>NFTE </a:t>
            </a:r>
            <a:r>
              <a:rPr lang="fa-IR" sz="2400" b="1" dirty="0">
                <a:solidFill>
                  <a:srgbClr val="006600"/>
                </a:solidFill>
                <a:cs typeface="Lotus" pitchFamily="2" charset="-78"/>
              </a:rPr>
              <a:t>،</a:t>
            </a:r>
            <a:r>
              <a:rPr lang="en-US" sz="2400" b="1" dirty="0">
                <a:solidFill>
                  <a:srgbClr val="006600"/>
                </a:solidFill>
                <a:cs typeface="Lotus" pitchFamily="2" charset="-78"/>
              </a:rPr>
              <a:t> KAB </a:t>
            </a:r>
            <a:r>
              <a:rPr lang="fa-IR" sz="2400" b="1" dirty="0">
                <a:solidFill>
                  <a:srgbClr val="006600"/>
                </a:solidFill>
                <a:cs typeface="Lotus" pitchFamily="2" charset="-78"/>
              </a:rPr>
              <a:t>و</a:t>
            </a:r>
            <a:r>
              <a:rPr lang="en-US" sz="2400" b="1" dirty="0">
                <a:solidFill>
                  <a:srgbClr val="006600"/>
                </a:solidFill>
                <a:cs typeface="Lotus" pitchFamily="2" charset="-78"/>
              </a:rPr>
              <a:t>SIYB </a:t>
            </a:r>
            <a:r>
              <a:rPr lang="fa-IR" sz="2400" b="1" dirty="0">
                <a:solidFill>
                  <a:srgbClr val="006600"/>
                </a:solidFill>
                <a:cs typeface="Lotus" pitchFamily="2" charset="-78"/>
              </a:rPr>
              <a:t> </a:t>
            </a:r>
          </a:p>
          <a:p>
            <a:pPr algn="ctr" rtl="1">
              <a:buFontTx/>
              <a:buChar char="-"/>
              <a:defRPr/>
            </a:pPr>
            <a:r>
              <a:rPr lang="fa-IR" sz="2400" b="1" dirty="0">
                <a:solidFill>
                  <a:srgbClr val="006600"/>
                </a:solidFill>
                <a:cs typeface="Lotus" pitchFamily="2" charset="-78"/>
              </a:rPr>
              <a:t>مدرس كارگاه هاي آموزشي خلاقيت و ذهن انگيزي و پرورش ايده</a:t>
            </a:r>
          </a:p>
          <a:p>
            <a:pPr algn="ctr" rtl="1">
              <a:buFontTx/>
              <a:buChar char="-"/>
              <a:defRPr/>
            </a:pPr>
            <a:r>
              <a:rPr lang="fa-IR" sz="2400" b="1" dirty="0" smtClean="0">
                <a:solidFill>
                  <a:srgbClr val="006600"/>
                </a:solidFill>
                <a:cs typeface="Lotus" pitchFamily="2" charset="-78"/>
              </a:rPr>
              <a:t> مدرس </a:t>
            </a:r>
            <a:r>
              <a:rPr lang="fa-IR" sz="2400" b="1" dirty="0">
                <a:solidFill>
                  <a:srgbClr val="006600"/>
                </a:solidFill>
                <a:cs typeface="Lotus" pitchFamily="2" charset="-78"/>
              </a:rPr>
              <a:t>سمينارهاي آموزشي مهارت هاي مديريتي و كارآفريني سازماني </a:t>
            </a:r>
            <a:endParaRPr lang="fa-IR" sz="2400" b="1" dirty="0" smtClean="0">
              <a:solidFill>
                <a:srgbClr val="006600"/>
              </a:solidFill>
              <a:cs typeface="Lotus" pitchFamily="2" charset="-78"/>
            </a:endParaRPr>
          </a:p>
          <a:p>
            <a:pPr algn="ctr" rtl="1">
              <a:buFontTx/>
              <a:buChar char="-"/>
              <a:defRPr/>
            </a:pPr>
            <a:r>
              <a:rPr lang="fa-IR" sz="2400" b="1" dirty="0" smtClean="0">
                <a:solidFill>
                  <a:srgbClr val="006600"/>
                </a:solidFill>
                <a:cs typeface="Lotus" pitchFamily="2" charset="-78"/>
              </a:rPr>
              <a:t> مشاور و مربی ایده یابی و پرورش ایده های کارآفرینانه </a:t>
            </a:r>
          </a:p>
          <a:p>
            <a:pPr algn="ctr" rtl="1">
              <a:buFontTx/>
              <a:buChar char="-"/>
              <a:defRPr/>
            </a:pPr>
            <a:r>
              <a:rPr lang="fa-IR" sz="2400" b="1" dirty="0" smtClean="0">
                <a:solidFill>
                  <a:srgbClr val="006600"/>
                </a:solidFill>
                <a:cs typeface="Lotus" pitchFamily="2" charset="-78"/>
              </a:rPr>
              <a:t> منتور کارآفرینی سازمانی</a:t>
            </a:r>
          </a:p>
          <a:p>
            <a:pPr algn="ctr" rtl="1">
              <a:defRPr/>
            </a:pPr>
            <a:r>
              <a:rPr lang="fa-IR" sz="2400" b="1" dirty="0" smtClean="0">
                <a:solidFill>
                  <a:srgbClr val="006600"/>
                </a:solidFill>
                <a:cs typeface="Lotus" pitchFamily="2" charset="-78"/>
              </a:rPr>
              <a:t>لینک آپارات؛ </a:t>
            </a:r>
            <a:r>
              <a:rPr lang="en-US" sz="2400" b="1" dirty="0" smtClean="0">
                <a:solidFill>
                  <a:srgbClr val="006600"/>
                </a:solidFill>
                <a:cs typeface="Lotus" pitchFamily="2" charset="-78"/>
                <a:hlinkClick r:id="rId2"/>
              </a:rPr>
              <a:t>http://www.aparat.com/moslemhhani1354</a:t>
            </a:r>
            <a:endParaRPr lang="fa-IR" sz="2400" b="1" dirty="0" smtClean="0">
              <a:solidFill>
                <a:srgbClr val="006600"/>
              </a:solidFill>
              <a:cs typeface="Lotus" pitchFamily="2" charset="-78"/>
            </a:endParaRPr>
          </a:p>
          <a:p>
            <a:pPr algn="ctr" rtl="1">
              <a:defRPr/>
            </a:pPr>
            <a:r>
              <a:rPr lang="fa-IR" sz="2400" b="1" dirty="0" smtClean="0">
                <a:solidFill>
                  <a:srgbClr val="006600"/>
                </a:solidFill>
                <a:cs typeface="Lotus" pitchFamily="2" charset="-78"/>
              </a:rPr>
              <a:t>واتس آپ؛ 09126492503</a:t>
            </a:r>
          </a:p>
          <a:p>
            <a:pPr algn="ctr" rtl="1">
              <a:defRPr/>
            </a:pPr>
            <a:endParaRPr lang="fa-IR" sz="2400" b="1" dirty="0">
              <a:solidFill>
                <a:srgbClr val="006600"/>
              </a:solidFill>
              <a:cs typeface="Lotus" pitchFamily="2" charset="-78"/>
            </a:endParaRPr>
          </a:p>
          <a:p>
            <a:pPr algn="ctr" rtl="1">
              <a:defRPr/>
            </a:pPr>
            <a:endParaRPr lang="fa-IR" sz="2400" b="1" dirty="0">
              <a:solidFill>
                <a:srgbClr val="006600"/>
              </a:solidFill>
              <a:cs typeface="Lotus" pitchFamily="2" charset="-78"/>
            </a:endParaRPr>
          </a:p>
          <a:p>
            <a:pPr algn="ctr" rtl="1">
              <a:defRPr/>
            </a:pPr>
            <a:endParaRPr lang="fa-IR" sz="2800" b="1" dirty="0">
              <a:cs typeface="B Traffic" pitchFamily="2" charset="-78"/>
            </a:endParaRPr>
          </a:p>
          <a:p>
            <a:pPr algn="ctr" rtl="1">
              <a:defRPr/>
            </a:pPr>
            <a:endParaRPr lang="fa-IR" sz="2800" b="1" dirty="0">
              <a:cs typeface="B Traffic" pitchFamily="2" charset="-78"/>
            </a:endParaRPr>
          </a:p>
          <a:p>
            <a:pPr algn="r" rtl="1">
              <a:defRPr/>
            </a:pPr>
            <a:endParaRPr lang="fa-IR" sz="2800" b="1" dirty="0">
              <a:cs typeface="B Traffic" pitchFamily="2" charset="-78"/>
            </a:endParaRPr>
          </a:p>
          <a:p>
            <a:pPr algn="ctr" rtl="1">
              <a:defRPr/>
            </a:pPr>
            <a:endParaRPr lang="fa-IR" sz="4000" dirty="0">
              <a:cs typeface="B Davat" pitchFamily="2" charset="-78"/>
            </a:endParaRPr>
          </a:p>
          <a:p>
            <a:pPr algn="ctr" rtl="1">
              <a:defRPr/>
            </a:pPr>
            <a:endParaRPr lang="fa-IR" sz="4000" dirty="0">
              <a:cs typeface="B Davat"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96752"/>
            <a:ext cx="1691680" cy="2301268"/>
          </a:xfrm>
          <a:prstGeom prst="rect">
            <a:avLst/>
          </a:prstGeom>
        </p:spPr>
      </p:pic>
    </p:spTree>
    <p:extLst>
      <p:ext uri="{BB962C8B-B14F-4D97-AF65-F5344CB8AC3E}">
        <p14:creationId xmlns:p14="http://schemas.microsoft.com/office/powerpoint/2010/main" val="40634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1828800" y="4800600"/>
            <a:ext cx="165100" cy="11113"/>
          </a:xfrm>
          <a:prstGeom prst="line">
            <a:avLst/>
          </a:prstGeom>
          <a:noFill/>
          <a:ln w="9525">
            <a:solidFill>
              <a:schemeClr val="tx1"/>
            </a:solidFill>
            <a:round/>
            <a:headEnd/>
            <a:tailEnd/>
          </a:ln>
        </p:spPr>
        <p:txBody>
          <a:bodyPr/>
          <a:lstStyle/>
          <a:p>
            <a:endParaRPr lang="en-US"/>
          </a:p>
        </p:txBody>
      </p:sp>
      <p:sp>
        <p:nvSpPr>
          <p:cNvPr id="63491" name="Text Box 3"/>
          <p:cNvSpPr txBox="1">
            <a:spLocks noChangeArrowheads="1"/>
          </p:cNvSpPr>
          <p:nvPr/>
        </p:nvSpPr>
        <p:spPr bwMode="auto">
          <a:xfrm>
            <a:off x="1195388" y="228600"/>
            <a:ext cx="6510337" cy="533400"/>
          </a:xfrm>
          <a:prstGeom prst="rect">
            <a:avLst/>
          </a:prstGeom>
          <a:noFill/>
          <a:ln w="9525">
            <a:noFill/>
            <a:miter lim="800000"/>
            <a:headEnd/>
            <a:tailEnd/>
          </a:ln>
        </p:spPr>
        <p:txBody>
          <a:bodyPr lIns="84216" tIns="42108" rIns="84216" bIns="42108"/>
          <a:lstStyle/>
          <a:p>
            <a:pPr algn="ctr" defTabSz="841375" eaLnBrk="0" hangingPunct="0"/>
            <a:r>
              <a:rPr lang="fa-IR" sz="3600" b="1" u="sng" dirty="0" smtClean="0">
                <a:solidFill>
                  <a:srgbClr val="CC3300"/>
                </a:solidFill>
                <a:effectLst>
                  <a:outerShdw blurRad="38100" dist="38100" dir="2700000" algn="tl">
                    <a:srgbClr val="C0C0C0"/>
                  </a:outerShdw>
                </a:effectLst>
                <a:cs typeface="Badr" pitchFamily="2" charset="-78"/>
              </a:rPr>
              <a:t>نمای کلی خوشه های کسب و کار</a:t>
            </a:r>
            <a:endParaRPr lang="en-US" sz="3600" b="1" u="sng" dirty="0">
              <a:solidFill>
                <a:srgbClr val="CC3300"/>
              </a:solidFill>
              <a:effectLst>
                <a:outerShdw blurRad="38100" dist="38100" dir="2700000" algn="tl">
                  <a:srgbClr val="C0C0C0"/>
                </a:outerShdw>
              </a:effectLst>
              <a:latin typeface="Arial" charset="0"/>
              <a:cs typeface="Badr" pitchFamily="2" charset="-78"/>
            </a:endParaRPr>
          </a:p>
        </p:txBody>
      </p:sp>
      <p:sp>
        <p:nvSpPr>
          <p:cNvPr id="63493" name="Text Box 5"/>
          <p:cNvSpPr txBox="1">
            <a:spLocks noChangeArrowheads="1"/>
          </p:cNvSpPr>
          <p:nvPr/>
        </p:nvSpPr>
        <p:spPr bwMode="auto">
          <a:xfrm>
            <a:off x="2757488" y="2930525"/>
            <a:ext cx="484187" cy="282575"/>
          </a:xfrm>
          <a:prstGeom prst="rect">
            <a:avLst/>
          </a:prstGeom>
          <a:solidFill>
            <a:srgbClr val="CCFF66"/>
          </a:solidFill>
          <a:ln w="9525">
            <a:solidFill>
              <a:schemeClr val="tx1"/>
            </a:solidFill>
            <a:miter lim="800000"/>
            <a:headEnd/>
            <a:tailEnd/>
          </a:ln>
          <a:effectLst/>
        </p:spPr>
        <p:txBody>
          <a:bodyPr lIns="84216" tIns="42108" rIns="84216" bIns="42108"/>
          <a:lstStyle/>
          <a:p>
            <a:pPr algn="ctr" defTabSz="841375" eaLnBrk="0" hangingPunct="0"/>
            <a:r>
              <a:rPr lang="fa-IR" sz="1200" b="1"/>
              <a:t>بنگاه</a:t>
            </a:r>
            <a:endParaRPr lang="en-US" sz="1200" b="1"/>
          </a:p>
        </p:txBody>
      </p:sp>
      <p:sp>
        <p:nvSpPr>
          <p:cNvPr id="63494" name="Text Box 6"/>
          <p:cNvSpPr txBox="1">
            <a:spLocks noChangeArrowheads="1"/>
          </p:cNvSpPr>
          <p:nvPr/>
        </p:nvSpPr>
        <p:spPr bwMode="auto">
          <a:xfrm>
            <a:off x="4572000" y="2930525"/>
            <a:ext cx="498475" cy="293688"/>
          </a:xfrm>
          <a:prstGeom prst="rect">
            <a:avLst/>
          </a:prstGeom>
          <a:solidFill>
            <a:srgbClr val="ECB008"/>
          </a:solidFill>
          <a:ln w="9525">
            <a:solidFill>
              <a:schemeClr val="tx1"/>
            </a:solidFill>
            <a:miter lim="800000"/>
            <a:headEnd/>
            <a:tailEnd/>
          </a:ln>
          <a:effectLst/>
        </p:spPr>
        <p:txBody>
          <a:bodyPr lIns="84216" tIns="42108" rIns="84216" bIns="42108"/>
          <a:lstStyle/>
          <a:p>
            <a:pPr algn="ctr" defTabSz="841375" eaLnBrk="0" hangingPunct="0"/>
            <a:r>
              <a:rPr lang="fa-IR" sz="1000" b="1">
                <a:latin typeface="Times New Roman" pitchFamily="18" charset="0"/>
              </a:rPr>
              <a:t>بنگاه</a:t>
            </a:r>
            <a:endParaRPr lang="en-US" sz="1000" b="1">
              <a:latin typeface="Times New Roman" pitchFamily="18" charset="0"/>
            </a:endParaRPr>
          </a:p>
        </p:txBody>
      </p:sp>
      <p:sp>
        <p:nvSpPr>
          <p:cNvPr id="63495" name="Text Box 7"/>
          <p:cNvSpPr txBox="1">
            <a:spLocks noChangeArrowheads="1"/>
          </p:cNvSpPr>
          <p:nvPr/>
        </p:nvSpPr>
        <p:spPr bwMode="auto">
          <a:xfrm>
            <a:off x="4452938" y="4786313"/>
            <a:ext cx="508000" cy="312737"/>
          </a:xfrm>
          <a:prstGeom prst="rect">
            <a:avLst/>
          </a:prstGeom>
          <a:solidFill>
            <a:srgbClr val="ECB008"/>
          </a:solidFill>
          <a:ln w="9525">
            <a:solidFill>
              <a:schemeClr val="tx1"/>
            </a:solidFill>
            <a:miter lim="800000"/>
            <a:headEnd/>
            <a:tailEnd/>
          </a:ln>
          <a:effectLst/>
        </p:spPr>
        <p:txBody>
          <a:bodyPr lIns="84216" tIns="42108" rIns="84216" bIns="42108"/>
          <a:lstStyle/>
          <a:p>
            <a:pPr algn="ctr" defTabSz="841375" eaLnBrk="0" hangingPunct="0"/>
            <a:r>
              <a:rPr lang="fa-IR" sz="1200" b="1"/>
              <a:t>بنگاه</a:t>
            </a:r>
            <a:endParaRPr lang="en-US" sz="1200" b="1"/>
          </a:p>
          <a:p>
            <a:pPr algn="ctr" defTabSz="841375" eaLnBrk="0" hangingPunct="0"/>
            <a:endParaRPr lang="en-US" sz="1200" b="1">
              <a:latin typeface="Times New Roman" pitchFamily="18" charset="0"/>
            </a:endParaRPr>
          </a:p>
        </p:txBody>
      </p:sp>
      <p:sp>
        <p:nvSpPr>
          <p:cNvPr id="63496" name="Text Box 8"/>
          <p:cNvSpPr txBox="1">
            <a:spLocks noChangeArrowheads="1"/>
          </p:cNvSpPr>
          <p:nvPr/>
        </p:nvSpPr>
        <p:spPr bwMode="auto">
          <a:xfrm>
            <a:off x="2474913" y="4786313"/>
            <a:ext cx="481012" cy="292100"/>
          </a:xfrm>
          <a:prstGeom prst="rect">
            <a:avLst/>
          </a:prstGeom>
          <a:solidFill>
            <a:srgbClr val="CCFF66"/>
          </a:solidFill>
          <a:ln w="9525">
            <a:solidFill>
              <a:schemeClr val="tx1"/>
            </a:solidFill>
            <a:miter lim="800000"/>
            <a:headEnd/>
            <a:tailEnd/>
          </a:ln>
          <a:effectLst/>
        </p:spPr>
        <p:txBody>
          <a:bodyPr lIns="84216" tIns="42108" rIns="84216" bIns="42108"/>
          <a:lstStyle/>
          <a:p>
            <a:pPr algn="ctr" defTabSz="841375" eaLnBrk="0" hangingPunct="0"/>
            <a:r>
              <a:rPr lang="fa-IR" sz="1200" b="1"/>
              <a:t>بنگاه</a:t>
            </a:r>
            <a:endParaRPr lang="en-US" sz="1200" b="1"/>
          </a:p>
          <a:p>
            <a:pPr algn="ctr" defTabSz="841375" eaLnBrk="0" hangingPunct="0"/>
            <a:endParaRPr lang="en-US" sz="1200" b="1">
              <a:latin typeface="Times New Roman" pitchFamily="18" charset="0"/>
            </a:endParaRPr>
          </a:p>
        </p:txBody>
      </p:sp>
      <p:sp>
        <p:nvSpPr>
          <p:cNvPr id="63497" name="Text Box 9"/>
          <p:cNvSpPr txBox="1">
            <a:spLocks noChangeArrowheads="1"/>
          </p:cNvSpPr>
          <p:nvPr/>
        </p:nvSpPr>
        <p:spPr bwMode="auto">
          <a:xfrm>
            <a:off x="5951538" y="4786313"/>
            <a:ext cx="481012" cy="292100"/>
          </a:xfrm>
          <a:prstGeom prst="rect">
            <a:avLst/>
          </a:prstGeom>
          <a:solidFill>
            <a:srgbClr val="CCFF66"/>
          </a:solidFill>
          <a:ln w="9525">
            <a:solidFill>
              <a:schemeClr val="tx1"/>
            </a:solidFill>
            <a:miter lim="800000"/>
            <a:headEnd/>
            <a:tailEnd/>
          </a:ln>
          <a:effectLst/>
        </p:spPr>
        <p:txBody>
          <a:bodyPr lIns="84216" tIns="42108" rIns="84216" bIns="42108"/>
          <a:lstStyle/>
          <a:p>
            <a:pPr algn="ctr" defTabSz="841375" eaLnBrk="0" hangingPunct="0"/>
            <a:r>
              <a:rPr lang="fa-IR" sz="1200" b="1"/>
              <a:t>بنگاه</a:t>
            </a:r>
            <a:endParaRPr lang="en-US" sz="1200" b="1"/>
          </a:p>
          <a:p>
            <a:pPr algn="ctr" defTabSz="841375" eaLnBrk="0" hangingPunct="0"/>
            <a:endParaRPr lang="en-US" sz="1200" b="1">
              <a:latin typeface="Times New Roman" pitchFamily="18" charset="0"/>
            </a:endParaRPr>
          </a:p>
        </p:txBody>
      </p:sp>
      <p:sp>
        <p:nvSpPr>
          <p:cNvPr id="63498" name="Line 10"/>
          <p:cNvSpPr>
            <a:spLocks noChangeShapeType="1"/>
          </p:cNvSpPr>
          <p:nvPr/>
        </p:nvSpPr>
        <p:spPr bwMode="auto">
          <a:xfrm>
            <a:off x="2955925" y="4932363"/>
            <a:ext cx="1497013" cy="0"/>
          </a:xfrm>
          <a:prstGeom prst="line">
            <a:avLst/>
          </a:prstGeom>
          <a:noFill/>
          <a:ln w="12700">
            <a:solidFill>
              <a:schemeClr val="tx1"/>
            </a:solidFill>
            <a:round/>
            <a:headEnd/>
            <a:tailEnd/>
          </a:ln>
          <a:effectLst/>
        </p:spPr>
        <p:txBody>
          <a:bodyPr/>
          <a:lstStyle/>
          <a:p>
            <a:endParaRPr lang="en-US"/>
          </a:p>
        </p:txBody>
      </p:sp>
      <p:sp>
        <p:nvSpPr>
          <p:cNvPr id="63499" name="Line 11"/>
          <p:cNvSpPr>
            <a:spLocks noChangeShapeType="1"/>
          </p:cNvSpPr>
          <p:nvPr/>
        </p:nvSpPr>
        <p:spPr bwMode="auto">
          <a:xfrm flipV="1">
            <a:off x="4960938" y="4938713"/>
            <a:ext cx="962025" cy="0"/>
          </a:xfrm>
          <a:prstGeom prst="line">
            <a:avLst/>
          </a:prstGeom>
          <a:noFill/>
          <a:ln w="12700">
            <a:solidFill>
              <a:schemeClr val="tx1"/>
            </a:solidFill>
            <a:round/>
            <a:headEnd/>
            <a:tailEnd/>
          </a:ln>
          <a:effectLst/>
        </p:spPr>
        <p:txBody>
          <a:bodyPr/>
          <a:lstStyle/>
          <a:p>
            <a:endParaRPr lang="en-US"/>
          </a:p>
        </p:txBody>
      </p:sp>
      <p:sp>
        <p:nvSpPr>
          <p:cNvPr id="63500" name="Text Box 12"/>
          <p:cNvSpPr txBox="1">
            <a:spLocks noChangeArrowheads="1"/>
          </p:cNvSpPr>
          <p:nvPr/>
        </p:nvSpPr>
        <p:spPr bwMode="auto">
          <a:xfrm>
            <a:off x="5922963" y="3876675"/>
            <a:ext cx="477837" cy="293688"/>
          </a:xfrm>
          <a:prstGeom prst="rect">
            <a:avLst/>
          </a:prstGeom>
          <a:solidFill>
            <a:srgbClr val="ECB008"/>
          </a:solidFill>
          <a:ln w="9525">
            <a:solidFill>
              <a:schemeClr val="tx1"/>
            </a:solidFill>
            <a:miter lim="800000"/>
            <a:headEnd/>
            <a:tailEnd/>
          </a:ln>
          <a:effectLst/>
        </p:spPr>
        <p:txBody>
          <a:bodyPr lIns="84216" tIns="42108" rIns="84216" bIns="42108"/>
          <a:lstStyle/>
          <a:p>
            <a:pPr algn="ctr" defTabSz="841375" eaLnBrk="0" hangingPunct="0"/>
            <a:r>
              <a:rPr lang="fa-IR" sz="1200" b="1"/>
              <a:t>بنگاه</a:t>
            </a:r>
            <a:endParaRPr lang="en-US" sz="1200" b="1"/>
          </a:p>
          <a:p>
            <a:pPr algn="ctr" defTabSz="841375" eaLnBrk="0" hangingPunct="0"/>
            <a:endParaRPr lang="en-US" sz="1200" b="1">
              <a:latin typeface="Times New Roman" pitchFamily="18" charset="0"/>
            </a:endParaRPr>
          </a:p>
        </p:txBody>
      </p:sp>
      <p:sp>
        <p:nvSpPr>
          <p:cNvPr id="63501" name="Text Box 13"/>
          <p:cNvSpPr txBox="1">
            <a:spLocks noChangeArrowheads="1"/>
          </p:cNvSpPr>
          <p:nvPr/>
        </p:nvSpPr>
        <p:spPr bwMode="auto">
          <a:xfrm>
            <a:off x="3662363" y="3876675"/>
            <a:ext cx="493712" cy="293688"/>
          </a:xfrm>
          <a:prstGeom prst="rect">
            <a:avLst/>
          </a:prstGeom>
          <a:solidFill>
            <a:srgbClr val="ECB008"/>
          </a:solidFill>
          <a:ln w="9525">
            <a:solidFill>
              <a:schemeClr val="tx1"/>
            </a:solidFill>
            <a:miter lim="800000"/>
            <a:headEnd/>
            <a:tailEnd/>
          </a:ln>
          <a:effectLst/>
        </p:spPr>
        <p:txBody>
          <a:bodyPr lIns="84216" tIns="42108" rIns="84216" bIns="42108"/>
          <a:lstStyle/>
          <a:p>
            <a:pPr algn="ctr" defTabSz="841375" eaLnBrk="0" hangingPunct="0"/>
            <a:r>
              <a:rPr lang="fa-IR" sz="1200" b="1"/>
              <a:t>بنگاه</a:t>
            </a:r>
            <a:endParaRPr lang="en-US" sz="1200" b="1"/>
          </a:p>
        </p:txBody>
      </p:sp>
      <p:sp>
        <p:nvSpPr>
          <p:cNvPr id="63502" name="Line 14"/>
          <p:cNvSpPr>
            <a:spLocks noChangeShapeType="1"/>
          </p:cNvSpPr>
          <p:nvPr/>
        </p:nvSpPr>
        <p:spPr bwMode="auto">
          <a:xfrm>
            <a:off x="4156075" y="3986213"/>
            <a:ext cx="1766888" cy="0"/>
          </a:xfrm>
          <a:prstGeom prst="line">
            <a:avLst/>
          </a:prstGeom>
          <a:noFill/>
          <a:ln w="19050">
            <a:solidFill>
              <a:schemeClr val="tx1"/>
            </a:solidFill>
            <a:round/>
            <a:headEnd/>
            <a:tailEnd/>
          </a:ln>
          <a:effectLst/>
        </p:spPr>
        <p:txBody>
          <a:bodyPr/>
          <a:lstStyle/>
          <a:p>
            <a:endParaRPr lang="en-US"/>
          </a:p>
        </p:txBody>
      </p:sp>
      <p:sp>
        <p:nvSpPr>
          <p:cNvPr id="63503" name="Line 15"/>
          <p:cNvSpPr>
            <a:spLocks noChangeShapeType="1"/>
          </p:cNvSpPr>
          <p:nvPr/>
        </p:nvSpPr>
        <p:spPr bwMode="auto">
          <a:xfrm>
            <a:off x="4792663" y="3233738"/>
            <a:ext cx="0" cy="1552575"/>
          </a:xfrm>
          <a:prstGeom prst="line">
            <a:avLst/>
          </a:prstGeom>
          <a:noFill/>
          <a:ln w="9525">
            <a:solidFill>
              <a:schemeClr val="tx1"/>
            </a:solidFill>
            <a:round/>
            <a:headEnd/>
            <a:tailEnd/>
          </a:ln>
          <a:effectLst/>
        </p:spPr>
        <p:txBody>
          <a:bodyPr/>
          <a:lstStyle/>
          <a:p>
            <a:endParaRPr lang="en-US"/>
          </a:p>
        </p:txBody>
      </p:sp>
      <p:sp>
        <p:nvSpPr>
          <p:cNvPr id="63504" name="Line 16"/>
          <p:cNvSpPr>
            <a:spLocks noChangeShapeType="1"/>
          </p:cNvSpPr>
          <p:nvPr/>
        </p:nvSpPr>
        <p:spPr bwMode="auto">
          <a:xfrm>
            <a:off x="3211513" y="3233738"/>
            <a:ext cx="450850" cy="642937"/>
          </a:xfrm>
          <a:prstGeom prst="line">
            <a:avLst/>
          </a:prstGeom>
          <a:noFill/>
          <a:ln w="9525">
            <a:solidFill>
              <a:schemeClr val="tx1"/>
            </a:solidFill>
            <a:round/>
            <a:headEnd/>
            <a:tailEnd/>
          </a:ln>
          <a:effectLst/>
        </p:spPr>
        <p:txBody>
          <a:bodyPr/>
          <a:lstStyle/>
          <a:p>
            <a:endParaRPr lang="en-US"/>
          </a:p>
        </p:txBody>
      </p:sp>
      <p:sp>
        <p:nvSpPr>
          <p:cNvPr id="63505" name="Line 17"/>
          <p:cNvSpPr>
            <a:spLocks noChangeShapeType="1"/>
          </p:cNvSpPr>
          <p:nvPr/>
        </p:nvSpPr>
        <p:spPr bwMode="auto">
          <a:xfrm flipH="1">
            <a:off x="4114800" y="3246438"/>
            <a:ext cx="539750" cy="630237"/>
          </a:xfrm>
          <a:prstGeom prst="line">
            <a:avLst/>
          </a:prstGeom>
          <a:noFill/>
          <a:ln w="9525">
            <a:solidFill>
              <a:schemeClr val="tx1"/>
            </a:solidFill>
            <a:round/>
            <a:headEnd/>
            <a:tailEnd/>
          </a:ln>
          <a:effectLst/>
        </p:spPr>
        <p:txBody>
          <a:bodyPr/>
          <a:lstStyle/>
          <a:p>
            <a:endParaRPr lang="en-US"/>
          </a:p>
        </p:txBody>
      </p:sp>
      <p:sp>
        <p:nvSpPr>
          <p:cNvPr id="63506" name="Line 18"/>
          <p:cNvSpPr>
            <a:spLocks noChangeShapeType="1"/>
          </p:cNvSpPr>
          <p:nvPr/>
        </p:nvSpPr>
        <p:spPr bwMode="auto">
          <a:xfrm>
            <a:off x="4960938" y="3233738"/>
            <a:ext cx="962025" cy="642937"/>
          </a:xfrm>
          <a:prstGeom prst="line">
            <a:avLst/>
          </a:prstGeom>
          <a:noFill/>
          <a:ln w="9525">
            <a:solidFill>
              <a:schemeClr val="tx1"/>
            </a:solidFill>
            <a:round/>
            <a:headEnd/>
            <a:tailEnd/>
          </a:ln>
          <a:effectLst/>
        </p:spPr>
        <p:txBody>
          <a:bodyPr/>
          <a:lstStyle/>
          <a:p>
            <a:endParaRPr lang="en-US"/>
          </a:p>
        </p:txBody>
      </p:sp>
      <p:sp>
        <p:nvSpPr>
          <p:cNvPr id="63507" name="Line 19"/>
          <p:cNvSpPr>
            <a:spLocks noChangeShapeType="1"/>
          </p:cNvSpPr>
          <p:nvPr/>
        </p:nvSpPr>
        <p:spPr bwMode="auto">
          <a:xfrm>
            <a:off x="3887788" y="4181475"/>
            <a:ext cx="904875" cy="604838"/>
          </a:xfrm>
          <a:prstGeom prst="line">
            <a:avLst/>
          </a:prstGeom>
          <a:noFill/>
          <a:ln w="9525">
            <a:solidFill>
              <a:schemeClr val="tx1"/>
            </a:solidFill>
            <a:round/>
            <a:headEnd/>
            <a:tailEnd/>
          </a:ln>
          <a:effectLst/>
        </p:spPr>
        <p:txBody>
          <a:bodyPr/>
          <a:lstStyle/>
          <a:p>
            <a:endParaRPr lang="en-US"/>
          </a:p>
        </p:txBody>
      </p:sp>
      <p:sp>
        <p:nvSpPr>
          <p:cNvPr id="63508" name="Line 20"/>
          <p:cNvSpPr>
            <a:spLocks noChangeShapeType="1"/>
          </p:cNvSpPr>
          <p:nvPr/>
        </p:nvSpPr>
        <p:spPr bwMode="auto">
          <a:xfrm flipH="1">
            <a:off x="2928938" y="4181475"/>
            <a:ext cx="903287" cy="604838"/>
          </a:xfrm>
          <a:prstGeom prst="line">
            <a:avLst/>
          </a:prstGeom>
          <a:noFill/>
          <a:ln w="9525">
            <a:solidFill>
              <a:schemeClr val="tx1"/>
            </a:solidFill>
            <a:round/>
            <a:headEnd/>
            <a:tailEnd/>
          </a:ln>
          <a:effectLst/>
        </p:spPr>
        <p:txBody>
          <a:bodyPr/>
          <a:lstStyle/>
          <a:p>
            <a:endParaRPr lang="en-US"/>
          </a:p>
        </p:txBody>
      </p:sp>
      <p:sp>
        <p:nvSpPr>
          <p:cNvPr id="63509" name="Line 21"/>
          <p:cNvSpPr>
            <a:spLocks noChangeShapeType="1"/>
          </p:cNvSpPr>
          <p:nvPr/>
        </p:nvSpPr>
        <p:spPr bwMode="auto">
          <a:xfrm>
            <a:off x="6149975" y="4181475"/>
            <a:ext cx="0" cy="604838"/>
          </a:xfrm>
          <a:prstGeom prst="line">
            <a:avLst/>
          </a:prstGeom>
          <a:noFill/>
          <a:ln w="9525">
            <a:solidFill>
              <a:schemeClr val="tx1"/>
            </a:solidFill>
            <a:round/>
            <a:headEnd/>
            <a:tailEnd/>
          </a:ln>
          <a:effectLst/>
        </p:spPr>
        <p:txBody>
          <a:bodyPr/>
          <a:lstStyle/>
          <a:p>
            <a:endParaRPr lang="en-US"/>
          </a:p>
        </p:txBody>
      </p:sp>
      <p:sp>
        <p:nvSpPr>
          <p:cNvPr id="63510" name="Line 22"/>
          <p:cNvSpPr>
            <a:spLocks noChangeShapeType="1"/>
          </p:cNvSpPr>
          <p:nvPr/>
        </p:nvSpPr>
        <p:spPr bwMode="auto">
          <a:xfrm flipV="1">
            <a:off x="4960938" y="4141788"/>
            <a:ext cx="962025" cy="644525"/>
          </a:xfrm>
          <a:prstGeom prst="line">
            <a:avLst/>
          </a:prstGeom>
          <a:noFill/>
          <a:ln w="9525">
            <a:solidFill>
              <a:schemeClr val="tx1"/>
            </a:solidFill>
            <a:round/>
            <a:headEnd/>
            <a:tailEnd/>
          </a:ln>
          <a:effectLst/>
        </p:spPr>
        <p:txBody>
          <a:bodyPr/>
          <a:lstStyle/>
          <a:p>
            <a:endParaRPr lang="en-US"/>
          </a:p>
        </p:txBody>
      </p:sp>
      <p:sp>
        <p:nvSpPr>
          <p:cNvPr id="63511" name="Text Box 23"/>
          <p:cNvSpPr txBox="1">
            <a:spLocks noChangeArrowheads="1"/>
          </p:cNvSpPr>
          <p:nvPr/>
        </p:nvSpPr>
        <p:spPr bwMode="auto">
          <a:xfrm>
            <a:off x="3095625" y="2438400"/>
            <a:ext cx="2762250" cy="228600"/>
          </a:xfrm>
          <a:prstGeom prst="rect">
            <a:avLst/>
          </a:prstGeom>
          <a:noFill/>
          <a:ln w="9525">
            <a:noFill/>
            <a:miter lim="800000"/>
            <a:headEnd/>
            <a:tailEnd/>
          </a:ln>
        </p:spPr>
        <p:txBody>
          <a:bodyPr lIns="84216" tIns="42108" rIns="84216" bIns="42108"/>
          <a:lstStyle/>
          <a:p>
            <a:pPr algn="ctr" defTabSz="841375" eaLnBrk="0" hangingPunct="0"/>
            <a:r>
              <a:rPr lang="fa-IR" sz="1500" b="1" u="sng">
                <a:latin typeface="Times New Roman" pitchFamily="18" charset="0"/>
              </a:rPr>
              <a:t>بدنه اصلی توليد</a:t>
            </a:r>
            <a:endParaRPr lang="en-US" sz="1500" b="1" u="sng">
              <a:latin typeface="Times New Roman" pitchFamily="18" charset="0"/>
            </a:endParaRPr>
          </a:p>
        </p:txBody>
      </p:sp>
      <p:sp>
        <p:nvSpPr>
          <p:cNvPr id="63513" name="Text Box 25"/>
          <p:cNvSpPr txBox="1">
            <a:spLocks noChangeArrowheads="1"/>
          </p:cNvSpPr>
          <p:nvPr/>
        </p:nvSpPr>
        <p:spPr bwMode="auto">
          <a:xfrm>
            <a:off x="7313613" y="3354388"/>
            <a:ext cx="1144587" cy="531812"/>
          </a:xfrm>
          <a:prstGeom prst="rect">
            <a:avLst/>
          </a:prstGeom>
          <a:noFill/>
          <a:ln w="9525">
            <a:solidFill>
              <a:schemeClr val="tx1"/>
            </a:solidFill>
            <a:miter lim="800000"/>
            <a:headEnd/>
            <a:tailEnd/>
          </a:ln>
        </p:spPr>
        <p:txBody>
          <a:bodyPr lIns="84216" tIns="42108" rIns="84216" bIns="42108"/>
          <a:lstStyle/>
          <a:p>
            <a:pPr algn="ctr" defTabSz="841375" eaLnBrk="0" hangingPunct="0"/>
            <a:r>
              <a:rPr lang="fa-IR" sz="1400" b="1">
                <a:latin typeface="Times New Roman" pitchFamily="18" charset="0"/>
              </a:rPr>
              <a:t>عاملهای </a:t>
            </a:r>
          </a:p>
          <a:p>
            <a:pPr algn="ctr" defTabSz="841375" eaLnBrk="0" hangingPunct="0"/>
            <a:r>
              <a:rPr lang="fa-IR" sz="1400" b="1">
                <a:latin typeface="Times New Roman" pitchFamily="18" charset="0"/>
              </a:rPr>
              <a:t>فروش</a:t>
            </a:r>
            <a:endParaRPr lang="en-US" sz="1400" b="1">
              <a:latin typeface="Times New Roman" pitchFamily="18" charset="0"/>
            </a:endParaRPr>
          </a:p>
        </p:txBody>
      </p:sp>
      <p:sp>
        <p:nvSpPr>
          <p:cNvPr id="63514" name="Text Box 26"/>
          <p:cNvSpPr txBox="1">
            <a:spLocks noChangeArrowheads="1"/>
          </p:cNvSpPr>
          <p:nvPr/>
        </p:nvSpPr>
        <p:spPr bwMode="auto">
          <a:xfrm>
            <a:off x="7313613" y="4725988"/>
            <a:ext cx="1220787" cy="531812"/>
          </a:xfrm>
          <a:prstGeom prst="rect">
            <a:avLst/>
          </a:prstGeom>
          <a:noFill/>
          <a:ln w="9525">
            <a:solidFill>
              <a:schemeClr val="tx1"/>
            </a:solidFill>
            <a:miter lim="800000"/>
            <a:headEnd/>
            <a:tailEnd/>
          </a:ln>
        </p:spPr>
        <p:txBody>
          <a:bodyPr lIns="84216" tIns="42108" rIns="84216" bIns="42108"/>
          <a:lstStyle/>
          <a:p>
            <a:pPr algn="ctr" defTabSz="841375" eaLnBrk="0" hangingPunct="0"/>
            <a:r>
              <a:rPr lang="fa-IR" sz="1400" b="1">
                <a:latin typeface="Times New Roman" pitchFamily="18" charset="0"/>
              </a:rPr>
              <a:t>مشتریان مستقيم</a:t>
            </a:r>
            <a:endParaRPr lang="en-US" sz="1400" b="1">
              <a:latin typeface="Times New Roman" pitchFamily="18" charset="0"/>
            </a:endParaRPr>
          </a:p>
        </p:txBody>
      </p:sp>
      <p:sp>
        <p:nvSpPr>
          <p:cNvPr id="63515" name="Line 27"/>
          <p:cNvSpPr>
            <a:spLocks noChangeShapeType="1"/>
          </p:cNvSpPr>
          <p:nvPr/>
        </p:nvSpPr>
        <p:spPr bwMode="auto">
          <a:xfrm flipV="1">
            <a:off x="6500813" y="4211638"/>
            <a:ext cx="315912" cy="1587"/>
          </a:xfrm>
          <a:prstGeom prst="line">
            <a:avLst/>
          </a:prstGeom>
          <a:noFill/>
          <a:ln w="19050">
            <a:solidFill>
              <a:schemeClr val="tx1"/>
            </a:solidFill>
            <a:round/>
            <a:headEnd/>
            <a:tailEnd type="triangle" w="lg" len="med"/>
          </a:ln>
        </p:spPr>
        <p:txBody>
          <a:bodyPr/>
          <a:lstStyle/>
          <a:p>
            <a:endParaRPr lang="en-US"/>
          </a:p>
        </p:txBody>
      </p:sp>
      <p:sp>
        <p:nvSpPr>
          <p:cNvPr id="63516" name="Text Box 28"/>
          <p:cNvSpPr txBox="1">
            <a:spLocks noChangeArrowheads="1"/>
          </p:cNvSpPr>
          <p:nvPr/>
        </p:nvSpPr>
        <p:spPr bwMode="auto">
          <a:xfrm>
            <a:off x="609600" y="3354388"/>
            <a:ext cx="1231900" cy="760412"/>
          </a:xfrm>
          <a:prstGeom prst="rect">
            <a:avLst/>
          </a:prstGeom>
          <a:noFill/>
          <a:ln w="9525">
            <a:solidFill>
              <a:schemeClr val="tx1"/>
            </a:solidFill>
            <a:miter lim="800000"/>
            <a:headEnd/>
            <a:tailEnd/>
          </a:ln>
        </p:spPr>
        <p:txBody>
          <a:bodyPr lIns="84216" tIns="42108" rIns="84216" bIns="42108"/>
          <a:lstStyle/>
          <a:p>
            <a:pPr algn="ctr" defTabSz="841375" eaLnBrk="0" hangingPunct="0"/>
            <a:r>
              <a:rPr lang="fa-IR" sz="1400" b="1">
                <a:latin typeface="Times New Roman" pitchFamily="18" charset="0"/>
              </a:rPr>
              <a:t>تامين کنندگان مواد اوليه</a:t>
            </a:r>
            <a:endParaRPr lang="en-US" sz="1400" b="1">
              <a:latin typeface="Times New Roman" pitchFamily="18" charset="0"/>
            </a:endParaRPr>
          </a:p>
        </p:txBody>
      </p:sp>
      <p:sp>
        <p:nvSpPr>
          <p:cNvPr id="63517" name="Rectangle 29"/>
          <p:cNvSpPr>
            <a:spLocks noChangeArrowheads="1"/>
          </p:cNvSpPr>
          <p:nvPr/>
        </p:nvSpPr>
        <p:spPr bwMode="auto">
          <a:xfrm>
            <a:off x="2317750" y="2268538"/>
            <a:ext cx="4183063" cy="3000375"/>
          </a:xfrm>
          <a:prstGeom prst="rect">
            <a:avLst/>
          </a:prstGeom>
          <a:noFill/>
          <a:ln w="38100">
            <a:solidFill>
              <a:schemeClr val="tx1"/>
            </a:solidFill>
            <a:miter lim="800000"/>
            <a:headEnd/>
            <a:tailEnd/>
          </a:ln>
          <a:effectLst/>
        </p:spPr>
        <p:txBody>
          <a:bodyPr/>
          <a:lstStyle/>
          <a:p>
            <a:endParaRPr lang="en-US"/>
          </a:p>
        </p:txBody>
      </p:sp>
      <p:sp>
        <p:nvSpPr>
          <p:cNvPr id="63518" name="Text Box 30"/>
          <p:cNvSpPr txBox="1">
            <a:spLocks noChangeArrowheads="1"/>
          </p:cNvSpPr>
          <p:nvPr/>
        </p:nvSpPr>
        <p:spPr bwMode="auto">
          <a:xfrm>
            <a:off x="1617663" y="1295400"/>
            <a:ext cx="6078537" cy="752475"/>
          </a:xfrm>
          <a:prstGeom prst="rect">
            <a:avLst/>
          </a:prstGeom>
          <a:solidFill>
            <a:srgbClr val="EAEAEA"/>
          </a:solidFill>
          <a:ln w="9525">
            <a:solidFill>
              <a:schemeClr val="tx1"/>
            </a:solidFill>
            <a:miter lim="800000"/>
            <a:headEnd/>
            <a:tailEnd/>
          </a:ln>
        </p:spPr>
        <p:txBody>
          <a:bodyPr lIns="84216" tIns="42108" rIns="84216" bIns="42108"/>
          <a:lstStyle/>
          <a:p>
            <a:pPr algn="ctr" defTabSz="841375" eaLnBrk="0" hangingPunct="0"/>
            <a:r>
              <a:rPr lang="fa-IR" sz="1500" b="1">
                <a:latin typeface="Times New Roman" pitchFamily="18" charset="0"/>
              </a:rPr>
              <a:t>تامين کنندگان خدمات </a:t>
            </a:r>
          </a:p>
          <a:p>
            <a:pPr algn="ctr" defTabSz="841375" eaLnBrk="0" hangingPunct="0"/>
            <a:r>
              <a:rPr lang="fa-IR" sz="1500" b="1">
                <a:latin typeface="Times New Roman" pitchFamily="18" charset="0"/>
              </a:rPr>
              <a:t>(طراحی – تست – حمل و نقل – مالی- ..)</a:t>
            </a:r>
            <a:endParaRPr lang="en-US" sz="1500" b="1">
              <a:latin typeface="Times New Roman" pitchFamily="18" charset="0"/>
            </a:endParaRPr>
          </a:p>
          <a:p>
            <a:pPr defTabSz="841375" eaLnBrk="0" hangingPunct="0"/>
            <a:endParaRPr lang="en-US" sz="1500" b="1">
              <a:latin typeface="Times New Roman" pitchFamily="18" charset="0"/>
            </a:endParaRPr>
          </a:p>
        </p:txBody>
      </p:sp>
      <p:sp>
        <p:nvSpPr>
          <p:cNvPr id="63519" name="Text Box 31"/>
          <p:cNvSpPr txBox="1">
            <a:spLocks noChangeArrowheads="1"/>
          </p:cNvSpPr>
          <p:nvPr/>
        </p:nvSpPr>
        <p:spPr bwMode="auto">
          <a:xfrm>
            <a:off x="2136775" y="5410200"/>
            <a:ext cx="4475163" cy="303213"/>
          </a:xfrm>
          <a:prstGeom prst="rect">
            <a:avLst/>
          </a:prstGeom>
          <a:solidFill>
            <a:srgbClr val="EAEAEA"/>
          </a:solidFill>
          <a:ln w="9525">
            <a:solidFill>
              <a:schemeClr val="tx1"/>
            </a:solidFill>
            <a:miter lim="800000"/>
            <a:headEnd/>
            <a:tailEnd/>
          </a:ln>
        </p:spPr>
        <p:txBody>
          <a:bodyPr lIns="84216" tIns="42108" rIns="84216" bIns="42108"/>
          <a:lstStyle/>
          <a:p>
            <a:pPr algn="ctr" defTabSz="841375" eaLnBrk="0" hangingPunct="0"/>
            <a:r>
              <a:rPr lang="fa-IR" sz="1400" b="1">
                <a:latin typeface="Times New Roman" pitchFamily="18" charset="0"/>
              </a:rPr>
              <a:t>نهادهای خدماتی و پشتيبان ( دولتی – خصوصی )</a:t>
            </a:r>
            <a:endParaRPr lang="en-US" sz="1400" b="1">
              <a:latin typeface="Times New Roman" pitchFamily="18" charset="0"/>
            </a:endParaRPr>
          </a:p>
        </p:txBody>
      </p:sp>
      <p:sp>
        <p:nvSpPr>
          <p:cNvPr id="63521" name="Text Box 33"/>
          <p:cNvSpPr txBox="1">
            <a:spLocks noChangeArrowheads="1"/>
          </p:cNvSpPr>
          <p:nvPr/>
        </p:nvSpPr>
        <p:spPr bwMode="auto">
          <a:xfrm>
            <a:off x="2954338" y="5840413"/>
            <a:ext cx="3074987" cy="255587"/>
          </a:xfrm>
          <a:prstGeom prst="rect">
            <a:avLst/>
          </a:prstGeom>
          <a:noFill/>
          <a:ln w="9525">
            <a:noFill/>
            <a:miter lim="800000"/>
            <a:headEnd/>
            <a:tailEnd/>
          </a:ln>
        </p:spPr>
        <p:txBody>
          <a:bodyPr lIns="84216" tIns="42108" rIns="84216" bIns="42108"/>
          <a:lstStyle/>
          <a:p>
            <a:pPr algn="ctr" defTabSz="841375" eaLnBrk="0" hangingPunct="0"/>
            <a:r>
              <a:rPr lang="fa-IR" sz="1500" b="1">
                <a:latin typeface="Times New Roman" pitchFamily="18" charset="0"/>
              </a:rPr>
              <a:t>محيط بين المللی </a:t>
            </a:r>
            <a:endParaRPr lang="en-US" sz="1500" b="1">
              <a:latin typeface="Times New Roman" pitchFamily="18" charset="0"/>
            </a:endParaRPr>
          </a:p>
          <a:p>
            <a:pPr defTabSz="841375" eaLnBrk="0" hangingPunct="0"/>
            <a:endParaRPr lang="en-US" sz="1500" b="1">
              <a:latin typeface="Times New Roman" pitchFamily="18" charset="0"/>
            </a:endParaRPr>
          </a:p>
        </p:txBody>
      </p:sp>
      <p:sp>
        <p:nvSpPr>
          <p:cNvPr id="63522" name="Line 34"/>
          <p:cNvSpPr>
            <a:spLocks noChangeShapeType="1"/>
          </p:cNvSpPr>
          <p:nvPr/>
        </p:nvSpPr>
        <p:spPr bwMode="auto">
          <a:xfrm>
            <a:off x="3241675" y="3043238"/>
            <a:ext cx="1330325" cy="0"/>
          </a:xfrm>
          <a:prstGeom prst="line">
            <a:avLst/>
          </a:prstGeom>
          <a:noFill/>
          <a:ln w="9525">
            <a:solidFill>
              <a:schemeClr val="tx1"/>
            </a:solidFill>
            <a:round/>
            <a:headEnd/>
            <a:tailEnd/>
          </a:ln>
        </p:spPr>
        <p:txBody>
          <a:bodyPr/>
          <a:lstStyle/>
          <a:p>
            <a:endParaRPr lang="en-US"/>
          </a:p>
        </p:txBody>
      </p:sp>
      <p:sp>
        <p:nvSpPr>
          <p:cNvPr id="63523" name="Line 35"/>
          <p:cNvSpPr>
            <a:spLocks noChangeShapeType="1"/>
          </p:cNvSpPr>
          <p:nvPr/>
        </p:nvSpPr>
        <p:spPr bwMode="auto">
          <a:xfrm>
            <a:off x="6981825" y="3783013"/>
            <a:ext cx="0" cy="857250"/>
          </a:xfrm>
          <a:prstGeom prst="line">
            <a:avLst/>
          </a:prstGeom>
          <a:noFill/>
          <a:ln w="9525">
            <a:solidFill>
              <a:schemeClr val="tx1"/>
            </a:solidFill>
            <a:round/>
            <a:headEnd type="triangle" w="lg" len="lg"/>
            <a:tailEnd type="triangle" w="lg" len="lg"/>
          </a:ln>
        </p:spPr>
        <p:txBody>
          <a:bodyPr/>
          <a:lstStyle/>
          <a:p>
            <a:endParaRPr lang="en-US"/>
          </a:p>
        </p:txBody>
      </p:sp>
      <p:sp>
        <p:nvSpPr>
          <p:cNvPr id="63524" name="Line 36"/>
          <p:cNvSpPr>
            <a:spLocks noChangeShapeType="1"/>
          </p:cNvSpPr>
          <p:nvPr/>
        </p:nvSpPr>
        <p:spPr bwMode="auto">
          <a:xfrm>
            <a:off x="6981825" y="3525838"/>
            <a:ext cx="0" cy="342900"/>
          </a:xfrm>
          <a:prstGeom prst="line">
            <a:avLst/>
          </a:prstGeom>
          <a:noFill/>
          <a:ln w="9525">
            <a:solidFill>
              <a:schemeClr val="tx1"/>
            </a:solidFill>
            <a:round/>
            <a:headEnd/>
            <a:tailEnd/>
          </a:ln>
        </p:spPr>
        <p:txBody>
          <a:bodyPr/>
          <a:lstStyle/>
          <a:p>
            <a:endParaRPr lang="en-US"/>
          </a:p>
        </p:txBody>
      </p:sp>
      <p:sp>
        <p:nvSpPr>
          <p:cNvPr id="63525" name="Line 37"/>
          <p:cNvSpPr>
            <a:spLocks noChangeShapeType="1"/>
          </p:cNvSpPr>
          <p:nvPr/>
        </p:nvSpPr>
        <p:spPr bwMode="auto">
          <a:xfrm>
            <a:off x="6981825" y="3525838"/>
            <a:ext cx="331788" cy="0"/>
          </a:xfrm>
          <a:prstGeom prst="line">
            <a:avLst/>
          </a:prstGeom>
          <a:noFill/>
          <a:ln w="9525">
            <a:solidFill>
              <a:schemeClr val="tx1"/>
            </a:solidFill>
            <a:round/>
            <a:headEnd/>
            <a:tailEnd/>
          </a:ln>
        </p:spPr>
        <p:txBody>
          <a:bodyPr/>
          <a:lstStyle/>
          <a:p>
            <a:endParaRPr lang="en-US"/>
          </a:p>
        </p:txBody>
      </p:sp>
      <p:sp>
        <p:nvSpPr>
          <p:cNvPr id="63526" name="Line 38"/>
          <p:cNvSpPr>
            <a:spLocks noChangeShapeType="1"/>
          </p:cNvSpPr>
          <p:nvPr/>
        </p:nvSpPr>
        <p:spPr bwMode="auto">
          <a:xfrm>
            <a:off x="6981825" y="4640263"/>
            <a:ext cx="0" cy="342900"/>
          </a:xfrm>
          <a:prstGeom prst="line">
            <a:avLst/>
          </a:prstGeom>
          <a:noFill/>
          <a:ln w="9525">
            <a:solidFill>
              <a:schemeClr val="tx1"/>
            </a:solidFill>
            <a:round/>
            <a:headEnd/>
            <a:tailEnd/>
          </a:ln>
        </p:spPr>
        <p:txBody>
          <a:bodyPr/>
          <a:lstStyle/>
          <a:p>
            <a:endParaRPr lang="en-US"/>
          </a:p>
        </p:txBody>
      </p:sp>
      <p:sp>
        <p:nvSpPr>
          <p:cNvPr id="63527" name="Line 39"/>
          <p:cNvSpPr>
            <a:spLocks noChangeShapeType="1"/>
          </p:cNvSpPr>
          <p:nvPr/>
        </p:nvSpPr>
        <p:spPr bwMode="auto">
          <a:xfrm>
            <a:off x="6981825" y="4983163"/>
            <a:ext cx="331788" cy="0"/>
          </a:xfrm>
          <a:prstGeom prst="line">
            <a:avLst/>
          </a:prstGeom>
          <a:noFill/>
          <a:ln w="9525">
            <a:solidFill>
              <a:schemeClr val="tx1"/>
            </a:solidFill>
            <a:round/>
            <a:headEnd/>
            <a:tailEnd/>
          </a:ln>
        </p:spPr>
        <p:txBody>
          <a:bodyPr/>
          <a:lstStyle/>
          <a:p>
            <a:endParaRPr lang="en-US"/>
          </a:p>
        </p:txBody>
      </p:sp>
      <p:sp>
        <p:nvSpPr>
          <p:cNvPr id="63528" name="Line 40"/>
          <p:cNvSpPr>
            <a:spLocks noChangeShapeType="1"/>
          </p:cNvSpPr>
          <p:nvPr/>
        </p:nvSpPr>
        <p:spPr bwMode="auto">
          <a:xfrm>
            <a:off x="6816725" y="4211638"/>
            <a:ext cx="165100" cy="0"/>
          </a:xfrm>
          <a:prstGeom prst="line">
            <a:avLst/>
          </a:prstGeom>
          <a:noFill/>
          <a:ln w="9525">
            <a:solidFill>
              <a:schemeClr val="tx1"/>
            </a:solidFill>
            <a:round/>
            <a:headEnd/>
            <a:tailEnd/>
          </a:ln>
        </p:spPr>
        <p:txBody>
          <a:bodyPr/>
          <a:lstStyle/>
          <a:p>
            <a:endParaRPr lang="en-US"/>
          </a:p>
        </p:txBody>
      </p:sp>
      <p:sp>
        <p:nvSpPr>
          <p:cNvPr id="63529" name="Line 41"/>
          <p:cNvSpPr>
            <a:spLocks noChangeShapeType="1"/>
          </p:cNvSpPr>
          <p:nvPr/>
        </p:nvSpPr>
        <p:spPr bwMode="auto">
          <a:xfrm>
            <a:off x="1828800" y="3613150"/>
            <a:ext cx="165100" cy="0"/>
          </a:xfrm>
          <a:prstGeom prst="line">
            <a:avLst/>
          </a:prstGeom>
          <a:noFill/>
          <a:ln w="9525">
            <a:solidFill>
              <a:schemeClr val="tx1"/>
            </a:solidFill>
            <a:round/>
            <a:headEnd/>
            <a:tailEnd/>
          </a:ln>
        </p:spPr>
        <p:txBody>
          <a:bodyPr/>
          <a:lstStyle/>
          <a:p>
            <a:endParaRPr lang="en-US"/>
          </a:p>
        </p:txBody>
      </p:sp>
      <p:sp>
        <p:nvSpPr>
          <p:cNvPr id="63530" name="Line 42"/>
          <p:cNvSpPr>
            <a:spLocks noChangeShapeType="1"/>
          </p:cNvSpPr>
          <p:nvPr/>
        </p:nvSpPr>
        <p:spPr bwMode="auto">
          <a:xfrm>
            <a:off x="1993900" y="3613150"/>
            <a:ext cx="0" cy="255588"/>
          </a:xfrm>
          <a:prstGeom prst="line">
            <a:avLst/>
          </a:prstGeom>
          <a:noFill/>
          <a:ln w="9525">
            <a:solidFill>
              <a:schemeClr val="tx1"/>
            </a:solidFill>
            <a:round/>
            <a:headEnd/>
            <a:tailEnd type="triangle" w="lg" len="lg"/>
          </a:ln>
        </p:spPr>
        <p:txBody>
          <a:bodyPr/>
          <a:lstStyle/>
          <a:p>
            <a:endParaRPr lang="en-US"/>
          </a:p>
        </p:txBody>
      </p:sp>
      <p:sp>
        <p:nvSpPr>
          <p:cNvPr id="63531" name="Line 43"/>
          <p:cNvSpPr>
            <a:spLocks noChangeShapeType="1"/>
          </p:cNvSpPr>
          <p:nvPr/>
        </p:nvSpPr>
        <p:spPr bwMode="auto">
          <a:xfrm>
            <a:off x="1993900" y="4470400"/>
            <a:ext cx="0" cy="341313"/>
          </a:xfrm>
          <a:prstGeom prst="line">
            <a:avLst/>
          </a:prstGeom>
          <a:noFill/>
          <a:ln w="9525">
            <a:solidFill>
              <a:schemeClr val="tx1"/>
            </a:solidFill>
            <a:round/>
            <a:headEnd type="triangle" w="lg" len="lg"/>
            <a:tailEnd type="none" w="lg" len="lg"/>
          </a:ln>
        </p:spPr>
        <p:txBody>
          <a:bodyPr/>
          <a:lstStyle/>
          <a:p>
            <a:endParaRPr lang="en-US"/>
          </a:p>
        </p:txBody>
      </p:sp>
      <p:sp>
        <p:nvSpPr>
          <p:cNvPr id="63532" name="Line 44"/>
          <p:cNvSpPr>
            <a:spLocks noChangeShapeType="1"/>
          </p:cNvSpPr>
          <p:nvPr/>
        </p:nvSpPr>
        <p:spPr bwMode="auto">
          <a:xfrm>
            <a:off x="1993900" y="3783013"/>
            <a:ext cx="0" cy="771525"/>
          </a:xfrm>
          <a:prstGeom prst="line">
            <a:avLst/>
          </a:prstGeom>
          <a:noFill/>
          <a:ln w="9525">
            <a:solidFill>
              <a:schemeClr val="tx1"/>
            </a:solidFill>
            <a:round/>
            <a:headEnd/>
            <a:tailEnd/>
          </a:ln>
        </p:spPr>
        <p:txBody>
          <a:bodyPr/>
          <a:lstStyle/>
          <a:p>
            <a:endParaRPr lang="en-US"/>
          </a:p>
        </p:txBody>
      </p:sp>
      <p:sp>
        <p:nvSpPr>
          <p:cNvPr id="63533" name="Line 45"/>
          <p:cNvSpPr>
            <a:spLocks noChangeShapeType="1"/>
          </p:cNvSpPr>
          <p:nvPr/>
        </p:nvSpPr>
        <p:spPr bwMode="auto">
          <a:xfrm>
            <a:off x="1993900" y="4211638"/>
            <a:ext cx="166688" cy="0"/>
          </a:xfrm>
          <a:prstGeom prst="line">
            <a:avLst/>
          </a:prstGeom>
          <a:noFill/>
          <a:ln w="9525">
            <a:solidFill>
              <a:schemeClr val="tx1"/>
            </a:solidFill>
            <a:round/>
            <a:headEnd/>
            <a:tailEnd type="triangle" w="lg" len="lg"/>
          </a:ln>
        </p:spPr>
        <p:txBody>
          <a:bodyPr/>
          <a:lstStyle/>
          <a:p>
            <a:endParaRPr lang="en-US"/>
          </a:p>
        </p:txBody>
      </p:sp>
      <p:sp>
        <p:nvSpPr>
          <p:cNvPr id="63534" name="Line 46"/>
          <p:cNvSpPr>
            <a:spLocks noChangeShapeType="1"/>
          </p:cNvSpPr>
          <p:nvPr/>
        </p:nvSpPr>
        <p:spPr bwMode="auto">
          <a:xfrm>
            <a:off x="2160588" y="4211638"/>
            <a:ext cx="166687" cy="0"/>
          </a:xfrm>
          <a:prstGeom prst="line">
            <a:avLst/>
          </a:prstGeom>
          <a:noFill/>
          <a:ln w="9525">
            <a:solidFill>
              <a:schemeClr val="tx1"/>
            </a:solidFill>
            <a:round/>
            <a:headEnd/>
            <a:tailEnd/>
          </a:ln>
        </p:spPr>
        <p:txBody>
          <a:bodyPr/>
          <a:lstStyle/>
          <a:p>
            <a:endParaRPr lang="en-US"/>
          </a:p>
        </p:txBody>
      </p:sp>
      <p:sp>
        <p:nvSpPr>
          <p:cNvPr id="63535" name="Line 47"/>
          <p:cNvSpPr>
            <a:spLocks noChangeShapeType="1"/>
          </p:cNvSpPr>
          <p:nvPr/>
        </p:nvSpPr>
        <p:spPr bwMode="auto">
          <a:xfrm>
            <a:off x="4430713" y="2057400"/>
            <a:ext cx="3175" cy="211138"/>
          </a:xfrm>
          <a:prstGeom prst="line">
            <a:avLst/>
          </a:prstGeom>
          <a:noFill/>
          <a:ln w="9525">
            <a:solidFill>
              <a:schemeClr val="tx1"/>
            </a:solidFill>
            <a:round/>
            <a:headEnd/>
            <a:tailEnd type="triangle" w="med" len="med"/>
          </a:ln>
          <a:effectLst/>
        </p:spPr>
        <p:txBody>
          <a:bodyPr/>
          <a:lstStyle/>
          <a:p>
            <a:endParaRPr lang="en-US"/>
          </a:p>
        </p:txBody>
      </p:sp>
      <p:sp>
        <p:nvSpPr>
          <p:cNvPr id="63536" name="Text Box 48"/>
          <p:cNvSpPr txBox="1">
            <a:spLocks noChangeArrowheads="1"/>
          </p:cNvSpPr>
          <p:nvPr/>
        </p:nvSpPr>
        <p:spPr bwMode="auto">
          <a:xfrm>
            <a:off x="685800" y="4543425"/>
            <a:ext cx="1143000" cy="561975"/>
          </a:xfrm>
          <a:prstGeom prst="rect">
            <a:avLst/>
          </a:prstGeom>
          <a:noFill/>
          <a:ln w="9525">
            <a:solidFill>
              <a:schemeClr val="tx1"/>
            </a:solidFill>
            <a:miter lim="800000"/>
            <a:headEnd/>
            <a:tailEnd/>
          </a:ln>
        </p:spPr>
        <p:txBody>
          <a:bodyPr lIns="84216" tIns="42108" rIns="84216" bIns="42108"/>
          <a:lstStyle/>
          <a:p>
            <a:pPr algn="ctr" defTabSz="841375" eaLnBrk="0" hangingPunct="0"/>
            <a:r>
              <a:rPr lang="fa-IR" sz="1400" b="1">
                <a:latin typeface="Times New Roman" pitchFamily="18" charset="0"/>
              </a:rPr>
              <a:t>تامين کنندگان </a:t>
            </a:r>
          </a:p>
          <a:p>
            <a:pPr algn="ctr" defTabSz="841375" eaLnBrk="0" hangingPunct="0"/>
            <a:r>
              <a:rPr lang="fa-IR" sz="1400" b="1">
                <a:latin typeface="Times New Roman" pitchFamily="18" charset="0"/>
              </a:rPr>
              <a:t>ماشين آلات</a:t>
            </a:r>
            <a:endParaRPr lang="en-US" sz="1400" b="1">
              <a:latin typeface="Times New Roman" pitchFamily="18" charset="0"/>
            </a:endParaRPr>
          </a:p>
        </p:txBody>
      </p:sp>
    </p:spTree>
    <p:extLst>
      <p:ext uri="{BB962C8B-B14F-4D97-AF65-F5344CB8AC3E}">
        <p14:creationId xmlns:p14="http://schemas.microsoft.com/office/powerpoint/2010/main" val="32189403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328673" y="228670"/>
            <a:ext cx="6546985" cy="707886"/>
          </a:xfrm>
          <a:prstGeom prst="rect">
            <a:avLst/>
          </a:prstGeom>
          <a:noFill/>
          <a:ln w="9525">
            <a:noFill/>
            <a:miter lim="800000"/>
            <a:headEnd/>
            <a:tailEnd/>
          </a:ln>
          <a:effectLst/>
        </p:spPr>
        <p:txBody>
          <a:bodyPr wrap="none" anchor="ctr">
            <a:spAutoFit/>
          </a:bodyPr>
          <a:lstStyle/>
          <a:p>
            <a:pPr algn="ctr" rtl="1" eaLnBrk="0" hangingPunct="0"/>
            <a:r>
              <a:rPr lang="fa-IR" sz="4000" b="1" u="sng" dirty="0" smtClean="0">
                <a:solidFill>
                  <a:srgbClr val="CC3300"/>
                </a:solidFill>
                <a:effectLst>
                  <a:outerShdw blurRad="38100" dist="38100" dir="2700000" algn="tl">
                    <a:srgbClr val="C0C0C0"/>
                  </a:outerShdw>
                </a:effectLst>
                <a:latin typeface="Arial" charset="0"/>
                <a:cs typeface="B Zar" pitchFamily="2" charset="-78"/>
              </a:rPr>
              <a:t>نمای کلی خوشه </a:t>
            </a:r>
            <a:r>
              <a:rPr lang="fa-IR" sz="4000" b="1" u="sng" dirty="0">
                <a:solidFill>
                  <a:srgbClr val="CC3300"/>
                </a:solidFill>
                <a:effectLst>
                  <a:outerShdw blurRad="38100" dist="38100" dir="2700000" algn="tl">
                    <a:srgbClr val="C0C0C0"/>
                  </a:outerShdw>
                </a:effectLst>
                <a:latin typeface="Arial" charset="0"/>
                <a:cs typeface="B Zar" pitchFamily="2" charset="-78"/>
              </a:rPr>
              <a:t>ادوات </a:t>
            </a:r>
            <a:r>
              <a:rPr lang="fa-IR" sz="4000" b="1" u="sng" dirty="0" smtClean="0">
                <a:solidFill>
                  <a:srgbClr val="CC3300"/>
                </a:solidFill>
                <a:effectLst>
                  <a:outerShdw blurRad="38100" dist="38100" dir="2700000" algn="tl">
                    <a:srgbClr val="C0C0C0"/>
                  </a:outerShdw>
                </a:effectLst>
                <a:latin typeface="Arial" charset="0"/>
                <a:cs typeface="B Zar" pitchFamily="2" charset="-78"/>
              </a:rPr>
              <a:t>کشاورزی</a:t>
            </a:r>
            <a:endParaRPr lang="fa-IR" sz="4000" b="1" u="sng" dirty="0">
              <a:solidFill>
                <a:srgbClr val="CC3300"/>
              </a:solidFill>
              <a:effectLst>
                <a:outerShdw blurRad="38100" dist="38100" dir="2700000" algn="tl">
                  <a:srgbClr val="C0C0C0"/>
                </a:outerShdw>
              </a:effectLst>
              <a:latin typeface="Arial" charset="0"/>
              <a:cs typeface="B Zar" pitchFamily="2" charset="-78"/>
            </a:endParaRPr>
          </a:p>
        </p:txBody>
      </p:sp>
      <p:pic>
        <p:nvPicPr>
          <p:cNvPr id="16389" name="Picture 5"/>
          <p:cNvPicPr>
            <a:picLocks noChangeAspect="1" noChangeArrowheads="1"/>
          </p:cNvPicPr>
          <p:nvPr/>
        </p:nvPicPr>
        <p:blipFill>
          <a:blip r:embed="rId2"/>
          <a:srcRect/>
          <a:stretch>
            <a:fillRect/>
          </a:stretch>
        </p:blipFill>
        <p:spPr bwMode="auto">
          <a:xfrm>
            <a:off x="314325" y="1181100"/>
            <a:ext cx="8516938" cy="4495800"/>
          </a:xfrm>
          <a:prstGeom prst="rect">
            <a:avLst/>
          </a:prstGeom>
          <a:noFill/>
        </p:spPr>
      </p:pic>
    </p:spTree>
    <p:extLst>
      <p:ext uri="{BB962C8B-B14F-4D97-AF65-F5344CB8AC3E}">
        <p14:creationId xmlns:p14="http://schemas.microsoft.com/office/powerpoint/2010/main" val="168623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60388" y="274638"/>
            <a:ext cx="8520112" cy="600075"/>
          </a:xfrm>
        </p:spPr>
        <p:txBody>
          <a:bodyPr/>
          <a:lstStyle/>
          <a:p>
            <a:pPr>
              <a:defRPr/>
            </a:pPr>
            <a:r>
              <a:rPr lang="fa-IR" sz="3200" dirty="0" smtClean="0">
                <a:solidFill>
                  <a:srgbClr val="0000FF"/>
                </a:solidFill>
                <a:cs typeface="B Nazanin" pitchFamily="2" charset="-78"/>
              </a:rPr>
              <a:t>الگوی مدیریتی جامع در خوشه های کسب و کار</a:t>
            </a:r>
            <a:endParaRPr lang="en-US" sz="1800" dirty="0" smtClean="0">
              <a:solidFill>
                <a:srgbClr val="0000FF"/>
              </a:solidFill>
            </a:endParaRPr>
          </a:p>
        </p:txBody>
      </p:sp>
      <p:grpSp>
        <p:nvGrpSpPr>
          <p:cNvPr id="2" name="Group 33"/>
          <p:cNvGrpSpPr>
            <a:grpSpLocks/>
          </p:cNvGrpSpPr>
          <p:nvPr/>
        </p:nvGrpSpPr>
        <p:grpSpPr bwMode="auto">
          <a:xfrm>
            <a:off x="68263" y="1422400"/>
            <a:ext cx="7945437" cy="4551363"/>
            <a:chOff x="25" y="878"/>
            <a:chExt cx="5005" cy="2867"/>
          </a:xfrm>
        </p:grpSpPr>
        <p:sp>
          <p:nvSpPr>
            <p:cNvPr id="40984" name="AutoShape 3"/>
            <p:cNvSpPr>
              <a:spLocks noChangeArrowheads="1"/>
            </p:cNvSpPr>
            <p:nvPr/>
          </p:nvSpPr>
          <p:spPr bwMode="gray">
            <a:xfrm rot="-6578133">
              <a:off x="2327" y="1489"/>
              <a:ext cx="499" cy="182"/>
            </a:xfrm>
            <a:prstGeom prst="rightArrow">
              <a:avLst>
                <a:gd name="adj1" fmla="val 35167"/>
                <a:gd name="adj2" fmla="val 111029"/>
              </a:avLst>
            </a:prstGeom>
            <a:solidFill>
              <a:schemeClr val="bg2">
                <a:alpha val="89803"/>
              </a:schemeClr>
            </a:solidFill>
            <a:ln w="0" algn="ctr">
              <a:noFill/>
              <a:miter lim="800000"/>
              <a:headEnd/>
              <a:tailEnd/>
            </a:ln>
          </p:spPr>
          <p:txBody>
            <a:bodyPr wrap="none" anchor="ctr"/>
            <a:lstStyle/>
            <a:p>
              <a:endParaRPr lang="en-US"/>
            </a:p>
          </p:txBody>
        </p:sp>
        <p:sp>
          <p:nvSpPr>
            <p:cNvPr id="40985" name="AutoShape 4"/>
            <p:cNvSpPr>
              <a:spLocks noChangeArrowheads="1"/>
            </p:cNvSpPr>
            <p:nvPr/>
          </p:nvSpPr>
          <p:spPr bwMode="gray">
            <a:xfrm rot="4154967">
              <a:off x="2725" y="2983"/>
              <a:ext cx="499" cy="182"/>
            </a:xfrm>
            <a:prstGeom prst="rightArrow">
              <a:avLst>
                <a:gd name="adj1" fmla="val 35167"/>
                <a:gd name="adj2" fmla="val 111029"/>
              </a:avLst>
            </a:prstGeom>
            <a:solidFill>
              <a:schemeClr val="bg2">
                <a:alpha val="89803"/>
              </a:schemeClr>
            </a:solidFill>
            <a:ln w="0" algn="ctr">
              <a:noFill/>
              <a:miter lim="800000"/>
              <a:headEnd/>
              <a:tailEnd/>
            </a:ln>
          </p:spPr>
          <p:txBody>
            <a:bodyPr wrap="none" anchor="ctr"/>
            <a:lstStyle/>
            <a:p>
              <a:endParaRPr lang="en-US"/>
            </a:p>
          </p:txBody>
        </p:sp>
        <p:sp>
          <p:nvSpPr>
            <p:cNvPr id="40986" name="AutoShape 5"/>
            <p:cNvSpPr>
              <a:spLocks noChangeArrowheads="1"/>
            </p:cNvSpPr>
            <p:nvPr/>
          </p:nvSpPr>
          <p:spPr bwMode="gray">
            <a:xfrm rot="-8601842">
              <a:off x="1975" y="1722"/>
              <a:ext cx="499" cy="182"/>
            </a:xfrm>
            <a:prstGeom prst="rightArrow">
              <a:avLst>
                <a:gd name="adj1" fmla="val 35167"/>
                <a:gd name="adj2" fmla="val 111029"/>
              </a:avLst>
            </a:prstGeom>
            <a:solidFill>
              <a:schemeClr val="bg2">
                <a:alpha val="89803"/>
              </a:schemeClr>
            </a:solidFill>
            <a:ln w="0" algn="ctr">
              <a:noFill/>
              <a:miter lim="800000"/>
              <a:headEnd/>
              <a:tailEnd/>
            </a:ln>
          </p:spPr>
          <p:txBody>
            <a:bodyPr wrap="none" anchor="ctr"/>
            <a:lstStyle/>
            <a:p>
              <a:endParaRPr lang="en-US"/>
            </a:p>
          </p:txBody>
        </p:sp>
        <p:sp>
          <p:nvSpPr>
            <p:cNvPr id="40987" name="AutoShape 6"/>
            <p:cNvSpPr>
              <a:spLocks noChangeArrowheads="1"/>
            </p:cNvSpPr>
            <p:nvPr/>
          </p:nvSpPr>
          <p:spPr bwMode="gray">
            <a:xfrm rot="6513263">
              <a:off x="2316" y="3035"/>
              <a:ext cx="499" cy="182"/>
            </a:xfrm>
            <a:prstGeom prst="rightArrow">
              <a:avLst>
                <a:gd name="adj1" fmla="val 35167"/>
                <a:gd name="adj2" fmla="val 111029"/>
              </a:avLst>
            </a:prstGeom>
            <a:solidFill>
              <a:schemeClr val="bg2">
                <a:alpha val="89803"/>
              </a:schemeClr>
            </a:solidFill>
            <a:ln w="0" algn="ctr">
              <a:noFill/>
              <a:miter lim="800000"/>
              <a:headEnd/>
              <a:tailEnd/>
            </a:ln>
          </p:spPr>
          <p:txBody>
            <a:bodyPr wrap="none" anchor="ctr"/>
            <a:lstStyle/>
            <a:p>
              <a:endParaRPr lang="en-US"/>
            </a:p>
          </p:txBody>
        </p:sp>
        <p:sp>
          <p:nvSpPr>
            <p:cNvPr id="40988" name="AutoShape 7"/>
            <p:cNvSpPr>
              <a:spLocks noChangeArrowheads="1"/>
            </p:cNvSpPr>
            <p:nvPr/>
          </p:nvSpPr>
          <p:spPr bwMode="gray">
            <a:xfrm rot="1142668">
              <a:off x="3290" y="2531"/>
              <a:ext cx="499" cy="182"/>
            </a:xfrm>
            <a:prstGeom prst="rightArrow">
              <a:avLst>
                <a:gd name="adj1" fmla="val 35167"/>
                <a:gd name="adj2" fmla="val 111029"/>
              </a:avLst>
            </a:prstGeom>
            <a:solidFill>
              <a:schemeClr val="bg2">
                <a:alpha val="89803"/>
              </a:schemeClr>
            </a:solidFill>
            <a:ln w="0" algn="ctr">
              <a:noFill/>
              <a:miter lim="800000"/>
              <a:headEnd/>
              <a:tailEnd/>
            </a:ln>
          </p:spPr>
          <p:txBody>
            <a:bodyPr wrap="none" anchor="ctr"/>
            <a:lstStyle/>
            <a:p>
              <a:endParaRPr lang="en-US"/>
            </a:p>
          </p:txBody>
        </p:sp>
        <p:sp>
          <p:nvSpPr>
            <p:cNvPr id="40989" name="AutoShape 8"/>
            <p:cNvSpPr>
              <a:spLocks noChangeArrowheads="1"/>
            </p:cNvSpPr>
            <p:nvPr/>
          </p:nvSpPr>
          <p:spPr bwMode="gray">
            <a:xfrm rot="-10052494">
              <a:off x="1745" y="2070"/>
              <a:ext cx="544" cy="182"/>
            </a:xfrm>
            <a:prstGeom prst="rightArrow">
              <a:avLst>
                <a:gd name="adj1" fmla="val 35167"/>
                <a:gd name="adj2" fmla="val 121041"/>
              </a:avLst>
            </a:prstGeom>
            <a:solidFill>
              <a:schemeClr val="bg2">
                <a:alpha val="89803"/>
              </a:schemeClr>
            </a:solidFill>
            <a:ln w="0" algn="ctr">
              <a:noFill/>
              <a:miter lim="800000"/>
              <a:headEnd/>
              <a:tailEnd/>
            </a:ln>
          </p:spPr>
          <p:txBody>
            <a:bodyPr wrap="none" anchor="ctr"/>
            <a:lstStyle/>
            <a:p>
              <a:endParaRPr lang="en-US"/>
            </a:p>
          </p:txBody>
        </p:sp>
        <p:sp>
          <p:nvSpPr>
            <p:cNvPr id="40990" name="Oval 9"/>
            <p:cNvSpPr>
              <a:spLocks noChangeArrowheads="1"/>
            </p:cNvSpPr>
            <p:nvPr/>
          </p:nvSpPr>
          <p:spPr bwMode="auto">
            <a:xfrm>
              <a:off x="1578" y="1168"/>
              <a:ext cx="2358" cy="2359"/>
            </a:xfrm>
            <a:prstGeom prst="ellipse">
              <a:avLst/>
            </a:prstGeom>
            <a:noFill/>
            <a:ln w="38100" algn="ctr">
              <a:solidFill>
                <a:schemeClr val="tx2"/>
              </a:solidFill>
              <a:round/>
              <a:headEnd/>
              <a:tailEnd/>
            </a:ln>
          </p:spPr>
          <p:txBody>
            <a:bodyPr anchor="ctr">
              <a:spAutoFit/>
            </a:bodyPr>
            <a:lstStyle/>
            <a:p>
              <a:endParaRPr lang="en-US"/>
            </a:p>
          </p:txBody>
        </p:sp>
        <p:sp>
          <p:nvSpPr>
            <p:cNvPr id="40991" name="Text Box 10"/>
            <p:cNvSpPr txBox="1">
              <a:spLocks noChangeArrowheads="1"/>
            </p:cNvSpPr>
            <p:nvPr/>
          </p:nvSpPr>
          <p:spPr bwMode="auto">
            <a:xfrm>
              <a:off x="3040" y="878"/>
              <a:ext cx="937" cy="291"/>
            </a:xfrm>
            <a:prstGeom prst="rect">
              <a:avLst/>
            </a:prstGeom>
            <a:noFill/>
            <a:ln w="9525" algn="ctr">
              <a:noFill/>
              <a:miter lim="800000"/>
              <a:headEnd/>
              <a:tailEnd/>
            </a:ln>
          </p:spPr>
          <p:txBody>
            <a:bodyPr wrap="none">
              <a:spAutoFit/>
            </a:bodyPr>
            <a:lstStyle/>
            <a:p>
              <a:pPr algn="just" rtl="1"/>
              <a:r>
                <a:rPr lang="fa-IR" sz="2400">
                  <a:solidFill>
                    <a:srgbClr val="000000"/>
                  </a:solidFill>
                  <a:cs typeface="B Nazanin" pitchFamily="2" charset="-78"/>
                </a:rPr>
                <a:t>مدیریت دانش</a:t>
              </a:r>
              <a:endParaRPr lang="en-US" sz="2400">
                <a:solidFill>
                  <a:srgbClr val="000000"/>
                </a:solidFill>
                <a:cs typeface="B Nazanin" pitchFamily="2" charset="-78"/>
              </a:endParaRPr>
            </a:p>
          </p:txBody>
        </p:sp>
        <p:sp>
          <p:nvSpPr>
            <p:cNvPr id="40992" name="Text Box 11"/>
            <p:cNvSpPr txBox="1">
              <a:spLocks noChangeArrowheads="1"/>
            </p:cNvSpPr>
            <p:nvPr/>
          </p:nvSpPr>
          <p:spPr bwMode="auto">
            <a:xfrm>
              <a:off x="292" y="1408"/>
              <a:ext cx="1550" cy="252"/>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دارایی های فکری</a:t>
              </a:r>
              <a:endParaRPr lang="en-US" sz="2000" b="1">
                <a:solidFill>
                  <a:srgbClr val="000000"/>
                </a:solidFill>
                <a:cs typeface="B Nazanin" pitchFamily="2" charset="-78"/>
              </a:endParaRPr>
            </a:p>
          </p:txBody>
        </p:sp>
        <p:sp>
          <p:nvSpPr>
            <p:cNvPr id="40993" name="Text Box 12"/>
            <p:cNvSpPr txBox="1">
              <a:spLocks noChangeArrowheads="1"/>
            </p:cNvSpPr>
            <p:nvPr/>
          </p:nvSpPr>
          <p:spPr bwMode="auto">
            <a:xfrm>
              <a:off x="4017" y="2521"/>
              <a:ext cx="1013" cy="252"/>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انگیزش</a:t>
              </a:r>
              <a:endParaRPr lang="en-US" sz="2000" b="1">
                <a:solidFill>
                  <a:srgbClr val="000000"/>
                </a:solidFill>
                <a:cs typeface="B Nazanin" pitchFamily="2" charset="-78"/>
              </a:endParaRPr>
            </a:p>
          </p:txBody>
        </p:sp>
        <p:sp>
          <p:nvSpPr>
            <p:cNvPr id="40994" name="Text Box 13"/>
            <p:cNvSpPr txBox="1">
              <a:spLocks noChangeArrowheads="1"/>
            </p:cNvSpPr>
            <p:nvPr/>
          </p:nvSpPr>
          <p:spPr bwMode="auto">
            <a:xfrm>
              <a:off x="1434" y="3493"/>
              <a:ext cx="948" cy="252"/>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تعارض</a:t>
              </a:r>
              <a:endParaRPr lang="en-US" sz="2000" b="1">
                <a:solidFill>
                  <a:srgbClr val="000000"/>
                </a:solidFill>
                <a:cs typeface="B Nazanin" pitchFamily="2" charset="-78"/>
              </a:endParaRPr>
            </a:p>
          </p:txBody>
        </p:sp>
        <p:sp>
          <p:nvSpPr>
            <p:cNvPr id="40995" name="Text Box 14"/>
            <p:cNvSpPr txBox="1">
              <a:spLocks noChangeArrowheads="1"/>
            </p:cNvSpPr>
            <p:nvPr/>
          </p:nvSpPr>
          <p:spPr bwMode="auto">
            <a:xfrm>
              <a:off x="25" y="1927"/>
              <a:ext cx="1535" cy="252"/>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خلاقیت و نوآوری</a:t>
              </a:r>
              <a:endParaRPr lang="en-US" sz="2000" b="1">
                <a:solidFill>
                  <a:srgbClr val="000000"/>
                </a:solidFill>
                <a:cs typeface="B Nazanin" pitchFamily="2" charset="-78"/>
              </a:endParaRPr>
            </a:p>
          </p:txBody>
        </p:sp>
        <p:sp>
          <p:nvSpPr>
            <p:cNvPr id="40996" name="Text Box 15"/>
            <p:cNvSpPr txBox="1">
              <a:spLocks noChangeArrowheads="1"/>
            </p:cNvSpPr>
            <p:nvPr/>
          </p:nvSpPr>
          <p:spPr bwMode="auto">
            <a:xfrm>
              <a:off x="771" y="3134"/>
              <a:ext cx="1008" cy="252"/>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جلسات</a:t>
              </a:r>
              <a:endParaRPr lang="en-US" sz="2000" b="1">
                <a:solidFill>
                  <a:srgbClr val="000000"/>
                </a:solidFill>
                <a:cs typeface="B Nazanin" pitchFamily="2" charset="-78"/>
              </a:endParaRPr>
            </a:p>
          </p:txBody>
        </p:sp>
        <p:sp>
          <p:nvSpPr>
            <p:cNvPr id="89104" name="Oval 16"/>
            <p:cNvSpPr>
              <a:spLocks noChangeArrowheads="1"/>
            </p:cNvSpPr>
            <p:nvPr/>
          </p:nvSpPr>
          <p:spPr bwMode="gray">
            <a:xfrm>
              <a:off x="1524" y="2636"/>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89105" name="Oval 17"/>
            <p:cNvSpPr>
              <a:spLocks noChangeArrowheads="1"/>
            </p:cNvSpPr>
            <p:nvPr/>
          </p:nvSpPr>
          <p:spPr bwMode="gray">
            <a:xfrm>
              <a:off x="1543" y="1989"/>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89106" name="Oval 18"/>
            <p:cNvSpPr>
              <a:spLocks noChangeArrowheads="1"/>
            </p:cNvSpPr>
            <p:nvPr/>
          </p:nvSpPr>
          <p:spPr bwMode="gray">
            <a:xfrm>
              <a:off x="3584" y="1495"/>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89107" name="Oval 19"/>
            <p:cNvSpPr>
              <a:spLocks noChangeArrowheads="1"/>
            </p:cNvSpPr>
            <p:nvPr/>
          </p:nvSpPr>
          <p:spPr bwMode="gray">
            <a:xfrm>
              <a:off x="2345" y="3401"/>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89108" name="Oval 20"/>
            <p:cNvSpPr>
              <a:spLocks noChangeArrowheads="1"/>
            </p:cNvSpPr>
            <p:nvPr/>
          </p:nvSpPr>
          <p:spPr bwMode="gray">
            <a:xfrm>
              <a:off x="3539" y="3045"/>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89109" name="Oval 21"/>
            <p:cNvSpPr>
              <a:spLocks noChangeArrowheads="1"/>
            </p:cNvSpPr>
            <p:nvPr/>
          </p:nvSpPr>
          <p:spPr bwMode="gray">
            <a:xfrm>
              <a:off x="3804" y="2646"/>
              <a:ext cx="192" cy="192"/>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89110" name="Oval 22"/>
            <p:cNvSpPr>
              <a:spLocks noChangeArrowheads="1"/>
            </p:cNvSpPr>
            <p:nvPr/>
          </p:nvSpPr>
          <p:spPr bwMode="gray">
            <a:xfrm>
              <a:off x="2233" y="1817"/>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charset="0"/>
              </a:endParaRPr>
            </a:p>
          </p:txBody>
        </p:sp>
        <p:sp>
          <p:nvSpPr>
            <p:cNvPr id="89111" name="Oval 23"/>
            <p:cNvSpPr>
              <a:spLocks noChangeArrowheads="1"/>
            </p:cNvSpPr>
            <p:nvPr/>
          </p:nvSpPr>
          <p:spPr bwMode="gray">
            <a:xfrm>
              <a:off x="2236" y="1816"/>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en-US">
                <a:latin typeface="Arial" charset="0"/>
              </a:endParaRPr>
            </a:p>
          </p:txBody>
        </p:sp>
        <p:sp>
          <p:nvSpPr>
            <p:cNvPr id="89112" name="Oval 24"/>
            <p:cNvSpPr>
              <a:spLocks noChangeArrowheads="1"/>
            </p:cNvSpPr>
            <p:nvPr/>
          </p:nvSpPr>
          <p:spPr bwMode="gray">
            <a:xfrm>
              <a:off x="2303" y="1886"/>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charset="0"/>
              </a:endParaRPr>
            </a:p>
          </p:txBody>
        </p:sp>
        <p:sp>
          <p:nvSpPr>
            <p:cNvPr id="89113" name="Oval 25"/>
            <p:cNvSpPr>
              <a:spLocks noChangeArrowheads="1"/>
            </p:cNvSpPr>
            <p:nvPr/>
          </p:nvSpPr>
          <p:spPr bwMode="gray">
            <a:xfrm>
              <a:off x="2301" y="1888"/>
              <a:ext cx="933" cy="924"/>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en-US">
                <a:latin typeface="Arial" charset="0"/>
              </a:endParaRPr>
            </a:p>
          </p:txBody>
        </p:sp>
        <p:sp>
          <p:nvSpPr>
            <p:cNvPr id="41007" name="Oval 26"/>
            <p:cNvSpPr>
              <a:spLocks noChangeArrowheads="1"/>
            </p:cNvSpPr>
            <p:nvPr/>
          </p:nvSpPr>
          <p:spPr bwMode="gray">
            <a:xfrm>
              <a:off x="2350" y="1933"/>
              <a:ext cx="840" cy="832"/>
            </a:xfrm>
            <a:prstGeom prst="ellipse">
              <a:avLst/>
            </a:prstGeom>
            <a:solidFill>
              <a:srgbClr val="333333"/>
            </a:solidFill>
            <a:ln w="38100" algn="ctr">
              <a:noFill/>
              <a:round/>
              <a:headEnd/>
              <a:tailEnd/>
            </a:ln>
          </p:spPr>
          <p:txBody>
            <a:bodyPr anchor="ctr">
              <a:spAutoFit/>
            </a:bodyPr>
            <a:lstStyle/>
            <a:p>
              <a:endParaRPr lang="en-US"/>
            </a:p>
          </p:txBody>
        </p:sp>
        <p:grpSp>
          <p:nvGrpSpPr>
            <p:cNvPr id="3" name="Group 27"/>
            <p:cNvGrpSpPr>
              <a:grpSpLocks/>
            </p:cNvGrpSpPr>
            <p:nvPr/>
          </p:nvGrpSpPr>
          <p:grpSpPr bwMode="auto">
            <a:xfrm>
              <a:off x="2363" y="1945"/>
              <a:ext cx="813" cy="805"/>
              <a:chOff x="4166" y="1706"/>
              <a:chExt cx="1252" cy="1252"/>
            </a:xfrm>
          </p:grpSpPr>
          <p:sp>
            <p:nvSpPr>
              <p:cNvPr id="41010" name="Oval 2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41011" name="Oval 2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41012" name="Oval 3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41013" name="Oval 3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sp>
          <p:nvSpPr>
            <p:cNvPr id="41009" name="Text Box 32"/>
            <p:cNvSpPr txBox="1">
              <a:spLocks noChangeArrowheads="1"/>
            </p:cNvSpPr>
            <p:nvPr/>
          </p:nvSpPr>
          <p:spPr bwMode="gray">
            <a:xfrm>
              <a:off x="2479" y="2188"/>
              <a:ext cx="587" cy="291"/>
            </a:xfrm>
            <a:prstGeom prst="rect">
              <a:avLst/>
            </a:prstGeom>
            <a:noFill/>
            <a:ln w="9525" algn="ctr">
              <a:noFill/>
              <a:miter lim="800000"/>
              <a:headEnd/>
              <a:tailEnd/>
            </a:ln>
          </p:spPr>
          <p:txBody>
            <a:bodyPr wrap="none">
              <a:spAutoFit/>
            </a:bodyPr>
            <a:lstStyle/>
            <a:p>
              <a:pPr algn="ctr"/>
              <a:r>
                <a:rPr lang="fa-IR" sz="2400">
                  <a:solidFill>
                    <a:srgbClr val="000000"/>
                  </a:solidFill>
                  <a:cs typeface="B Nazanin" pitchFamily="2" charset="-78"/>
                </a:rPr>
                <a:t>مدیریت</a:t>
              </a:r>
              <a:endParaRPr lang="en-US" sz="2400">
                <a:solidFill>
                  <a:srgbClr val="000000"/>
                </a:solidFill>
                <a:cs typeface="B Nazanin" pitchFamily="2" charset="-78"/>
              </a:endParaRPr>
            </a:p>
          </p:txBody>
        </p:sp>
      </p:grpSp>
      <p:sp>
        <p:nvSpPr>
          <p:cNvPr id="36" name="Oval 19"/>
          <p:cNvSpPr>
            <a:spLocks noChangeArrowheads="1"/>
          </p:cNvSpPr>
          <p:nvPr/>
        </p:nvSpPr>
        <p:spPr bwMode="gray">
          <a:xfrm>
            <a:off x="2873375" y="4941888"/>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37" name="Oval 19"/>
          <p:cNvSpPr>
            <a:spLocks noChangeArrowheads="1"/>
          </p:cNvSpPr>
          <p:nvPr/>
        </p:nvSpPr>
        <p:spPr bwMode="gray">
          <a:xfrm>
            <a:off x="4840288" y="5370513"/>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38" name="Oval 20"/>
          <p:cNvSpPr>
            <a:spLocks noChangeArrowheads="1"/>
          </p:cNvSpPr>
          <p:nvPr/>
        </p:nvSpPr>
        <p:spPr bwMode="gray">
          <a:xfrm>
            <a:off x="6132513" y="3259138"/>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39" name="Oval 18"/>
          <p:cNvSpPr>
            <a:spLocks noChangeArrowheads="1"/>
          </p:cNvSpPr>
          <p:nvPr/>
        </p:nvSpPr>
        <p:spPr bwMode="gray">
          <a:xfrm>
            <a:off x="4956175" y="1887538"/>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40968" name="AutoShape 3"/>
          <p:cNvSpPr>
            <a:spLocks noChangeArrowheads="1"/>
          </p:cNvSpPr>
          <p:nvPr/>
        </p:nvSpPr>
        <p:spPr bwMode="gray">
          <a:xfrm rot="-2349273">
            <a:off x="5021263" y="2820988"/>
            <a:ext cx="792162" cy="288925"/>
          </a:xfrm>
          <a:prstGeom prst="rightArrow">
            <a:avLst>
              <a:gd name="adj1" fmla="val 35167"/>
              <a:gd name="adj2" fmla="val 111028"/>
            </a:avLst>
          </a:prstGeom>
          <a:solidFill>
            <a:schemeClr val="bg2">
              <a:alpha val="89803"/>
            </a:schemeClr>
          </a:solidFill>
          <a:ln w="0" algn="ctr">
            <a:noFill/>
            <a:miter lim="800000"/>
            <a:headEnd/>
            <a:tailEnd/>
          </a:ln>
        </p:spPr>
        <p:txBody>
          <a:bodyPr wrap="none" anchor="ctr"/>
          <a:lstStyle/>
          <a:p>
            <a:endParaRPr lang="en-US"/>
          </a:p>
        </p:txBody>
      </p:sp>
      <p:sp>
        <p:nvSpPr>
          <p:cNvPr id="40969" name="AutoShape 3"/>
          <p:cNvSpPr>
            <a:spLocks noChangeArrowheads="1"/>
          </p:cNvSpPr>
          <p:nvPr/>
        </p:nvSpPr>
        <p:spPr bwMode="gray">
          <a:xfrm rot="-282937">
            <a:off x="5297488" y="3387725"/>
            <a:ext cx="792162" cy="288925"/>
          </a:xfrm>
          <a:prstGeom prst="rightArrow">
            <a:avLst>
              <a:gd name="adj1" fmla="val 35167"/>
              <a:gd name="adj2" fmla="val 111028"/>
            </a:avLst>
          </a:prstGeom>
          <a:solidFill>
            <a:schemeClr val="bg2">
              <a:alpha val="89803"/>
            </a:schemeClr>
          </a:solidFill>
          <a:ln w="0" algn="ctr">
            <a:noFill/>
            <a:miter lim="800000"/>
            <a:headEnd/>
            <a:tailEnd/>
          </a:ln>
        </p:spPr>
        <p:txBody>
          <a:bodyPr wrap="none" anchor="ctr"/>
          <a:lstStyle/>
          <a:p>
            <a:endParaRPr lang="en-US"/>
          </a:p>
        </p:txBody>
      </p:sp>
      <p:sp>
        <p:nvSpPr>
          <p:cNvPr id="40970" name="AutoShape 6"/>
          <p:cNvSpPr>
            <a:spLocks noChangeArrowheads="1"/>
          </p:cNvSpPr>
          <p:nvPr/>
        </p:nvSpPr>
        <p:spPr bwMode="gray">
          <a:xfrm rot="8207184">
            <a:off x="3103563" y="4505325"/>
            <a:ext cx="792162" cy="288925"/>
          </a:xfrm>
          <a:prstGeom prst="rightArrow">
            <a:avLst>
              <a:gd name="adj1" fmla="val 35167"/>
              <a:gd name="adj2" fmla="val 111028"/>
            </a:avLst>
          </a:prstGeom>
          <a:solidFill>
            <a:schemeClr val="bg2">
              <a:alpha val="89803"/>
            </a:schemeClr>
          </a:solidFill>
          <a:ln w="0" algn="ctr">
            <a:noFill/>
            <a:miter lim="800000"/>
            <a:headEnd/>
            <a:tailEnd/>
          </a:ln>
        </p:spPr>
        <p:txBody>
          <a:bodyPr wrap="none" anchor="ctr"/>
          <a:lstStyle/>
          <a:p>
            <a:endParaRPr lang="en-US"/>
          </a:p>
        </p:txBody>
      </p:sp>
      <p:sp>
        <p:nvSpPr>
          <p:cNvPr id="40971" name="AutoShape 6"/>
          <p:cNvSpPr>
            <a:spLocks noChangeArrowheads="1"/>
          </p:cNvSpPr>
          <p:nvPr/>
        </p:nvSpPr>
        <p:spPr bwMode="gray">
          <a:xfrm rot="9717080">
            <a:off x="2798763" y="4013200"/>
            <a:ext cx="792162" cy="288925"/>
          </a:xfrm>
          <a:prstGeom prst="rightArrow">
            <a:avLst>
              <a:gd name="adj1" fmla="val 35167"/>
              <a:gd name="adj2" fmla="val 111028"/>
            </a:avLst>
          </a:prstGeom>
          <a:solidFill>
            <a:schemeClr val="bg2">
              <a:alpha val="89803"/>
            </a:schemeClr>
          </a:solidFill>
          <a:ln w="0" algn="ctr">
            <a:noFill/>
            <a:miter lim="800000"/>
            <a:headEnd/>
            <a:tailEnd/>
          </a:ln>
        </p:spPr>
        <p:txBody>
          <a:bodyPr wrap="none" anchor="ctr"/>
          <a:lstStyle/>
          <a:p>
            <a:endParaRPr lang="en-US"/>
          </a:p>
        </p:txBody>
      </p:sp>
      <p:sp>
        <p:nvSpPr>
          <p:cNvPr id="40972" name="Text Box 10"/>
          <p:cNvSpPr txBox="1">
            <a:spLocks noChangeArrowheads="1"/>
          </p:cNvSpPr>
          <p:nvPr/>
        </p:nvSpPr>
        <p:spPr bwMode="auto">
          <a:xfrm>
            <a:off x="6038850" y="2111375"/>
            <a:ext cx="1514475" cy="369888"/>
          </a:xfrm>
          <a:prstGeom prst="rect">
            <a:avLst/>
          </a:prstGeom>
          <a:noFill/>
          <a:ln w="9525" algn="ctr">
            <a:noFill/>
            <a:miter lim="800000"/>
            <a:headEnd/>
            <a:tailEnd/>
          </a:ln>
        </p:spPr>
        <p:txBody>
          <a:bodyPr wrap="none">
            <a:spAutoFit/>
          </a:bodyPr>
          <a:lstStyle/>
          <a:p>
            <a:pPr algn="just" rtl="1"/>
            <a:r>
              <a:rPr lang="fa-IR" b="1">
                <a:solidFill>
                  <a:srgbClr val="000000"/>
                </a:solidFill>
                <a:cs typeface="B Nazanin" pitchFamily="2" charset="-78"/>
              </a:rPr>
              <a:t>مدیریت یادگیری</a:t>
            </a:r>
            <a:endParaRPr lang="en-US" b="1">
              <a:solidFill>
                <a:srgbClr val="000000"/>
              </a:solidFill>
              <a:cs typeface="B Nazanin" pitchFamily="2" charset="-78"/>
            </a:endParaRPr>
          </a:p>
        </p:txBody>
      </p:sp>
      <p:sp>
        <p:nvSpPr>
          <p:cNvPr id="40973" name="Text Box 10"/>
          <p:cNvSpPr txBox="1">
            <a:spLocks noChangeArrowheads="1"/>
          </p:cNvSpPr>
          <p:nvPr/>
        </p:nvSpPr>
        <p:spPr bwMode="auto">
          <a:xfrm>
            <a:off x="6402388" y="3106738"/>
            <a:ext cx="1701800" cy="400050"/>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ارتباطات</a:t>
            </a:r>
            <a:endParaRPr lang="en-US" sz="2000" b="1">
              <a:solidFill>
                <a:srgbClr val="000000"/>
              </a:solidFill>
              <a:cs typeface="B Nazanin" pitchFamily="2" charset="-78"/>
            </a:endParaRPr>
          </a:p>
        </p:txBody>
      </p:sp>
      <p:sp>
        <p:nvSpPr>
          <p:cNvPr id="40974" name="Text Box 13"/>
          <p:cNvSpPr txBox="1">
            <a:spLocks noChangeArrowheads="1"/>
          </p:cNvSpPr>
          <p:nvPr/>
        </p:nvSpPr>
        <p:spPr bwMode="auto">
          <a:xfrm>
            <a:off x="6042025" y="4941888"/>
            <a:ext cx="2070100" cy="400050"/>
          </a:xfrm>
          <a:prstGeom prst="rect">
            <a:avLst/>
          </a:prstGeom>
          <a:noFill/>
          <a:ln w="9525" algn="ctr">
            <a:noFill/>
            <a:miter lim="800000"/>
            <a:headEnd/>
            <a:tailEnd/>
          </a:ln>
        </p:spPr>
        <p:txBody>
          <a:bodyPr wrap="none">
            <a:spAutoFit/>
          </a:bodyPr>
          <a:lstStyle/>
          <a:p>
            <a:r>
              <a:rPr lang="fa-IR" sz="2000" b="1">
                <a:solidFill>
                  <a:srgbClr val="000000"/>
                </a:solidFill>
                <a:cs typeface="B Nazanin" pitchFamily="2" charset="-78"/>
              </a:rPr>
              <a:t>مدیریت رفتار سیاسی</a:t>
            </a:r>
            <a:endParaRPr lang="en-US" sz="2000" b="1">
              <a:solidFill>
                <a:srgbClr val="000000"/>
              </a:solidFill>
              <a:cs typeface="B Nazanin" pitchFamily="2" charset="-78"/>
            </a:endParaRPr>
          </a:p>
        </p:txBody>
      </p:sp>
      <p:sp>
        <p:nvSpPr>
          <p:cNvPr id="40975" name="Text Box 15"/>
          <p:cNvSpPr txBox="1">
            <a:spLocks noChangeArrowheads="1"/>
          </p:cNvSpPr>
          <p:nvPr/>
        </p:nvSpPr>
        <p:spPr bwMode="auto">
          <a:xfrm>
            <a:off x="803275" y="4095750"/>
            <a:ext cx="1585913" cy="400050"/>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فرهنگ</a:t>
            </a:r>
            <a:endParaRPr lang="en-US" sz="2000" b="1">
              <a:solidFill>
                <a:srgbClr val="000000"/>
              </a:solidFill>
              <a:cs typeface="B Nazanin" pitchFamily="2" charset="-78"/>
            </a:endParaRPr>
          </a:p>
        </p:txBody>
      </p:sp>
      <p:sp>
        <p:nvSpPr>
          <p:cNvPr id="40976" name="Text Box 11"/>
          <p:cNvSpPr txBox="1">
            <a:spLocks noChangeArrowheads="1"/>
          </p:cNvSpPr>
          <p:nvPr/>
        </p:nvSpPr>
        <p:spPr bwMode="auto">
          <a:xfrm>
            <a:off x="1700213" y="1473200"/>
            <a:ext cx="2500312" cy="400050"/>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فرایند کسب و کار</a:t>
            </a:r>
            <a:endParaRPr lang="en-US" sz="2000" b="1">
              <a:solidFill>
                <a:srgbClr val="000000"/>
              </a:solidFill>
              <a:cs typeface="B Nazanin" pitchFamily="2" charset="-78"/>
            </a:endParaRPr>
          </a:p>
        </p:txBody>
      </p:sp>
      <p:sp>
        <p:nvSpPr>
          <p:cNvPr id="50" name="Oval 18"/>
          <p:cNvSpPr>
            <a:spLocks noChangeArrowheads="1"/>
          </p:cNvSpPr>
          <p:nvPr/>
        </p:nvSpPr>
        <p:spPr bwMode="gray">
          <a:xfrm>
            <a:off x="2887663" y="2373313"/>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51" name="Oval 18"/>
          <p:cNvSpPr>
            <a:spLocks noChangeArrowheads="1"/>
          </p:cNvSpPr>
          <p:nvPr/>
        </p:nvSpPr>
        <p:spPr bwMode="gray">
          <a:xfrm>
            <a:off x="3751263" y="1857375"/>
            <a:ext cx="304800"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40979" name="AutoShape 7"/>
          <p:cNvSpPr>
            <a:spLocks noChangeArrowheads="1"/>
          </p:cNvSpPr>
          <p:nvPr/>
        </p:nvSpPr>
        <p:spPr bwMode="gray">
          <a:xfrm rot="2410649">
            <a:off x="4940300" y="4489450"/>
            <a:ext cx="792163" cy="288925"/>
          </a:xfrm>
          <a:prstGeom prst="rightArrow">
            <a:avLst>
              <a:gd name="adj1" fmla="val 35167"/>
              <a:gd name="adj2" fmla="val 111029"/>
            </a:avLst>
          </a:prstGeom>
          <a:solidFill>
            <a:schemeClr val="bg2">
              <a:alpha val="89803"/>
            </a:schemeClr>
          </a:solidFill>
          <a:ln w="0" algn="ctr">
            <a:noFill/>
            <a:miter lim="800000"/>
            <a:headEnd/>
            <a:tailEnd/>
          </a:ln>
        </p:spPr>
        <p:txBody>
          <a:bodyPr wrap="none" anchor="ctr"/>
          <a:lstStyle/>
          <a:p>
            <a:endParaRPr lang="en-US"/>
          </a:p>
        </p:txBody>
      </p:sp>
      <p:sp>
        <p:nvSpPr>
          <p:cNvPr id="40980" name="AutoShape 3"/>
          <p:cNvSpPr>
            <a:spLocks noChangeArrowheads="1"/>
          </p:cNvSpPr>
          <p:nvPr/>
        </p:nvSpPr>
        <p:spPr bwMode="gray">
          <a:xfrm rot="-4118927">
            <a:off x="4477545" y="2437606"/>
            <a:ext cx="792162" cy="288925"/>
          </a:xfrm>
          <a:prstGeom prst="rightArrow">
            <a:avLst>
              <a:gd name="adj1" fmla="val 35167"/>
              <a:gd name="adj2" fmla="val 111028"/>
            </a:avLst>
          </a:prstGeom>
          <a:solidFill>
            <a:schemeClr val="bg2">
              <a:alpha val="89803"/>
            </a:schemeClr>
          </a:solidFill>
          <a:ln w="0" algn="ctr">
            <a:noFill/>
            <a:miter lim="800000"/>
            <a:headEnd/>
            <a:tailEnd/>
          </a:ln>
        </p:spPr>
        <p:txBody>
          <a:bodyPr wrap="none" anchor="ctr"/>
          <a:lstStyle/>
          <a:p>
            <a:endParaRPr lang="en-US"/>
          </a:p>
        </p:txBody>
      </p:sp>
      <p:sp>
        <p:nvSpPr>
          <p:cNvPr id="40981" name="Text Box 13"/>
          <p:cNvSpPr txBox="1">
            <a:spLocks noChangeArrowheads="1"/>
          </p:cNvSpPr>
          <p:nvPr/>
        </p:nvSpPr>
        <p:spPr bwMode="auto">
          <a:xfrm>
            <a:off x="4575175" y="5681663"/>
            <a:ext cx="1190625" cy="400050"/>
          </a:xfrm>
          <a:prstGeom prst="rect">
            <a:avLst/>
          </a:prstGeom>
          <a:noFill/>
          <a:ln w="9525" algn="ctr">
            <a:noFill/>
            <a:miter lim="800000"/>
            <a:headEnd/>
            <a:tailEnd/>
          </a:ln>
        </p:spPr>
        <p:txBody>
          <a:bodyPr wrap="none">
            <a:spAutoFit/>
          </a:bodyPr>
          <a:lstStyle/>
          <a:p>
            <a:pPr algn="just" rtl="1"/>
            <a:r>
              <a:rPr lang="fa-IR" sz="2000" b="1">
                <a:solidFill>
                  <a:srgbClr val="000000"/>
                </a:solidFill>
                <a:cs typeface="B Nazanin" pitchFamily="2" charset="-78"/>
              </a:rPr>
              <a:t>مدیریت .....</a:t>
            </a:r>
            <a:endParaRPr lang="en-US" sz="2000" b="1">
              <a:solidFill>
                <a:srgbClr val="000000"/>
              </a:solidFill>
              <a:cs typeface="B Nazanin" pitchFamily="2" charset="-78"/>
            </a:endParaRPr>
          </a:p>
        </p:txBody>
      </p:sp>
      <p:sp>
        <p:nvSpPr>
          <p:cNvPr id="53" name="Action Button: Home 52">
            <a:hlinkClick r:id="rId2" action="ppaction://hlinksldjump" highlightClick="1"/>
          </p:cNvPr>
          <p:cNvSpPr/>
          <p:nvPr/>
        </p:nvSpPr>
        <p:spPr>
          <a:xfrm>
            <a:off x="8534400" y="6400800"/>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6371301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22514" y="1397000"/>
          <a:ext cx="8153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7" name="Slide Number Placeholder 6"/>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E216A74C-E627-4C74-AAD2-360DA9605342}" type="slidenum">
              <a:rPr lang="ar-SA"/>
              <a:pPr/>
              <a:t>13</a:t>
            </a:fld>
            <a:endParaRPr lang="en-US"/>
          </a:p>
        </p:txBody>
      </p:sp>
      <p:sp>
        <p:nvSpPr>
          <p:cNvPr id="8" name="Rectangle 2"/>
          <p:cNvSpPr txBox="1">
            <a:spLocks noChangeArrowheads="1"/>
          </p:cNvSpPr>
          <p:nvPr/>
        </p:nvSpPr>
        <p:spPr>
          <a:xfrm>
            <a:off x="0" y="456702"/>
            <a:ext cx="9114906" cy="563563"/>
          </a:xfrm>
          <a:prstGeom prst="rect">
            <a:avLst/>
          </a:prstGeom>
        </p:spPr>
        <p:txBody>
          <a:bodyPr/>
          <a:lstStyle/>
          <a:p>
            <a:pPr algn="ctr" rtl="1" eaLnBrk="1" hangingPunct="1">
              <a:defRPr/>
            </a:pPr>
            <a:r>
              <a:rPr lang="fa-IR" sz="3200" b="1" kern="0" cap="all" dirty="0">
                <a:ln w="9000" cmpd="sng">
                  <a:solidFill>
                    <a:schemeClr val="accent4">
                      <a:shade val="50000"/>
                      <a:satMod val="120000"/>
                    </a:schemeClr>
                  </a:solidFill>
                  <a:prstDash val="solid"/>
                </a:ln>
                <a:solidFill>
                  <a:srgbClr val="333300"/>
                </a:solidFill>
                <a:effectLst>
                  <a:reflection blurRad="12700" stA="28000" endPos="45000" dist="1000" dir="5400000" sy="-100000" algn="bl" rotWithShape="0"/>
                </a:effectLst>
                <a:latin typeface="+mj-lt"/>
                <a:ea typeface="+mj-ea"/>
                <a:cs typeface="B Nazanin" pitchFamily="2" charset="-78"/>
              </a:rPr>
              <a:t>مراحل </a:t>
            </a:r>
            <a:r>
              <a:rPr lang="fa-IR" sz="3200" b="1" kern="0" cap="all" dirty="0" smtClean="0">
                <a:ln w="9000" cmpd="sng">
                  <a:solidFill>
                    <a:schemeClr val="accent4">
                      <a:shade val="50000"/>
                      <a:satMod val="120000"/>
                    </a:schemeClr>
                  </a:solidFill>
                  <a:prstDash val="solid"/>
                </a:ln>
                <a:solidFill>
                  <a:srgbClr val="333300"/>
                </a:solidFill>
                <a:effectLst>
                  <a:reflection blurRad="12700" stA="28000" endPos="45000" dist="1000" dir="5400000" sy="-100000" algn="bl" rotWithShape="0"/>
                </a:effectLst>
                <a:latin typeface="+mj-lt"/>
                <a:ea typeface="+mj-ea"/>
                <a:cs typeface="B Nazanin" pitchFamily="2" charset="-78"/>
              </a:rPr>
              <a:t>شناسایی و توسعه خوشه های کسب و کار </a:t>
            </a: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
            </a:r>
            <a:b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br>
            <a:endPar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p:txBody>
      </p:sp>
    </p:spTree>
    <p:extLst>
      <p:ext uri="{BB962C8B-B14F-4D97-AF65-F5344CB8AC3E}">
        <p14:creationId xmlns:p14="http://schemas.microsoft.com/office/powerpoint/2010/main" val="592760003"/>
      </p:ext>
    </p:extLst>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bolfazl2\Desktop\فرایند.png"/>
          <p:cNvPicPr>
            <a:picLocks noChangeAspect="1" noChangeArrowheads="1"/>
          </p:cNvPicPr>
          <p:nvPr/>
        </p:nvPicPr>
        <p:blipFill>
          <a:blip r:embed="rId3"/>
          <a:srcRect/>
          <a:stretch>
            <a:fillRect/>
          </a:stretch>
        </p:blipFill>
        <p:spPr bwMode="auto">
          <a:xfrm>
            <a:off x="0" y="1117600"/>
            <a:ext cx="9144000" cy="5511800"/>
          </a:xfrm>
          <a:prstGeom prst="rect">
            <a:avLst/>
          </a:prstGeom>
          <a:noFill/>
          <a:ln w="9525">
            <a:noFill/>
            <a:miter lim="800000"/>
            <a:headEnd/>
            <a:tailEnd/>
          </a:ln>
        </p:spPr>
      </p:pic>
      <p:sp>
        <p:nvSpPr>
          <p:cNvPr id="7" name="Title 1"/>
          <p:cNvSpPr>
            <a:spLocks noGrp="1"/>
          </p:cNvSpPr>
          <p:nvPr>
            <p:ph type="title"/>
          </p:nvPr>
        </p:nvSpPr>
        <p:spPr>
          <a:xfrm>
            <a:off x="1219200" y="325437"/>
            <a:ext cx="6705600" cy="563563"/>
          </a:xfrm>
          <a:extLst/>
        </p:spPr>
        <p:txBody>
          <a:bodyPr/>
          <a:lstStyle/>
          <a:p>
            <a:pPr eaLnBrk="1" hangingPunct="1">
              <a:defRPr/>
            </a:pPr>
            <a:r>
              <a:rPr lang="fa-IR" sz="2800" dirty="0" smtClean="0">
                <a:solidFill>
                  <a:srgbClr val="003300"/>
                </a:solidFill>
                <a:cs typeface="B Nazanin" pitchFamily="2" charset="-78"/>
              </a:rPr>
              <a:t>مدل جامع  شناسایی و توسعه خوشه های کسب و کار</a:t>
            </a:r>
            <a:endParaRPr lang="en-US" cap="all" dirty="0">
              <a:ln w="9000" cmpd="sng">
                <a:solidFill>
                  <a:schemeClr val="accent4">
                    <a:shade val="50000"/>
                    <a:satMod val="120000"/>
                  </a:schemeClr>
                </a:solidFill>
                <a:prstDash val="solid"/>
              </a:ln>
              <a:solidFill>
                <a:srgbClr val="003300"/>
              </a:solidFill>
              <a:effectLst>
                <a:reflection blurRad="12700" stA="28000" endPos="45000" dist="1000" dir="5400000" sy="-100000" algn="bl" rotWithShape="0"/>
              </a:effectLst>
              <a:cs typeface="B Nazanin" pitchFamily="2" charset="-78"/>
            </a:endParaRPr>
          </a:p>
        </p:txBody>
      </p:sp>
      <p:sp>
        <p:nvSpPr>
          <p:cNvPr id="5" name="Action Button: Home 4">
            <a:hlinkClick r:id="rId4" action="ppaction://hlinksldjump" highlightClick="1"/>
          </p:cNvPr>
          <p:cNvSpPr/>
          <p:nvPr/>
        </p:nvSpPr>
        <p:spPr>
          <a:xfrm>
            <a:off x="8534400" y="6400800"/>
            <a:ext cx="6096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78972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white">
          <a:xfrm>
            <a:off x="990600" y="457200"/>
            <a:ext cx="8153400" cy="609600"/>
          </a:xfrm>
          <a:prstGeom prst="rect">
            <a:avLst/>
          </a:prstGeom>
          <a:noFill/>
          <a:ln w="9525">
            <a:noFill/>
            <a:miter lim="800000"/>
            <a:headEnd/>
            <a:tailEnd/>
          </a:ln>
        </p:spPr>
        <p:txBody>
          <a:bodyPr anchor="ctr"/>
          <a:lstStyle/>
          <a:p>
            <a:pPr algn="r">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مطالعه شناختي:</a:t>
            </a:r>
            <a:endPar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a:p>
            <a:pPr>
              <a:defRPr/>
            </a:pPr>
            <a:endParaRPr lang="en-US" sz="2400" kern="0" dirty="0">
              <a:solidFill>
                <a:schemeClr val="hlink"/>
              </a:solidFill>
              <a:latin typeface="+mj-lt"/>
              <a:ea typeface="+mj-ea"/>
              <a:cs typeface="Titr" pitchFamily="2" charset="-78"/>
            </a:endParaRPr>
          </a:p>
        </p:txBody>
      </p:sp>
      <p:sp>
        <p:nvSpPr>
          <p:cNvPr id="8" name="Action Button: Home 7">
            <a:hlinkClick r:id="rId2" action="ppaction://hlinksldjump" highlightClick="1"/>
          </p:cNvPr>
          <p:cNvSpPr/>
          <p:nvPr/>
        </p:nvSpPr>
        <p:spPr>
          <a:xfrm>
            <a:off x="8915400" y="6553200"/>
            <a:ext cx="228600" cy="3048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fa-IR"/>
          </a:p>
        </p:txBody>
      </p:sp>
      <p:sp>
        <p:nvSpPr>
          <p:cNvPr id="33796" name="Content Placeholder 2"/>
          <p:cNvSpPr>
            <a:spLocks noGrp="1"/>
          </p:cNvSpPr>
          <p:nvPr>
            <p:ph idx="1"/>
          </p:nvPr>
        </p:nvSpPr>
        <p:spPr>
          <a:xfrm>
            <a:off x="5588000" y="3070225"/>
            <a:ext cx="3098800" cy="2667000"/>
          </a:xfrm>
        </p:spPr>
        <p:txBody>
          <a:bodyPr/>
          <a:lstStyle/>
          <a:p>
            <a:pPr algn="r">
              <a:buFontTx/>
              <a:buNone/>
            </a:pPr>
            <a:r>
              <a:rPr lang="fa-IR" b="1" smtClean="0">
                <a:solidFill>
                  <a:srgbClr val="FF0000"/>
                </a:solidFill>
                <a:cs typeface="B Zar" pitchFamily="2" charset="-78"/>
              </a:rPr>
              <a:t>الف- بخش توصیفی</a:t>
            </a:r>
          </a:p>
          <a:p>
            <a:pPr algn="r">
              <a:buFontTx/>
              <a:buNone/>
            </a:pPr>
            <a:r>
              <a:rPr lang="fa-IR" smtClean="0">
                <a:cs typeface="B Zar" pitchFamily="2" charset="-78"/>
              </a:rPr>
              <a:t>1- بررسی روندهای بین المللی و منطقه ای در کسب و کار خوشه</a:t>
            </a:r>
          </a:p>
          <a:p>
            <a:pPr algn="r">
              <a:buFontTx/>
              <a:buNone/>
            </a:pPr>
            <a:r>
              <a:rPr lang="fa-IR" smtClean="0">
                <a:cs typeface="B Zar" pitchFamily="2" charset="-78"/>
              </a:rPr>
              <a:t>2- بررسی روندهای ملی در کسب و کار خوشه</a:t>
            </a:r>
          </a:p>
          <a:p>
            <a:pPr algn="r">
              <a:buFontTx/>
              <a:buNone/>
            </a:pPr>
            <a:r>
              <a:rPr lang="fa-IR" smtClean="0">
                <a:cs typeface="B Zar" pitchFamily="2" charset="-78"/>
              </a:rPr>
              <a:t>3- بررسی روندهای سطح خوشه</a:t>
            </a:r>
          </a:p>
          <a:p>
            <a:pPr algn="r">
              <a:buFontTx/>
              <a:buNone/>
            </a:pPr>
            <a:r>
              <a:rPr lang="fa-IR" smtClean="0">
                <a:cs typeface="B Zar" pitchFamily="2" charset="-78"/>
              </a:rPr>
              <a:t>4- تحلیل فعالان اصلی خوشه</a:t>
            </a:r>
          </a:p>
          <a:p>
            <a:pPr algn="r">
              <a:buFontTx/>
              <a:buNone/>
            </a:pPr>
            <a:r>
              <a:rPr lang="fa-IR" smtClean="0">
                <a:cs typeface="B Zar" pitchFamily="2" charset="-78"/>
              </a:rPr>
              <a:t>تحلیل سایر فعالان خوشه</a:t>
            </a:r>
          </a:p>
        </p:txBody>
      </p:sp>
      <p:sp>
        <p:nvSpPr>
          <p:cNvPr id="33797" name="TextBox 10"/>
          <p:cNvSpPr txBox="1">
            <a:spLocks noChangeArrowheads="1"/>
          </p:cNvSpPr>
          <p:nvPr/>
        </p:nvSpPr>
        <p:spPr bwMode="auto">
          <a:xfrm>
            <a:off x="1190625" y="3071813"/>
            <a:ext cx="4335463" cy="3786187"/>
          </a:xfrm>
          <a:prstGeom prst="rect">
            <a:avLst/>
          </a:prstGeom>
          <a:noFill/>
          <a:ln w="9525">
            <a:noFill/>
            <a:miter lim="800000"/>
            <a:headEnd/>
            <a:tailEnd/>
          </a:ln>
        </p:spPr>
        <p:txBody>
          <a:bodyPr>
            <a:spAutoFit/>
          </a:bodyPr>
          <a:lstStyle/>
          <a:p>
            <a:pPr algn="r"/>
            <a:r>
              <a:rPr lang="fa-IR" sz="2400" b="1">
                <a:solidFill>
                  <a:srgbClr val="FF0000"/>
                </a:solidFill>
                <a:cs typeface="B Zar" pitchFamily="2" charset="-78"/>
              </a:rPr>
              <a:t>ب- بخش تحلیلی</a:t>
            </a:r>
          </a:p>
          <a:p>
            <a:pPr algn="r"/>
            <a:r>
              <a:rPr lang="fa-IR" sz="2400">
                <a:cs typeface="B Zar" pitchFamily="2" charset="-78"/>
              </a:rPr>
              <a:t>1- تحلیل کسب و کار سطح صنعت</a:t>
            </a:r>
          </a:p>
          <a:p>
            <a:pPr algn="r"/>
            <a:r>
              <a:rPr lang="fa-IR" sz="2400">
                <a:cs typeface="B Zar" pitchFamily="2" charset="-78"/>
              </a:rPr>
              <a:t>2- تحلیل کسب و کار سطح بنگاه</a:t>
            </a:r>
          </a:p>
          <a:p>
            <a:pPr algn="r"/>
            <a:r>
              <a:rPr lang="fa-IR" sz="2400">
                <a:cs typeface="B Zar" pitchFamily="2" charset="-78"/>
              </a:rPr>
              <a:t>3- تحلیل زنجیره ارزش خوشه</a:t>
            </a:r>
          </a:p>
          <a:p>
            <a:pPr algn="r"/>
            <a:r>
              <a:rPr lang="fa-IR" sz="2400">
                <a:cs typeface="B Zar" pitchFamily="2" charset="-78"/>
              </a:rPr>
              <a:t>4- تحلیل سرمایه اجتماعی خوشه</a:t>
            </a:r>
          </a:p>
          <a:p>
            <a:pPr algn="r"/>
            <a:r>
              <a:rPr lang="fa-IR" sz="2400">
                <a:cs typeface="B Zar" pitchFamily="2" charset="-78"/>
              </a:rPr>
              <a:t>5- تحلیل وضعیت نهادی خوشه</a:t>
            </a:r>
          </a:p>
          <a:p>
            <a:pPr algn="r"/>
            <a:r>
              <a:rPr lang="fa-IR" sz="2400">
                <a:cs typeface="B Zar" pitchFamily="2" charset="-78"/>
              </a:rPr>
              <a:t>6- ارائه جدول </a:t>
            </a:r>
            <a:r>
              <a:rPr lang="en-US" sz="2400">
                <a:cs typeface="B Zar" pitchFamily="2" charset="-78"/>
              </a:rPr>
              <a:t>SWOT</a:t>
            </a:r>
            <a:endParaRPr lang="fa-IR" sz="2400">
              <a:cs typeface="B Zar" pitchFamily="2" charset="-78"/>
            </a:endParaRPr>
          </a:p>
          <a:p>
            <a:pPr algn="r"/>
            <a:r>
              <a:rPr lang="fa-IR" sz="2400">
                <a:cs typeface="B Zar" pitchFamily="2" charset="-78"/>
              </a:rPr>
              <a:t>7- نقشه فعلی خوشه</a:t>
            </a:r>
          </a:p>
          <a:p>
            <a:pPr algn="r"/>
            <a:r>
              <a:rPr lang="fa-IR" sz="2400">
                <a:cs typeface="B Zar" pitchFamily="2" charset="-78"/>
              </a:rPr>
              <a:t>8- تحلیل نقاط فشار و مسائل استراتژیک خوشه</a:t>
            </a:r>
          </a:p>
          <a:p>
            <a:pPr algn="r"/>
            <a:endParaRPr lang="fa-IR" sz="2400">
              <a:cs typeface="B Zar" pitchFamily="2" charset="-78"/>
            </a:endParaRPr>
          </a:p>
        </p:txBody>
      </p:sp>
      <p:sp>
        <p:nvSpPr>
          <p:cNvPr id="33798" name="TextBox 11"/>
          <p:cNvSpPr txBox="1">
            <a:spLocks noChangeArrowheads="1"/>
          </p:cNvSpPr>
          <p:nvPr/>
        </p:nvSpPr>
        <p:spPr bwMode="auto">
          <a:xfrm>
            <a:off x="381000" y="3251200"/>
            <a:ext cx="1905000" cy="1570038"/>
          </a:xfrm>
          <a:prstGeom prst="rect">
            <a:avLst/>
          </a:prstGeom>
          <a:noFill/>
          <a:ln w="9525">
            <a:noFill/>
            <a:miter lim="800000"/>
            <a:headEnd/>
            <a:tailEnd/>
          </a:ln>
        </p:spPr>
        <p:txBody>
          <a:bodyPr>
            <a:spAutoFit/>
          </a:bodyPr>
          <a:lstStyle/>
          <a:p>
            <a:pPr algn="r"/>
            <a:r>
              <a:rPr lang="fa-IR" sz="2400" b="1">
                <a:solidFill>
                  <a:srgbClr val="FF0000"/>
                </a:solidFill>
                <a:cs typeface="B Zar" pitchFamily="2" charset="-78"/>
              </a:rPr>
              <a:t>ج- بخش تجویزی</a:t>
            </a:r>
          </a:p>
          <a:p>
            <a:pPr algn="r"/>
            <a:r>
              <a:rPr lang="fa-IR" sz="2400">
                <a:cs typeface="B Zar" pitchFamily="2" charset="-78"/>
              </a:rPr>
              <a:t>1- برنامه عمل خوشه</a:t>
            </a:r>
          </a:p>
          <a:p>
            <a:pPr algn="r"/>
            <a:r>
              <a:rPr lang="fa-IR" sz="2400">
                <a:cs typeface="B Zar" pitchFamily="2" charset="-78"/>
              </a:rPr>
              <a:t>2- نقشه اتی خوشه</a:t>
            </a:r>
            <a:endParaRPr lang="en-US" sz="2400">
              <a:cs typeface="B Zar" pitchFamily="2" charset="-78"/>
            </a:endParaRPr>
          </a:p>
          <a:p>
            <a:pPr algn="r"/>
            <a:endParaRPr lang="fa-IR" sz="2400"/>
          </a:p>
        </p:txBody>
      </p:sp>
      <p:sp>
        <p:nvSpPr>
          <p:cNvPr id="33799" name="Rectangle 12"/>
          <p:cNvSpPr>
            <a:spLocks noChangeArrowheads="1"/>
          </p:cNvSpPr>
          <p:nvPr/>
        </p:nvSpPr>
        <p:spPr bwMode="auto">
          <a:xfrm>
            <a:off x="0" y="1106488"/>
            <a:ext cx="8839200" cy="1708150"/>
          </a:xfrm>
          <a:prstGeom prst="rect">
            <a:avLst/>
          </a:prstGeom>
          <a:noFill/>
          <a:ln w="9525">
            <a:noFill/>
            <a:miter lim="800000"/>
            <a:headEnd/>
            <a:tailEnd/>
          </a:ln>
        </p:spPr>
        <p:txBody>
          <a:bodyPr>
            <a:spAutoFit/>
          </a:bodyPr>
          <a:lstStyle/>
          <a:p>
            <a:pPr algn="r">
              <a:lnSpc>
                <a:spcPct val="150000"/>
              </a:lnSpc>
            </a:pPr>
            <a:r>
              <a:rPr lang="fa-IR" sz="2400">
                <a:cs typeface="B Zar" pitchFamily="2" charset="-78"/>
              </a:rPr>
              <a:t>بمنظور تحليل وضعيت موجود خوشه و فضاي ملي و جهاني حاكم بر كسب وكار مربوطه، مطالعه اي كتابخانه اي و ميداني صورت پذيرفته كه صرفاً يك مطالعه تئوريك نبوده و مي بايست دقيقاً معطوف به مختصات خوشه و مبتني بر سرفصل هاي ذيل الذكر جهت ارائه روش ها و راهكارهاي رفع مشكلات و ارتقای خوشه به سطح مناسبي از توسعه يافتگي باشد.</a:t>
            </a:r>
          </a:p>
        </p:txBody>
      </p:sp>
      <p:sp>
        <p:nvSpPr>
          <p:cNvPr id="33800" name="Slide Number Placeholder 10"/>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7E6091CB-B51B-4021-AAE5-539F07BC088B}" type="slidenum">
              <a:rPr lang="ar-SA"/>
              <a:pPr/>
              <a:t>15</a:t>
            </a:fld>
            <a:endParaRPr lang="en-US"/>
          </a:p>
        </p:txBody>
      </p:sp>
    </p:spTree>
    <p:extLst>
      <p:ext uri="{BB962C8B-B14F-4D97-AF65-F5344CB8AC3E}">
        <p14:creationId xmlns:p14="http://schemas.microsoft.com/office/powerpoint/2010/main" val="34631787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5"/>
          <p:cNvSpPr>
            <a:spLocks noGrp="1"/>
          </p:cNvSpPr>
          <p:nvPr>
            <p:ph idx="1"/>
          </p:nvPr>
        </p:nvSpPr>
        <p:spPr>
          <a:xfrm>
            <a:off x="304800" y="1317625"/>
            <a:ext cx="8458200" cy="3657600"/>
          </a:xfrm>
        </p:spPr>
        <p:txBody>
          <a:bodyPr/>
          <a:lstStyle/>
          <a:p>
            <a:pPr marL="0" algn="r">
              <a:buFontTx/>
              <a:buNone/>
            </a:pPr>
            <a:r>
              <a:rPr lang="fa-IR" sz="3600" smtClean="0">
                <a:cs typeface="B Zar" pitchFamily="2" charset="-78"/>
              </a:rPr>
              <a:t>نظر به اينكه فرآيند توسعه نيازمند سطح مناسبي از سرمايه اجتماعي و تعامل مثبت بين اعضاي خوشه و همينطور اعضاي خوشه و ساير مراكز دولتي و غيردولتي (مثل نهادهاي پشتيبان) مي باشد، ضروري است از طرق مختلف علمي و عملی از جمله انجام پروژه هاي اعتمادساز و كوتاه مدت مانند"حمایت ازشرکت در نمایشگاه و انجام بازدیدهای مشترک و ..." ، نسبت به ارتقاء سطح اعتماد ذينفعان خوشه اقدام شود. </a:t>
            </a:r>
          </a:p>
          <a:p>
            <a:pPr marL="0" algn="r">
              <a:buFontTx/>
              <a:buNone/>
            </a:pPr>
            <a:r>
              <a:rPr lang="fa-IR" sz="3600" smtClean="0">
                <a:cs typeface="B Zar" pitchFamily="2" charset="-78"/>
              </a:rPr>
              <a:t>فرايند اعتمادسازي از زمان آغاز پروژه شروع و تا پايان آن ادامه خواهد داشت.</a:t>
            </a:r>
          </a:p>
        </p:txBody>
      </p:sp>
      <p:sp>
        <p:nvSpPr>
          <p:cNvPr id="6" name="Rectangle 2"/>
          <p:cNvSpPr txBox="1">
            <a:spLocks noChangeArrowheads="1"/>
          </p:cNvSpPr>
          <p:nvPr/>
        </p:nvSpPr>
        <p:spPr bwMode="white">
          <a:xfrm>
            <a:off x="0" y="428172"/>
            <a:ext cx="9144000" cy="609600"/>
          </a:xfrm>
          <a:prstGeom prst="rect">
            <a:avLst/>
          </a:prstGeom>
          <a:noFill/>
          <a:ln w="9525">
            <a:noFill/>
            <a:miter lim="800000"/>
            <a:headEnd/>
            <a:tailEnd/>
          </a:ln>
        </p:spPr>
        <p:txBody>
          <a:bodyPr anchor="ctr"/>
          <a:lstStyle/>
          <a:p>
            <a:pPr algn="r" rtl="1">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اعتماد آفريني:</a:t>
            </a:r>
            <a:endPar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p:txBody>
      </p:sp>
      <p:sp>
        <p:nvSpPr>
          <p:cNvPr id="8" name="Action Button: Home 7">
            <a:hlinkClick r:id="rId2" action="ppaction://hlinksldjump" highlightClick="1"/>
          </p:cNvPr>
          <p:cNvSpPr/>
          <p:nvPr/>
        </p:nvSpPr>
        <p:spPr>
          <a:xfrm>
            <a:off x="8915400" y="6553200"/>
            <a:ext cx="228600" cy="3048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fa-IR"/>
          </a:p>
        </p:txBody>
      </p:sp>
      <p:sp>
        <p:nvSpPr>
          <p:cNvPr id="34821" name="Slide Number Placeholder 8"/>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95854948-8F26-4E63-8793-18FC19A637F4}" type="slidenum">
              <a:rPr lang="ar-SA"/>
              <a:pPr/>
              <a:t>16</a:t>
            </a:fld>
            <a:endParaRPr lang="en-US"/>
          </a:p>
        </p:txBody>
      </p:sp>
    </p:spTree>
    <p:extLst>
      <p:ext uri="{BB962C8B-B14F-4D97-AF65-F5344CB8AC3E}">
        <p14:creationId xmlns:p14="http://schemas.microsoft.com/office/powerpoint/2010/main" val="1990679323"/>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5"/>
          <p:cNvSpPr>
            <a:spLocks noGrp="1"/>
          </p:cNvSpPr>
          <p:nvPr>
            <p:ph idx="1"/>
          </p:nvPr>
        </p:nvSpPr>
        <p:spPr>
          <a:xfrm>
            <a:off x="420688" y="1143000"/>
            <a:ext cx="8458200" cy="2286000"/>
          </a:xfrm>
        </p:spPr>
        <p:txBody>
          <a:bodyPr/>
          <a:lstStyle/>
          <a:p>
            <a:pPr marL="0" algn="r">
              <a:buFontTx/>
              <a:buNone/>
            </a:pPr>
            <a:r>
              <a:rPr lang="fa-IR" sz="3200" smtClean="0">
                <a:cs typeface="B Zar" pitchFamily="2" charset="-78"/>
              </a:rPr>
              <a:t>‌برنامة عمل به چشم انداز، استراتژي ها و برنامه هاي عملياتي كوتاه مدت خوشه كه در پايان مطالعه شناختي وسپس مقاطع حداكثر يكسالة بعدي از سوي عامل توسعة خوشه تدوين و ارائه و تحت عنوان سند برنامه عمل به تأييد شوراي راهبري خوشه مي رسد، گفته مي شود. پس از اتمام دورة زماني پروژة توسعه و در خوشه هاي توسعه يافته، انجام اين فرآيند بر عهدة شبكة  فراگير خوشه مي‌باشد كه شامل مراحل ذيل مي باشد:</a:t>
            </a:r>
          </a:p>
        </p:txBody>
      </p:sp>
      <p:sp>
        <p:nvSpPr>
          <p:cNvPr id="6" name="Rectangle 2"/>
          <p:cNvSpPr txBox="1">
            <a:spLocks noChangeArrowheads="1"/>
          </p:cNvSpPr>
          <p:nvPr/>
        </p:nvSpPr>
        <p:spPr bwMode="white">
          <a:xfrm>
            <a:off x="0" y="370114"/>
            <a:ext cx="9144000" cy="609600"/>
          </a:xfrm>
          <a:prstGeom prst="rect">
            <a:avLst/>
          </a:prstGeom>
          <a:noFill/>
          <a:ln w="9525">
            <a:noFill/>
            <a:miter lim="800000"/>
            <a:headEnd/>
            <a:tailEnd/>
          </a:ln>
        </p:spPr>
        <p:txBody>
          <a:bodyPr anchor="ctr"/>
          <a:lstStyle/>
          <a:p>
            <a:pPr algn="r" rtl="1">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تدوين سند برنامة عمل:</a:t>
            </a:r>
            <a:endPar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p:txBody>
      </p:sp>
      <p:sp>
        <p:nvSpPr>
          <p:cNvPr id="8" name="Action Button: Home 7">
            <a:hlinkClick r:id="rId2" action="ppaction://hlinksldjump" highlightClick="1"/>
          </p:cNvPr>
          <p:cNvSpPr/>
          <p:nvPr/>
        </p:nvSpPr>
        <p:spPr>
          <a:xfrm>
            <a:off x="8915400" y="6553200"/>
            <a:ext cx="228600" cy="3048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fa-IR"/>
          </a:p>
        </p:txBody>
      </p:sp>
      <p:sp>
        <p:nvSpPr>
          <p:cNvPr id="35845" name="Rectangle 8"/>
          <p:cNvSpPr>
            <a:spLocks noChangeArrowheads="1"/>
          </p:cNvSpPr>
          <p:nvPr/>
        </p:nvSpPr>
        <p:spPr bwMode="auto">
          <a:xfrm>
            <a:off x="1444625" y="3660775"/>
            <a:ext cx="7010400" cy="2554288"/>
          </a:xfrm>
          <a:prstGeom prst="rect">
            <a:avLst/>
          </a:prstGeom>
          <a:noFill/>
          <a:ln w="9525">
            <a:noFill/>
            <a:miter lim="800000"/>
            <a:headEnd/>
            <a:tailEnd/>
          </a:ln>
        </p:spPr>
        <p:txBody>
          <a:bodyPr>
            <a:spAutoFit/>
          </a:bodyPr>
          <a:lstStyle/>
          <a:p>
            <a:pPr algn="r" rtl="1">
              <a:buSzPct val="70000"/>
              <a:buFont typeface="Wingdings" pitchFamily="2" charset="2"/>
              <a:buChar char="v"/>
            </a:pPr>
            <a:r>
              <a:rPr lang="fa-IR" sz="3200">
                <a:cs typeface="B Zar" pitchFamily="2" charset="-78"/>
              </a:rPr>
              <a:t>جمع بندی تحلیل های مطالعه شناختی</a:t>
            </a:r>
          </a:p>
          <a:p>
            <a:pPr algn="r" rtl="1">
              <a:buSzPct val="70000"/>
              <a:buFont typeface="Wingdings" pitchFamily="2" charset="2"/>
              <a:buChar char="v"/>
            </a:pPr>
            <a:r>
              <a:rPr lang="fa-IR" sz="3200">
                <a:cs typeface="B Zar" pitchFamily="2" charset="-78"/>
              </a:rPr>
              <a:t>تحلیل نقاط فشار و مسائل استراتژیک خوشه</a:t>
            </a:r>
          </a:p>
          <a:p>
            <a:pPr algn="r" rtl="1">
              <a:buSzPct val="70000"/>
              <a:buFont typeface="Wingdings" pitchFamily="2" charset="2"/>
              <a:buChar char="v"/>
            </a:pPr>
            <a:r>
              <a:rPr lang="fa-IR" sz="3200">
                <a:cs typeface="B Zar" pitchFamily="2" charset="-78"/>
              </a:rPr>
              <a:t>تدوین یک چشم انداز مناسب</a:t>
            </a:r>
          </a:p>
          <a:p>
            <a:pPr algn="r" rtl="1">
              <a:buSzPct val="70000"/>
              <a:buFont typeface="Wingdings" pitchFamily="2" charset="2"/>
              <a:buChar char="v"/>
            </a:pPr>
            <a:r>
              <a:rPr lang="fa-IR" sz="3200">
                <a:cs typeface="B Zar" pitchFamily="2" charset="-78"/>
              </a:rPr>
              <a:t>طراحی استراتژی مناسب جهت رسیدن به چشم انداز تدوین شده</a:t>
            </a:r>
          </a:p>
          <a:p>
            <a:pPr algn="r" rtl="1">
              <a:buSzPct val="70000"/>
              <a:buFont typeface="Wingdings" pitchFamily="2" charset="2"/>
              <a:buChar char="v"/>
            </a:pPr>
            <a:r>
              <a:rPr lang="fa-IR" sz="3200">
                <a:cs typeface="B Zar" pitchFamily="2" charset="-78"/>
              </a:rPr>
              <a:t>استخراج برنامه های عملیاتی همراستا با استراتژی طراحی شده</a:t>
            </a:r>
            <a:endParaRPr lang="en-US" sz="3200">
              <a:cs typeface="B Zar" pitchFamily="2" charset="-78"/>
            </a:endParaRPr>
          </a:p>
        </p:txBody>
      </p:sp>
      <p:sp>
        <p:nvSpPr>
          <p:cNvPr id="35846" name="Slide Number Placeholder 8"/>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75B73C26-01AE-47C0-8DB7-DF7788646A12}" type="slidenum">
              <a:rPr lang="ar-SA"/>
              <a:pPr/>
              <a:t>17</a:t>
            </a:fld>
            <a:endParaRPr lang="en-US"/>
          </a:p>
        </p:txBody>
      </p:sp>
    </p:spTree>
    <p:extLst>
      <p:ext uri="{BB962C8B-B14F-4D97-AF65-F5344CB8AC3E}">
        <p14:creationId xmlns:p14="http://schemas.microsoft.com/office/powerpoint/2010/main" val="2807295031"/>
      </p:ext>
    </p:extLst>
  </p:cSld>
  <p:clrMapOvr>
    <a:masterClrMapping/>
  </p:clrMapOvr>
  <p:transition spd="med">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5"/>
          <p:cNvSpPr>
            <a:spLocks noGrp="1"/>
          </p:cNvSpPr>
          <p:nvPr>
            <p:ph idx="1"/>
          </p:nvPr>
        </p:nvSpPr>
        <p:spPr>
          <a:xfrm>
            <a:off x="409575" y="1331913"/>
            <a:ext cx="8458200" cy="3657600"/>
          </a:xfrm>
        </p:spPr>
        <p:txBody>
          <a:bodyPr/>
          <a:lstStyle/>
          <a:p>
            <a:pPr marL="0" algn="r">
              <a:buFontTx/>
              <a:buNone/>
            </a:pPr>
            <a:r>
              <a:rPr lang="fa-IR" sz="3200" smtClean="0">
                <a:cs typeface="B Zar" pitchFamily="2" charset="-78"/>
              </a:rPr>
              <a:t>اين فاز از فرآيند توسعه كه پس از مطالعه شناختي آغاز و بيشترين زمان پروژة توسعه را به خود اختصاص مي دهد، شامل اجراي عملياتي همة ريز پروژه هاي تعريف شده در برنامة عمل خوشه مي‌باشد.</a:t>
            </a:r>
          </a:p>
          <a:p>
            <a:pPr marL="0" algn="r">
              <a:buFontTx/>
              <a:buNone/>
            </a:pPr>
            <a:r>
              <a:rPr lang="fa-IR" sz="3200" smtClean="0">
                <a:cs typeface="B Zar" pitchFamily="2" charset="-78"/>
              </a:rPr>
              <a:t>از جمله اين ريز پروژه ها مي توان به انجام پروژه هاي معطوف به توسعة  بازار، ارتقای سطح تكنولوژيك، بهبود كيفيت، توسعة منابع انساني، تأمين مواد اوليه و ...، در قالب شبكه هاي ثبت شده و نشده اشاره نمود. </a:t>
            </a:r>
          </a:p>
          <a:p>
            <a:pPr marL="0" algn="r">
              <a:buFontTx/>
              <a:buNone/>
            </a:pPr>
            <a:r>
              <a:rPr lang="fa-IR" sz="3200" smtClean="0">
                <a:cs typeface="B Zar" pitchFamily="2" charset="-78"/>
              </a:rPr>
              <a:t>كليه ريز پروژه ها بنا به تشخيص </a:t>
            </a:r>
            <a:r>
              <a:rPr lang="en-US" sz="2800" b="1" smtClean="0">
                <a:latin typeface="Times New Roman" pitchFamily="18" charset="0"/>
                <a:cs typeface="Times New Roman" pitchFamily="18" charset="0"/>
              </a:rPr>
              <a:t>CDA</a:t>
            </a:r>
            <a:r>
              <a:rPr lang="fa-IR" sz="3200" smtClean="0">
                <a:cs typeface="B Zar" pitchFamily="2" charset="-78"/>
              </a:rPr>
              <a:t> و تائيد شوراي راهبري و با حمايت مالي و يا غيرمالي نهادهاي پشتيبان به اجرا در مي آيند.</a:t>
            </a:r>
            <a:endParaRPr lang="en-US" sz="3200" smtClean="0">
              <a:cs typeface="B Zar" pitchFamily="2" charset="-78"/>
            </a:endParaRPr>
          </a:p>
        </p:txBody>
      </p:sp>
      <p:sp>
        <p:nvSpPr>
          <p:cNvPr id="6" name="Rectangle 2"/>
          <p:cNvSpPr txBox="1">
            <a:spLocks noChangeArrowheads="1"/>
          </p:cNvSpPr>
          <p:nvPr/>
        </p:nvSpPr>
        <p:spPr bwMode="white">
          <a:xfrm>
            <a:off x="0" y="399143"/>
            <a:ext cx="9144000" cy="609600"/>
          </a:xfrm>
          <a:prstGeom prst="rect">
            <a:avLst/>
          </a:prstGeom>
          <a:noFill/>
          <a:ln w="9525">
            <a:noFill/>
            <a:miter lim="800000"/>
            <a:headEnd/>
            <a:tailEnd/>
          </a:ln>
        </p:spPr>
        <p:txBody>
          <a:bodyPr anchor="ctr"/>
          <a:lstStyle/>
          <a:p>
            <a:pPr algn="r">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پياده سازي:</a:t>
            </a:r>
            <a:endParaRPr lang="en-US" sz="2400" kern="0" dirty="0">
              <a:solidFill>
                <a:schemeClr val="hlink"/>
              </a:solidFill>
              <a:latin typeface="+mj-lt"/>
              <a:ea typeface="+mj-ea"/>
              <a:cs typeface="Titr" pitchFamily="2" charset="-78"/>
            </a:endParaRPr>
          </a:p>
        </p:txBody>
      </p:sp>
      <p:sp>
        <p:nvSpPr>
          <p:cNvPr id="9" name="Action Button: Home 8">
            <a:hlinkClick r:id="rId2" action="ppaction://hlinksldjump" highlightClick="1"/>
          </p:cNvPr>
          <p:cNvSpPr/>
          <p:nvPr/>
        </p:nvSpPr>
        <p:spPr>
          <a:xfrm>
            <a:off x="8915400" y="6553200"/>
            <a:ext cx="228600" cy="3048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fa-IR"/>
          </a:p>
        </p:txBody>
      </p:sp>
      <p:sp>
        <p:nvSpPr>
          <p:cNvPr id="36869" name="Slide Number Placeholder 7"/>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2F64999B-1008-4D06-916A-3CB964E47A7B}" type="slidenum">
              <a:rPr lang="ar-SA"/>
              <a:pPr/>
              <a:t>18</a:t>
            </a:fld>
            <a:endParaRPr lang="en-US"/>
          </a:p>
        </p:txBody>
      </p:sp>
    </p:spTree>
    <p:extLst>
      <p:ext uri="{BB962C8B-B14F-4D97-AF65-F5344CB8AC3E}">
        <p14:creationId xmlns:p14="http://schemas.microsoft.com/office/powerpoint/2010/main" val="339564687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5"/>
          <p:cNvSpPr>
            <a:spLocks noGrp="1"/>
          </p:cNvSpPr>
          <p:nvPr>
            <p:ph idx="1"/>
          </p:nvPr>
        </p:nvSpPr>
        <p:spPr>
          <a:xfrm>
            <a:off x="304800" y="2362200"/>
            <a:ext cx="8458200" cy="1676400"/>
          </a:xfrm>
        </p:spPr>
        <p:txBody>
          <a:bodyPr/>
          <a:lstStyle/>
          <a:p>
            <a:pPr marL="0" algn="just" rtl="1">
              <a:buFontTx/>
              <a:buNone/>
            </a:pPr>
            <a:r>
              <a:rPr lang="fa-IR" sz="3600" smtClean="0">
                <a:cs typeface="B Zar" pitchFamily="2" charset="-78"/>
              </a:rPr>
              <a:t>در صورت حصول به سطح مناسبي از توسعه يافتگي و خود اتكايي اعضاي خوشه در تعريف و راهبري پروژه هاي مورد نياز خوشه، </a:t>
            </a:r>
            <a:r>
              <a:rPr lang="en-US" sz="3200" b="1" smtClean="0">
                <a:latin typeface="Times New Roman" pitchFamily="18" charset="0"/>
                <a:cs typeface="Times New Roman" pitchFamily="18" charset="0"/>
              </a:rPr>
              <a:t>CDA</a:t>
            </a:r>
            <a:r>
              <a:rPr lang="fa-IR" sz="3600" smtClean="0">
                <a:cs typeface="B Zar" pitchFamily="2" charset="-78"/>
              </a:rPr>
              <a:t> به تدريج و طي 4 تا 6 ماه پس از اعلام آن،  از خوشه خارج مي شود.</a:t>
            </a:r>
            <a:endParaRPr lang="en-US" sz="3600" smtClean="0">
              <a:cs typeface="B Zar" pitchFamily="2" charset="-78"/>
            </a:endParaRPr>
          </a:p>
        </p:txBody>
      </p:sp>
      <p:sp>
        <p:nvSpPr>
          <p:cNvPr id="6" name="Rectangle 2"/>
          <p:cNvSpPr txBox="1">
            <a:spLocks noChangeArrowheads="1"/>
          </p:cNvSpPr>
          <p:nvPr/>
        </p:nvSpPr>
        <p:spPr bwMode="white">
          <a:xfrm>
            <a:off x="0" y="457200"/>
            <a:ext cx="9144000" cy="609600"/>
          </a:xfrm>
          <a:prstGeom prst="rect">
            <a:avLst/>
          </a:prstGeom>
          <a:noFill/>
          <a:ln w="9525">
            <a:noFill/>
            <a:miter lim="800000"/>
            <a:headEnd/>
            <a:tailEnd/>
          </a:ln>
        </p:spPr>
        <p:txBody>
          <a:bodyPr anchor="ctr"/>
          <a:lstStyle/>
          <a:p>
            <a:pPr algn="r">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خروج:</a:t>
            </a:r>
            <a:endPar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p:txBody>
      </p:sp>
      <p:sp>
        <p:nvSpPr>
          <p:cNvPr id="9" name="Action Button: Home 8">
            <a:hlinkClick r:id="rId2" action="ppaction://hlinksldjump" highlightClick="1"/>
          </p:cNvPr>
          <p:cNvSpPr/>
          <p:nvPr/>
        </p:nvSpPr>
        <p:spPr>
          <a:xfrm>
            <a:off x="8915400" y="6553200"/>
            <a:ext cx="228600" cy="304800"/>
          </a:xfrm>
          <a:prstGeom prst="actionButtonHom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fa-IR"/>
          </a:p>
        </p:txBody>
      </p:sp>
      <p:sp>
        <p:nvSpPr>
          <p:cNvPr id="37893" name="Slide Number Placeholder 7"/>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E27D840E-516B-47F7-AD6B-16E53DB5D0CC}" type="slidenum">
              <a:rPr lang="ar-SA"/>
              <a:pPr/>
              <a:t>19</a:t>
            </a:fld>
            <a:endParaRPr lang="en-US"/>
          </a:p>
        </p:txBody>
      </p:sp>
    </p:spTree>
    <p:extLst>
      <p:ext uri="{BB962C8B-B14F-4D97-AF65-F5344CB8AC3E}">
        <p14:creationId xmlns:p14="http://schemas.microsoft.com/office/powerpoint/2010/main" val="395521915"/>
      </p:ext>
    </p:extLst>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sm_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66800" y="0"/>
            <a:ext cx="7239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white">
          <a:xfrm>
            <a:off x="0" y="468085"/>
            <a:ext cx="9144000" cy="609600"/>
          </a:xfrm>
          <a:prstGeom prst="rect">
            <a:avLst/>
          </a:prstGeom>
          <a:noFill/>
          <a:ln w="9525">
            <a:noFill/>
            <a:miter lim="800000"/>
            <a:headEnd/>
            <a:tailEnd/>
          </a:ln>
        </p:spPr>
        <p:txBody>
          <a:bodyPr anchor="ctr"/>
          <a:lstStyle/>
          <a:p>
            <a:pPr algn="r">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نهادهاي </a:t>
            </a:r>
            <a:r>
              <a:rPr lang="fa-IR" sz="32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پشتيبان در خوشه های کسب و کار</a:t>
            </a:r>
            <a:endPar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p:txBody>
      </p:sp>
      <p:sp>
        <p:nvSpPr>
          <p:cNvPr id="38915" name="Content Placeholder 5"/>
          <p:cNvSpPr>
            <a:spLocks noGrp="1"/>
          </p:cNvSpPr>
          <p:nvPr>
            <p:ph idx="1"/>
          </p:nvPr>
        </p:nvSpPr>
        <p:spPr>
          <a:xfrm>
            <a:off x="290513" y="1219200"/>
            <a:ext cx="8534400" cy="2057400"/>
          </a:xfrm>
        </p:spPr>
        <p:txBody>
          <a:bodyPr tIns="0" bIns="0"/>
          <a:lstStyle/>
          <a:p>
            <a:pPr marL="0" indent="0" algn="r">
              <a:lnSpc>
                <a:spcPct val="130000"/>
              </a:lnSpc>
              <a:spcBef>
                <a:spcPct val="0"/>
              </a:spcBef>
              <a:buFontTx/>
              <a:buNone/>
            </a:pPr>
            <a:r>
              <a:rPr lang="fa-IR" sz="2800" smtClean="0">
                <a:cs typeface="B Zar" pitchFamily="2" charset="-78"/>
              </a:rPr>
              <a:t> </a:t>
            </a:r>
            <a:r>
              <a:rPr lang="fa-IR" sz="2800" smtClean="0">
                <a:solidFill>
                  <a:srgbClr val="53338D"/>
                </a:solidFill>
                <a:cs typeface="B Zar" pitchFamily="2" charset="-78"/>
              </a:rPr>
              <a:t>به كليه سازمانهاي دولتي و غير دولتي داراي مأموريت ارائه خدمات و تسهيلات زير ساختي، آموزشي، بازرگاني و ... به واحدهاي خوشه، نهاد پشتيبان گفته مي شود. كليه سازمانهايي كه نقش توسعه اي در سطح استان ها و يا كشور دارند، مي توانند اين نقش را ايفاء نمايند. نهادهای پشتیبان می توانند به طرق مختلف در فرایند توسعه خوشه مشارکت نمایند:</a:t>
            </a:r>
            <a:endParaRPr lang="en-US" sz="2800" smtClean="0">
              <a:solidFill>
                <a:srgbClr val="53338D"/>
              </a:solidFill>
              <a:cs typeface="B Zar" pitchFamily="2" charset="-78"/>
            </a:endParaRPr>
          </a:p>
        </p:txBody>
      </p:sp>
      <p:sp>
        <p:nvSpPr>
          <p:cNvPr id="38916" name="Slide Number Placeholder 8"/>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BBFB2546-3E25-418A-BEA6-E5A0CACE86A4}" type="slidenum">
              <a:rPr lang="ar-SA"/>
              <a:pPr/>
              <a:t>20</a:t>
            </a:fld>
            <a:endParaRPr lang="en-US"/>
          </a:p>
        </p:txBody>
      </p:sp>
      <p:sp>
        <p:nvSpPr>
          <p:cNvPr id="8" name="TextBox 7"/>
          <p:cNvSpPr txBox="1"/>
          <p:nvPr/>
        </p:nvSpPr>
        <p:spPr>
          <a:xfrm>
            <a:off x="228600" y="3522663"/>
            <a:ext cx="8382000" cy="2678112"/>
          </a:xfrm>
          <a:prstGeom prst="rect">
            <a:avLst/>
          </a:prstGeom>
          <a:noFill/>
        </p:spPr>
        <p:txBody>
          <a:bodyPr rtlCol="1">
            <a:spAutoFit/>
          </a:bodyPr>
          <a:lstStyle/>
          <a:p>
            <a:pPr marL="360000" indent="-360000" algn="just" rtl="1">
              <a:buFont typeface="+mj-lt"/>
              <a:buAutoNum type="arabicPeriod"/>
              <a:defRPr/>
            </a:pPr>
            <a:r>
              <a:rPr lang="fa-IR" sz="2400" b="1" dirty="0">
                <a:solidFill>
                  <a:srgbClr val="53338D"/>
                </a:solidFill>
                <a:latin typeface="+mn-lt"/>
                <a:cs typeface="B Zar" pitchFamily="2" charset="-78"/>
              </a:rPr>
              <a:t>همکاری مؤثر در زمینه فراهم آوردن اطلاعات صحیح و مورد نیاز برای عامل توسعه‌ی خوشه به ویژه درمرحله‌ی مطالعه شناختی</a:t>
            </a:r>
            <a:endParaRPr lang="en-US" sz="2400" b="1" dirty="0">
              <a:solidFill>
                <a:srgbClr val="53338D"/>
              </a:solidFill>
              <a:latin typeface="+mn-lt"/>
              <a:cs typeface="B Zar" pitchFamily="2" charset="-78"/>
            </a:endParaRPr>
          </a:p>
          <a:p>
            <a:pPr marL="360000" indent="-360000" algn="just" rtl="1">
              <a:buFont typeface="+mj-lt"/>
              <a:buAutoNum type="arabicPeriod"/>
              <a:defRPr/>
            </a:pPr>
            <a:r>
              <a:rPr lang="fa-IR" sz="2400" b="1" dirty="0">
                <a:solidFill>
                  <a:srgbClr val="53338D"/>
                </a:solidFill>
                <a:latin typeface="+mn-lt"/>
                <a:cs typeface="B Zar" pitchFamily="2" charset="-78"/>
              </a:rPr>
              <a:t>مشارکت موثر در جلسات شورای راهبری خوشه</a:t>
            </a:r>
            <a:endParaRPr lang="en-US" sz="2400" b="1" dirty="0">
              <a:solidFill>
                <a:srgbClr val="53338D"/>
              </a:solidFill>
              <a:latin typeface="+mn-lt"/>
              <a:cs typeface="B Zar" pitchFamily="2" charset="-78"/>
            </a:endParaRPr>
          </a:p>
          <a:p>
            <a:pPr marL="360000" indent="-360000" algn="just" rtl="1">
              <a:buFont typeface="+mj-lt"/>
              <a:buAutoNum type="arabicPeriod"/>
              <a:defRPr/>
            </a:pPr>
            <a:r>
              <a:rPr lang="fa-IR" sz="2400" b="1" dirty="0">
                <a:solidFill>
                  <a:srgbClr val="53338D"/>
                </a:solidFill>
                <a:latin typeface="+mn-lt"/>
                <a:cs typeface="B Zar" pitchFamily="2" charset="-78"/>
              </a:rPr>
              <a:t>مشارکت در تأمین منابع مالی مورد نیاز برای فعالیت های تعریف شده ذیل سند برنامه عمل خوشه </a:t>
            </a:r>
            <a:endParaRPr lang="en-US" sz="2400" b="1" dirty="0">
              <a:solidFill>
                <a:srgbClr val="53338D"/>
              </a:solidFill>
              <a:latin typeface="+mn-lt"/>
              <a:cs typeface="B Zar" pitchFamily="2" charset="-78"/>
            </a:endParaRPr>
          </a:p>
          <a:p>
            <a:pPr marL="360000" indent="-360000" algn="just" rtl="1">
              <a:buFont typeface="+mj-lt"/>
              <a:buAutoNum type="arabicPeriod"/>
              <a:defRPr/>
            </a:pPr>
            <a:r>
              <a:rPr lang="fa-IR" sz="2400" b="1" dirty="0">
                <a:solidFill>
                  <a:srgbClr val="53338D"/>
                </a:solidFill>
                <a:latin typeface="+mn-lt"/>
                <a:cs typeface="B Zar" pitchFamily="2" charset="-78"/>
              </a:rPr>
              <a:t>تسهیل فضای حقوقی و قانونی کسب و کار خوشه متناسب با مأموریت نهاد پشتیبان</a:t>
            </a:r>
            <a:endParaRPr lang="en-US" sz="2400" b="1" dirty="0">
              <a:solidFill>
                <a:srgbClr val="53338D"/>
              </a:solidFill>
              <a:latin typeface="+mn-lt"/>
              <a:cs typeface="B Zar" pitchFamily="2" charset="-78"/>
            </a:endParaRPr>
          </a:p>
          <a:p>
            <a:pPr marL="360000" indent="-360000" algn="just" rtl="1">
              <a:buFont typeface="+mj-lt"/>
              <a:buAutoNum type="arabicPeriod"/>
              <a:defRPr/>
            </a:pPr>
            <a:r>
              <a:rPr lang="fa-IR" sz="2400" b="1" dirty="0">
                <a:solidFill>
                  <a:srgbClr val="53338D"/>
                </a:solidFill>
                <a:latin typeface="+mn-lt"/>
                <a:cs typeface="B Zar" pitchFamily="2" charset="-78"/>
              </a:rPr>
              <a:t>سایر حمایت ها بنا به اقتضا و نیاز خوشه و بنا به مأموریت ذاتی نهاد پشتیبان.</a:t>
            </a:r>
            <a:endParaRPr lang="en-US" sz="2400" b="1" dirty="0">
              <a:solidFill>
                <a:srgbClr val="53338D"/>
              </a:solidFill>
              <a:latin typeface="+mn-lt"/>
              <a:cs typeface="B Zar" pitchFamily="2" charset="-78"/>
            </a:endParaRPr>
          </a:p>
          <a:p>
            <a:pPr algn="r" rtl="1">
              <a:defRPr/>
            </a:pPr>
            <a:endParaRPr lang="fa-IR" sz="2400" b="1" dirty="0"/>
          </a:p>
        </p:txBody>
      </p:sp>
    </p:spTree>
    <p:extLst>
      <p:ext uri="{BB962C8B-B14F-4D97-AF65-F5344CB8AC3E}">
        <p14:creationId xmlns:p14="http://schemas.microsoft.com/office/powerpoint/2010/main" val="29757426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47688" y="274638"/>
            <a:ext cx="8520112" cy="600075"/>
          </a:xfrm>
        </p:spPr>
        <p:txBody>
          <a:bodyPr/>
          <a:lstStyle/>
          <a:p>
            <a:pPr rtl="1">
              <a:defRPr/>
            </a:pPr>
            <a:r>
              <a:rPr lang="fa-IR" sz="2800" dirty="0" smtClean="0">
                <a:solidFill>
                  <a:srgbClr val="006600"/>
                </a:solidFill>
                <a:cs typeface="B Nazanin" pitchFamily="2" charset="-78"/>
              </a:rPr>
              <a:t>مدیریت و توسعه خوشه های کسب و کار</a:t>
            </a:r>
            <a:r>
              <a:rPr lang="en-US" sz="3200" dirty="0" smtClean="0">
                <a:solidFill>
                  <a:srgbClr val="006600"/>
                </a:solidFill>
                <a:cs typeface="B Nazanin" pitchFamily="2" charset="-78"/>
              </a:rPr>
              <a:t/>
            </a:r>
            <a:br>
              <a:rPr lang="en-US" sz="3200" dirty="0" smtClean="0">
                <a:solidFill>
                  <a:srgbClr val="006600"/>
                </a:solidFill>
                <a:cs typeface="B Nazanin" pitchFamily="2" charset="-78"/>
              </a:rPr>
            </a:br>
            <a:endParaRPr lang="en-US" sz="1800" dirty="0" smtClean="0">
              <a:solidFill>
                <a:srgbClr val="006600"/>
              </a:solidFill>
            </a:endParaRPr>
          </a:p>
        </p:txBody>
      </p:sp>
      <p:grpSp>
        <p:nvGrpSpPr>
          <p:cNvPr id="2" name="Group 64"/>
          <p:cNvGrpSpPr>
            <a:grpSpLocks/>
          </p:cNvGrpSpPr>
          <p:nvPr/>
        </p:nvGrpSpPr>
        <p:grpSpPr bwMode="auto">
          <a:xfrm>
            <a:off x="1143000" y="1371600"/>
            <a:ext cx="7783513" cy="4419600"/>
            <a:chOff x="720" y="864"/>
            <a:chExt cx="4903" cy="2784"/>
          </a:xfrm>
        </p:grpSpPr>
        <p:sp>
          <p:nvSpPr>
            <p:cNvPr id="23559" name="Freeform 3"/>
            <p:cNvSpPr>
              <a:spLocks noEditPoints="1"/>
            </p:cNvSpPr>
            <p:nvPr/>
          </p:nvSpPr>
          <p:spPr bwMode="gray">
            <a:xfrm>
              <a:off x="720" y="1104"/>
              <a:ext cx="3744" cy="2544"/>
            </a:xfrm>
            <a:custGeom>
              <a:avLst/>
              <a:gdLst>
                <a:gd name="T0" fmla="*/ 1925 w 2820"/>
                <a:gd name="T1" fmla="*/ 38 h 2912"/>
                <a:gd name="T2" fmla="*/ 1448 w 2820"/>
                <a:gd name="T3" fmla="*/ 128 h 2912"/>
                <a:gd name="T4" fmla="*/ 1048 w 2820"/>
                <a:gd name="T5" fmla="*/ 229 h 2912"/>
                <a:gd name="T6" fmla="*/ 716 w 2820"/>
                <a:gd name="T7" fmla="*/ 341 h 2912"/>
                <a:gd name="T8" fmla="*/ 447 w 2820"/>
                <a:gd name="T9" fmla="*/ 461 h 2912"/>
                <a:gd name="T10" fmla="*/ 247 w 2820"/>
                <a:gd name="T11" fmla="*/ 589 h 2912"/>
                <a:gd name="T12" fmla="*/ 106 w 2820"/>
                <a:gd name="T13" fmla="*/ 721 h 2912"/>
                <a:gd name="T14" fmla="*/ 25 w 2820"/>
                <a:gd name="T15" fmla="*/ 856 h 2912"/>
                <a:gd name="T16" fmla="*/ 0 w 2820"/>
                <a:gd name="T17" fmla="*/ 992 h 2912"/>
                <a:gd name="T18" fmla="*/ 32 w 2820"/>
                <a:gd name="T19" fmla="*/ 1126 h 2912"/>
                <a:gd name="T20" fmla="*/ 113 w 2820"/>
                <a:gd name="T21" fmla="*/ 1259 h 2912"/>
                <a:gd name="T22" fmla="*/ 243 w 2820"/>
                <a:gd name="T23" fmla="*/ 1387 h 2912"/>
                <a:gd name="T24" fmla="*/ 420 w 2820"/>
                <a:gd name="T25" fmla="*/ 1510 h 2912"/>
                <a:gd name="T26" fmla="*/ 641 w 2820"/>
                <a:gd name="T27" fmla="*/ 1622 h 2912"/>
                <a:gd name="T28" fmla="*/ 903 w 2820"/>
                <a:gd name="T29" fmla="*/ 1726 h 2912"/>
                <a:gd name="T30" fmla="*/ 1206 w 2820"/>
                <a:gd name="T31" fmla="*/ 1818 h 2912"/>
                <a:gd name="T32" fmla="*/ 1540 w 2820"/>
                <a:gd name="T33" fmla="*/ 1896 h 2912"/>
                <a:gd name="T34" fmla="*/ 1914 w 2820"/>
                <a:gd name="T35" fmla="*/ 1957 h 2912"/>
                <a:gd name="T36" fmla="*/ 2317 w 2820"/>
                <a:gd name="T37" fmla="*/ 2001 h 2912"/>
                <a:gd name="T38" fmla="*/ 2746 w 2820"/>
                <a:gd name="T39" fmla="*/ 2026 h 2912"/>
                <a:gd name="T40" fmla="*/ 3205 w 2820"/>
                <a:gd name="T41" fmla="*/ 2029 h 2912"/>
                <a:gd name="T42" fmla="*/ 3684 w 2820"/>
                <a:gd name="T43" fmla="*/ 2008 h 2912"/>
                <a:gd name="T44" fmla="*/ 4185 w 2820"/>
                <a:gd name="T45" fmla="*/ 1965 h 2912"/>
                <a:gd name="T46" fmla="*/ 4485 w 2820"/>
                <a:gd name="T47" fmla="*/ 2223 h 2912"/>
                <a:gd name="T48" fmla="*/ 3293 w 2820"/>
                <a:gd name="T49" fmla="*/ 1185 h 2912"/>
                <a:gd name="T50" fmla="*/ 3448 w 2820"/>
                <a:gd name="T51" fmla="*/ 1461 h 2912"/>
                <a:gd name="T52" fmla="*/ 3152 w 2820"/>
                <a:gd name="T53" fmla="*/ 1477 h 2912"/>
                <a:gd name="T54" fmla="*/ 2848 w 2820"/>
                <a:gd name="T55" fmla="*/ 1476 h 2912"/>
                <a:gd name="T56" fmla="*/ 2541 w 2820"/>
                <a:gd name="T57" fmla="*/ 1459 h 2912"/>
                <a:gd name="T58" fmla="*/ 2242 w 2820"/>
                <a:gd name="T59" fmla="*/ 1428 h 2912"/>
                <a:gd name="T60" fmla="*/ 1953 w 2820"/>
                <a:gd name="T61" fmla="*/ 1383 h 2912"/>
                <a:gd name="T62" fmla="*/ 1678 w 2820"/>
                <a:gd name="T63" fmla="*/ 1325 h 2912"/>
                <a:gd name="T64" fmla="*/ 1427 w 2820"/>
                <a:gd name="T65" fmla="*/ 1256 h 2912"/>
                <a:gd name="T66" fmla="*/ 1206 w 2820"/>
                <a:gd name="T67" fmla="*/ 1177 h 2912"/>
                <a:gd name="T68" fmla="*/ 1018 w 2820"/>
                <a:gd name="T69" fmla="*/ 1090 h 2912"/>
                <a:gd name="T70" fmla="*/ 871 w 2820"/>
                <a:gd name="T71" fmla="*/ 995 h 2912"/>
                <a:gd name="T72" fmla="*/ 773 w 2820"/>
                <a:gd name="T73" fmla="*/ 893 h 2912"/>
                <a:gd name="T74" fmla="*/ 722 w 2820"/>
                <a:gd name="T75" fmla="*/ 788 h 2912"/>
                <a:gd name="T76" fmla="*/ 733 w 2820"/>
                <a:gd name="T77" fmla="*/ 678 h 2912"/>
                <a:gd name="T78" fmla="*/ 811 w 2820"/>
                <a:gd name="T79" fmla="*/ 566 h 2912"/>
                <a:gd name="T80" fmla="*/ 959 w 2820"/>
                <a:gd name="T81" fmla="*/ 452 h 2912"/>
                <a:gd name="T82" fmla="*/ 1182 w 2820"/>
                <a:gd name="T83" fmla="*/ 339 h 2912"/>
                <a:gd name="T84" fmla="*/ 1488 w 2820"/>
                <a:gd name="T85" fmla="*/ 227 h 2912"/>
                <a:gd name="T86" fmla="*/ 1887 w 2820"/>
                <a:gd name="T87" fmla="*/ 118 h 2912"/>
                <a:gd name="T88" fmla="*/ 2377 w 2820"/>
                <a:gd name="T89" fmla="*/ 12 h 2912"/>
                <a:gd name="T90" fmla="*/ 2193 w 2820"/>
                <a:gd name="T91" fmla="*/ 0 h 2912"/>
                <a:gd name="T92" fmla="*/ 4971 w 2820"/>
                <a:gd name="T93" fmla="*/ 1476 h 2912"/>
                <a:gd name="T94" fmla="*/ 4971 w 2820"/>
                <a:gd name="T95" fmla="*/ 1476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hlink"/>
                </a:gs>
                <a:gs pos="100000">
                  <a:schemeClr val="accent1"/>
                </a:gs>
              </a:gsLst>
              <a:lin ang="5400000" scaled="1"/>
            </a:gradFill>
            <a:ln w="0">
              <a:noFill/>
              <a:prstDash val="solid"/>
              <a:round/>
              <a:headEnd/>
              <a:tailEnd/>
            </a:ln>
            <a:effectLst>
              <a:outerShdw dist="206741" dir="8249373" algn="ctr" rotWithShape="0">
                <a:srgbClr val="C1D1D3">
                  <a:alpha val="50000"/>
                </a:srgbClr>
              </a:outerShdw>
            </a:effectLst>
          </p:spPr>
          <p:txBody>
            <a:bodyPr/>
            <a:lstStyle/>
            <a:p>
              <a:pPr>
                <a:defRPr/>
              </a:pPr>
              <a:endParaRPr lang="en-US">
                <a:latin typeface="Arial" charset="0"/>
              </a:endParaRPr>
            </a:p>
          </p:txBody>
        </p:sp>
        <p:sp>
          <p:nvSpPr>
            <p:cNvPr id="81952" name="Text Box 32"/>
            <p:cNvSpPr txBox="1">
              <a:spLocks noChangeArrowheads="1"/>
            </p:cNvSpPr>
            <p:nvPr/>
          </p:nvSpPr>
          <p:spPr bwMode="auto">
            <a:xfrm>
              <a:off x="3730" y="2114"/>
              <a:ext cx="1893" cy="523"/>
            </a:xfrm>
            <a:prstGeom prst="rect">
              <a:avLst/>
            </a:prstGeom>
            <a:noFill/>
            <a:ln w="9525" algn="ctr">
              <a:noFill/>
              <a:miter lim="800000"/>
              <a:headEnd/>
              <a:tailEnd/>
            </a:ln>
            <a:effectLst/>
          </p:spPr>
          <p:txBody>
            <a:bodyPr>
              <a:spAutoFit/>
            </a:bodyPr>
            <a:lstStyle/>
            <a:p>
              <a:pPr algn="r" rtl="1">
                <a:defRPr/>
              </a:pPr>
              <a:r>
                <a:rPr lang="fa-IR" sz="2400" dirty="0">
                  <a:solidFill>
                    <a:schemeClr val="tx2"/>
                  </a:solidFill>
                  <a:effectLst>
                    <a:outerShdw blurRad="38100" dist="38100" dir="2700000" algn="tl">
                      <a:srgbClr val="C0C0C0"/>
                    </a:outerShdw>
                  </a:effectLst>
                  <a:latin typeface="Arial" charset="0"/>
                  <a:cs typeface="B Nazanin" pitchFamily="2" charset="-78"/>
                </a:rPr>
                <a:t>مهارت های چندگانه مدیریت</a:t>
              </a:r>
              <a:r>
                <a:rPr lang="en-US" sz="2400" dirty="0">
                  <a:solidFill>
                    <a:schemeClr val="tx2"/>
                  </a:solidFill>
                  <a:effectLst>
                    <a:outerShdw blurRad="38100" dist="38100" dir="2700000" algn="tl">
                      <a:srgbClr val="C0C0C0"/>
                    </a:outerShdw>
                  </a:effectLst>
                  <a:latin typeface="Arial" charset="0"/>
                  <a:cs typeface="B Nazanin" pitchFamily="2" charset="-78"/>
                </a:rPr>
                <a:t> </a:t>
              </a:r>
              <a:r>
                <a:rPr lang="fa-IR" sz="2400" dirty="0">
                  <a:solidFill>
                    <a:schemeClr val="tx2"/>
                  </a:solidFill>
                  <a:effectLst>
                    <a:outerShdw blurRad="38100" dist="38100" dir="2700000" algn="tl">
                      <a:srgbClr val="C0C0C0"/>
                    </a:outerShdw>
                  </a:effectLst>
                  <a:latin typeface="Arial" charset="0"/>
                  <a:cs typeface="B Nazanin" pitchFamily="2" charset="-78"/>
                </a:rPr>
                <a:t>توسعه خوشه های صنعتی</a:t>
              </a:r>
              <a:endParaRPr lang="en-US" sz="2400" dirty="0">
                <a:solidFill>
                  <a:schemeClr val="tx2"/>
                </a:solidFill>
                <a:latin typeface="Arial" charset="0"/>
                <a:cs typeface="B Nazanin" pitchFamily="2" charset="-78"/>
              </a:endParaRPr>
            </a:p>
          </p:txBody>
        </p:sp>
        <p:grpSp>
          <p:nvGrpSpPr>
            <p:cNvPr id="3" name="Group 63"/>
            <p:cNvGrpSpPr>
              <a:grpSpLocks/>
            </p:cNvGrpSpPr>
            <p:nvPr/>
          </p:nvGrpSpPr>
          <p:grpSpPr bwMode="auto">
            <a:xfrm>
              <a:off x="2046" y="2220"/>
              <a:ext cx="1074" cy="1188"/>
              <a:chOff x="2046" y="2220"/>
              <a:chExt cx="1074" cy="1188"/>
            </a:xfrm>
          </p:grpSpPr>
          <p:sp>
            <p:nvSpPr>
              <p:cNvPr id="39968" name="Oval 35"/>
              <p:cNvSpPr>
                <a:spLocks noChangeArrowheads="1"/>
              </p:cNvSpPr>
              <p:nvPr/>
            </p:nvSpPr>
            <p:spPr bwMode="gray">
              <a:xfrm rot="-723406">
                <a:off x="2089" y="2988"/>
                <a:ext cx="906" cy="420"/>
              </a:xfrm>
              <a:prstGeom prst="ellipse">
                <a:avLst/>
              </a:prstGeom>
              <a:solidFill>
                <a:srgbClr val="0F2145">
                  <a:alpha val="30196"/>
                </a:srgbClr>
              </a:solidFill>
              <a:ln w="9525">
                <a:noFill/>
                <a:round/>
                <a:headEnd/>
                <a:tailEnd/>
              </a:ln>
            </p:spPr>
            <p:txBody>
              <a:bodyPr wrap="none" anchor="ctr"/>
              <a:lstStyle/>
              <a:p>
                <a:endParaRPr lang="en-US"/>
              </a:p>
            </p:txBody>
          </p:sp>
          <p:sp>
            <p:nvSpPr>
              <p:cNvPr id="39969" name="Oval 36"/>
              <p:cNvSpPr>
                <a:spLocks noChangeArrowheads="1"/>
              </p:cNvSpPr>
              <p:nvPr/>
            </p:nvSpPr>
            <p:spPr bwMode="gray">
              <a:xfrm>
                <a:off x="2046" y="2220"/>
                <a:ext cx="1074" cy="107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39970" name="Oval 37"/>
              <p:cNvSpPr>
                <a:spLocks noChangeArrowheads="1"/>
              </p:cNvSpPr>
              <p:nvPr/>
            </p:nvSpPr>
            <p:spPr bwMode="gray">
              <a:xfrm>
                <a:off x="2059" y="2226"/>
                <a:ext cx="1049" cy="104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39971" name="Oval 38"/>
              <p:cNvSpPr>
                <a:spLocks noChangeArrowheads="1"/>
              </p:cNvSpPr>
              <p:nvPr/>
            </p:nvSpPr>
            <p:spPr bwMode="gray">
              <a:xfrm>
                <a:off x="2070" y="2236"/>
                <a:ext cx="998" cy="98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39972" name="Oval 39"/>
              <p:cNvSpPr>
                <a:spLocks noChangeArrowheads="1"/>
              </p:cNvSpPr>
              <p:nvPr/>
            </p:nvSpPr>
            <p:spPr bwMode="gray">
              <a:xfrm>
                <a:off x="2128" y="2264"/>
                <a:ext cx="888" cy="79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sp>
            <p:nvSpPr>
              <p:cNvPr id="39973" name="Text Box 40"/>
              <p:cNvSpPr txBox="1">
                <a:spLocks noChangeArrowheads="1"/>
              </p:cNvSpPr>
              <p:nvPr/>
            </p:nvSpPr>
            <p:spPr bwMode="gray">
              <a:xfrm>
                <a:off x="2260" y="2533"/>
                <a:ext cx="684" cy="601"/>
              </a:xfrm>
              <a:prstGeom prst="rect">
                <a:avLst/>
              </a:prstGeom>
              <a:noFill/>
              <a:ln w="9525" algn="ctr">
                <a:noFill/>
                <a:miter lim="800000"/>
                <a:headEnd/>
                <a:tailEnd/>
              </a:ln>
            </p:spPr>
            <p:txBody>
              <a:bodyPr wrap="none">
                <a:spAutoFit/>
              </a:bodyPr>
              <a:lstStyle/>
              <a:p>
                <a:pPr algn="ctr"/>
                <a:r>
                  <a:rPr lang="fa-IR" sz="2800" b="1">
                    <a:solidFill>
                      <a:srgbClr val="000000"/>
                    </a:solidFill>
                    <a:cs typeface="B Nazanin" pitchFamily="2" charset="-78"/>
                  </a:rPr>
                  <a:t>مهارت </a:t>
                </a:r>
              </a:p>
              <a:p>
                <a:pPr algn="ctr"/>
                <a:r>
                  <a:rPr lang="fa-IR" sz="2800" b="1">
                    <a:solidFill>
                      <a:srgbClr val="000000"/>
                    </a:solidFill>
                    <a:cs typeface="B Nazanin" pitchFamily="2" charset="-78"/>
                  </a:rPr>
                  <a:t>طراحی</a:t>
                </a:r>
                <a:endParaRPr lang="en-US" sz="2800"/>
              </a:p>
            </p:txBody>
          </p:sp>
        </p:grpSp>
        <p:grpSp>
          <p:nvGrpSpPr>
            <p:cNvPr id="4" name="Group 62"/>
            <p:cNvGrpSpPr>
              <a:grpSpLocks/>
            </p:cNvGrpSpPr>
            <p:nvPr/>
          </p:nvGrpSpPr>
          <p:grpSpPr bwMode="auto">
            <a:xfrm>
              <a:off x="881" y="1980"/>
              <a:ext cx="865" cy="1008"/>
              <a:chOff x="881" y="1980"/>
              <a:chExt cx="865" cy="1008"/>
            </a:xfrm>
          </p:grpSpPr>
          <p:sp>
            <p:nvSpPr>
              <p:cNvPr id="39961" name="Oval 41"/>
              <p:cNvSpPr>
                <a:spLocks noChangeArrowheads="1"/>
              </p:cNvSpPr>
              <p:nvPr/>
            </p:nvSpPr>
            <p:spPr bwMode="gray">
              <a:xfrm rot="-772996">
                <a:off x="928" y="2604"/>
                <a:ext cx="714" cy="384"/>
              </a:xfrm>
              <a:prstGeom prst="ellipse">
                <a:avLst/>
              </a:prstGeom>
              <a:solidFill>
                <a:srgbClr val="0F2145">
                  <a:alpha val="30196"/>
                </a:srgbClr>
              </a:solidFill>
              <a:ln w="9525">
                <a:noFill/>
                <a:round/>
                <a:headEnd/>
                <a:tailEnd/>
              </a:ln>
            </p:spPr>
            <p:txBody>
              <a:bodyPr wrap="none" anchor="ctr"/>
              <a:lstStyle/>
              <a:p>
                <a:endParaRPr lang="en-US"/>
              </a:p>
            </p:txBody>
          </p:sp>
          <p:grpSp>
            <p:nvGrpSpPr>
              <p:cNvPr id="5" name="Group 42"/>
              <p:cNvGrpSpPr>
                <a:grpSpLocks/>
              </p:cNvGrpSpPr>
              <p:nvPr/>
            </p:nvGrpSpPr>
            <p:grpSpPr bwMode="auto">
              <a:xfrm>
                <a:off x="881" y="1980"/>
                <a:ext cx="865" cy="908"/>
                <a:chOff x="732" y="2112"/>
                <a:chExt cx="842" cy="860"/>
              </a:xfrm>
            </p:grpSpPr>
            <p:sp>
              <p:nvSpPr>
                <p:cNvPr id="39963" name="Oval 43"/>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39964" name="Oval 44"/>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39965" name="Oval 45"/>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39966" name="Oval 46"/>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sp>
              <p:nvSpPr>
                <p:cNvPr id="39967" name="Text Box 47"/>
                <p:cNvSpPr txBox="1">
                  <a:spLocks noChangeArrowheads="1"/>
                </p:cNvSpPr>
                <p:nvPr/>
              </p:nvSpPr>
              <p:spPr bwMode="gray">
                <a:xfrm>
                  <a:off x="847" y="2327"/>
                  <a:ext cx="588" cy="496"/>
                </a:xfrm>
                <a:prstGeom prst="rect">
                  <a:avLst/>
                </a:prstGeom>
                <a:noFill/>
                <a:ln w="9525" algn="ctr">
                  <a:noFill/>
                  <a:miter lim="800000"/>
                  <a:headEnd/>
                  <a:tailEnd/>
                </a:ln>
              </p:spPr>
              <p:txBody>
                <a:bodyPr wrap="none">
                  <a:spAutoFit/>
                </a:bodyPr>
                <a:lstStyle/>
                <a:p>
                  <a:pPr algn="ctr"/>
                  <a:r>
                    <a:rPr lang="fa-IR" sz="2400" b="1">
                      <a:solidFill>
                        <a:srgbClr val="000000"/>
                      </a:solidFill>
                      <a:cs typeface="B Nazanin" pitchFamily="2" charset="-78"/>
                    </a:rPr>
                    <a:t>مهارت </a:t>
                  </a:r>
                </a:p>
                <a:p>
                  <a:pPr algn="ctr"/>
                  <a:r>
                    <a:rPr lang="fa-IR" sz="2400" b="1">
                      <a:solidFill>
                        <a:srgbClr val="000000"/>
                      </a:solidFill>
                      <a:cs typeface="B Nazanin" pitchFamily="2" charset="-78"/>
                    </a:rPr>
                    <a:t>تحلیلی</a:t>
                  </a:r>
                  <a:endParaRPr lang="en-US"/>
                </a:p>
              </p:txBody>
            </p:sp>
          </p:grpSp>
        </p:grpSp>
        <p:grpSp>
          <p:nvGrpSpPr>
            <p:cNvPr id="6" name="Group 60"/>
            <p:cNvGrpSpPr>
              <a:grpSpLocks/>
            </p:cNvGrpSpPr>
            <p:nvPr/>
          </p:nvGrpSpPr>
          <p:grpSpPr bwMode="auto">
            <a:xfrm>
              <a:off x="816" y="1116"/>
              <a:ext cx="693" cy="718"/>
              <a:chOff x="816" y="1116"/>
              <a:chExt cx="693" cy="718"/>
            </a:xfrm>
          </p:grpSpPr>
          <p:sp>
            <p:nvSpPr>
              <p:cNvPr id="39955" name="Oval 48"/>
              <p:cNvSpPr>
                <a:spLocks noChangeArrowheads="1"/>
              </p:cNvSpPr>
              <p:nvPr/>
            </p:nvSpPr>
            <p:spPr bwMode="gray">
              <a:xfrm>
                <a:off x="816" y="1498"/>
                <a:ext cx="576" cy="336"/>
              </a:xfrm>
              <a:prstGeom prst="ellipse">
                <a:avLst/>
              </a:prstGeom>
              <a:solidFill>
                <a:srgbClr val="0F2145">
                  <a:alpha val="30196"/>
                </a:srgbClr>
              </a:solidFill>
              <a:ln w="9525">
                <a:noFill/>
                <a:round/>
                <a:headEnd/>
                <a:tailEnd/>
              </a:ln>
            </p:spPr>
            <p:txBody>
              <a:bodyPr wrap="none" anchor="ctr"/>
              <a:lstStyle/>
              <a:p>
                <a:endParaRPr lang="en-US"/>
              </a:p>
            </p:txBody>
          </p:sp>
          <p:sp>
            <p:nvSpPr>
              <p:cNvPr id="39956" name="Oval 49"/>
              <p:cNvSpPr>
                <a:spLocks noChangeArrowheads="1"/>
              </p:cNvSpPr>
              <p:nvPr/>
            </p:nvSpPr>
            <p:spPr bwMode="gray">
              <a:xfrm>
                <a:off x="864" y="1116"/>
                <a:ext cx="645" cy="645"/>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39957" name="Oval 50"/>
              <p:cNvSpPr>
                <a:spLocks noChangeArrowheads="1"/>
              </p:cNvSpPr>
              <p:nvPr/>
            </p:nvSpPr>
            <p:spPr bwMode="gray">
              <a:xfrm>
                <a:off x="872" y="1119"/>
                <a:ext cx="630" cy="63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39958" name="Oval 51"/>
              <p:cNvSpPr>
                <a:spLocks noChangeArrowheads="1"/>
              </p:cNvSpPr>
              <p:nvPr/>
            </p:nvSpPr>
            <p:spPr bwMode="gray">
              <a:xfrm>
                <a:off x="879" y="1126"/>
                <a:ext cx="599" cy="58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39959" name="Oval 52"/>
              <p:cNvSpPr>
                <a:spLocks noChangeArrowheads="1"/>
              </p:cNvSpPr>
              <p:nvPr/>
            </p:nvSpPr>
            <p:spPr bwMode="gray">
              <a:xfrm>
                <a:off x="913" y="1142"/>
                <a:ext cx="534" cy="47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sp>
            <p:nvSpPr>
              <p:cNvPr id="39960" name="Text Box 53"/>
              <p:cNvSpPr txBox="1">
                <a:spLocks noChangeArrowheads="1"/>
              </p:cNvSpPr>
              <p:nvPr/>
            </p:nvSpPr>
            <p:spPr bwMode="gray">
              <a:xfrm>
                <a:off x="952" y="1254"/>
                <a:ext cx="444" cy="407"/>
              </a:xfrm>
              <a:prstGeom prst="rect">
                <a:avLst/>
              </a:prstGeom>
              <a:noFill/>
              <a:ln w="9525" algn="ctr">
                <a:noFill/>
                <a:miter lim="800000"/>
                <a:headEnd/>
                <a:tailEnd/>
              </a:ln>
            </p:spPr>
            <p:txBody>
              <a:bodyPr wrap="none">
                <a:spAutoFit/>
              </a:bodyPr>
              <a:lstStyle/>
              <a:p>
                <a:pPr algn="ctr"/>
                <a:r>
                  <a:rPr lang="fa-IR" b="1">
                    <a:solidFill>
                      <a:srgbClr val="000000"/>
                    </a:solidFill>
                    <a:cs typeface="B Nazanin" pitchFamily="2" charset="-78"/>
                  </a:rPr>
                  <a:t>مهارت</a:t>
                </a:r>
              </a:p>
              <a:p>
                <a:pPr algn="ctr"/>
                <a:r>
                  <a:rPr lang="fa-IR" b="1">
                    <a:solidFill>
                      <a:srgbClr val="000000"/>
                    </a:solidFill>
                    <a:cs typeface="B Nazanin" pitchFamily="2" charset="-78"/>
                  </a:rPr>
                  <a:t>انسانی</a:t>
                </a:r>
                <a:endParaRPr lang="en-US">
                  <a:cs typeface="B Nazanin" pitchFamily="2" charset="-78"/>
                </a:endParaRPr>
              </a:p>
            </p:txBody>
          </p:sp>
        </p:grpSp>
        <p:grpSp>
          <p:nvGrpSpPr>
            <p:cNvPr id="7" name="Group 61"/>
            <p:cNvGrpSpPr>
              <a:grpSpLocks/>
            </p:cNvGrpSpPr>
            <p:nvPr/>
          </p:nvGrpSpPr>
          <p:grpSpPr bwMode="auto">
            <a:xfrm>
              <a:off x="1614" y="864"/>
              <a:ext cx="507" cy="480"/>
              <a:chOff x="1614" y="864"/>
              <a:chExt cx="507" cy="480"/>
            </a:xfrm>
          </p:grpSpPr>
          <p:sp>
            <p:nvSpPr>
              <p:cNvPr id="39949" name="Oval 54"/>
              <p:cNvSpPr>
                <a:spLocks noChangeArrowheads="1"/>
              </p:cNvSpPr>
              <p:nvPr/>
            </p:nvSpPr>
            <p:spPr bwMode="gray">
              <a:xfrm>
                <a:off x="1614" y="1200"/>
                <a:ext cx="432" cy="144"/>
              </a:xfrm>
              <a:prstGeom prst="ellipse">
                <a:avLst/>
              </a:prstGeom>
              <a:solidFill>
                <a:srgbClr val="0F2145">
                  <a:alpha val="30196"/>
                </a:srgbClr>
              </a:solidFill>
              <a:ln w="9525">
                <a:noFill/>
                <a:round/>
                <a:headEnd/>
                <a:tailEnd/>
              </a:ln>
            </p:spPr>
            <p:txBody>
              <a:bodyPr wrap="none" anchor="ctr"/>
              <a:lstStyle/>
              <a:p>
                <a:endParaRPr lang="en-US"/>
              </a:p>
            </p:txBody>
          </p:sp>
          <p:sp>
            <p:nvSpPr>
              <p:cNvPr id="39950" name="Oval 55"/>
              <p:cNvSpPr>
                <a:spLocks noChangeArrowheads="1"/>
              </p:cNvSpPr>
              <p:nvPr/>
            </p:nvSpPr>
            <p:spPr bwMode="gray">
              <a:xfrm>
                <a:off x="1691" y="864"/>
                <a:ext cx="430" cy="43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39951" name="Oval 56"/>
              <p:cNvSpPr>
                <a:spLocks noChangeArrowheads="1"/>
              </p:cNvSpPr>
              <p:nvPr/>
            </p:nvSpPr>
            <p:spPr bwMode="gray">
              <a:xfrm>
                <a:off x="1697" y="866"/>
                <a:ext cx="419" cy="42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39952" name="Oval 57"/>
              <p:cNvSpPr>
                <a:spLocks noChangeArrowheads="1"/>
              </p:cNvSpPr>
              <p:nvPr/>
            </p:nvSpPr>
            <p:spPr bwMode="gray">
              <a:xfrm>
                <a:off x="1701" y="870"/>
                <a:ext cx="399" cy="392"/>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39953" name="Oval 58"/>
              <p:cNvSpPr>
                <a:spLocks noChangeArrowheads="1"/>
              </p:cNvSpPr>
              <p:nvPr/>
            </p:nvSpPr>
            <p:spPr bwMode="gray">
              <a:xfrm>
                <a:off x="1724" y="882"/>
                <a:ext cx="355" cy="31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sp>
            <p:nvSpPr>
              <p:cNvPr id="39954" name="Text Box 59"/>
              <p:cNvSpPr txBox="1">
                <a:spLocks noChangeArrowheads="1"/>
              </p:cNvSpPr>
              <p:nvPr/>
            </p:nvSpPr>
            <p:spPr bwMode="gray">
              <a:xfrm>
                <a:off x="1724" y="932"/>
                <a:ext cx="368" cy="330"/>
              </a:xfrm>
              <a:prstGeom prst="rect">
                <a:avLst/>
              </a:prstGeom>
              <a:noFill/>
              <a:ln w="9525" algn="ctr">
                <a:noFill/>
                <a:miter lim="800000"/>
                <a:headEnd/>
                <a:tailEnd/>
              </a:ln>
            </p:spPr>
            <p:txBody>
              <a:bodyPr wrap="none">
                <a:spAutoFit/>
              </a:bodyPr>
              <a:lstStyle/>
              <a:p>
                <a:pPr algn="ctr"/>
                <a:r>
                  <a:rPr lang="fa-IR" sz="1400" b="1">
                    <a:solidFill>
                      <a:srgbClr val="000000"/>
                    </a:solidFill>
                    <a:cs typeface="B Nazanin" pitchFamily="2" charset="-78"/>
                  </a:rPr>
                  <a:t>مهارت</a:t>
                </a:r>
                <a:endParaRPr lang="fa-IR"/>
              </a:p>
              <a:p>
                <a:pPr algn="ctr"/>
                <a:r>
                  <a:rPr lang="fa-IR" sz="1400" b="1">
                    <a:solidFill>
                      <a:srgbClr val="000000"/>
                    </a:solidFill>
                    <a:cs typeface="B Nazanin" pitchFamily="2" charset="-78"/>
                  </a:rPr>
                  <a:t>فنی</a:t>
                </a:r>
              </a:p>
            </p:txBody>
          </p:sp>
        </p:grpSp>
      </p:grpSp>
      <p:pic>
        <p:nvPicPr>
          <p:cNvPr id="39941" name="Picture 13" descr="E:\dada\shahrak\power point\emage\download (13).jpg"/>
          <p:cNvPicPr>
            <a:picLocks noChangeAspect="1" noChangeArrowheads="1"/>
          </p:cNvPicPr>
          <p:nvPr/>
        </p:nvPicPr>
        <p:blipFill>
          <a:blip r:embed="rId3"/>
          <a:srcRect/>
          <a:stretch>
            <a:fillRect/>
          </a:stretch>
        </p:blipFill>
        <p:spPr bwMode="auto">
          <a:xfrm>
            <a:off x="5051425" y="1152525"/>
            <a:ext cx="3524250" cy="2025650"/>
          </a:xfrm>
          <a:prstGeom prst="rect">
            <a:avLst/>
          </a:prstGeom>
          <a:noFill/>
          <a:ln w="9525">
            <a:noFill/>
            <a:miter lim="800000"/>
            <a:headEnd/>
            <a:tailEnd/>
          </a:ln>
        </p:spPr>
      </p:pic>
    </p:spTree>
    <p:extLst>
      <p:ext uri="{BB962C8B-B14F-4D97-AF65-F5344CB8AC3E}">
        <p14:creationId xmlns:p14="http://schemas.microsoft.com/office/powerpoint/2010/main" val="69199475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858084" y="1714885"/>
          <a:ext cx="7713518" cy="507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Wave 12"/>
          <p:cNvSpPr/>
          <p:nvPr/>
        </p:nvSpPr>
        <p:spPr>
          <a:xfrm>
            <a:off x="265" y="500719"/>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algn="r" defTabSz="2034976" rtl="1" fontAlgn="auto">
              <a:lnSpc>
                <a:spcPct val="90000"/>
              </a:lnSpc>
              <a:spcBef>
                <a:spcPts val="0"/>
              </a:spcBef>
              <a:spcAft>
                <a:spcPct val="35000"/>
              </a:spcAft>
              <a:defRPr/>
            </a:pPr>
            <a:r>
              <a:rPr lang="fa-IR" sz="2799" b="1" dirty="0">
                <a:solidFill>
                  <a:schemeClr val="bg1"/>
                </a:solidFill>
                <a:effectLst>
                  <a:outerShdw blurRad="38100" dist="38100" dir="2700000" algn="tl">
                    <a:srgbClr val="000000">
                      <a:alpha val="43137"/>
                    </a:srgbClr>
                  </a:outerShdw>
                </a:effectLst>
                <a:cs typeface="B Titr" pitchFamily="2" charset="-78"/>
              </a:rPr>
              <a:t>     نقش تعاونیها در توسعه پایدار</a:t>
            </a:r>
          </a:p>
        </p:txBody>
      </p:sp>
    </p:spTree>
    <p:extLst>
      <p:ext uri="{BB962C8B-B14F-4D97-AF65-F5344CB8AC3E}">
        <p14:creationId xmlns:p14="http://schemas.microsoft.com/office/powerpoint/2010/main" val="118718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Wave 29"/>
          <p:cNvSpPr/>
          <p:nvPr/>
        </p:nvSpPr>
        <p:spPr>
          <a:xfrm>
            <a:off x="71685" y="213878"/>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algn="r" defTabSz="2034976" rtl="1" fontAlgn="auto">
              <a:lnSpc>
                <a:spcPct val="90000"/>
              </a:lnSpc>
              <a:spcBef>
                <a:spcPts val="0"/>
              </a:spcBef>
              <a:spcAft>
                <a:spcPct val="35000"/>
              </a:spcAft>
              <a:defRPr/>
            </a:pPr>
            <a:r>
              <a:rPr lang="fa-IR" sz="2799" b="1" dirty="0">
                <a:solidFill>
                  <a:schemeClr val="bg1"/>
                </a:solidFill>
                <a:effectLst>
                  <a:outerShdw blurRad="38100" dist="38100" dir="2700000" algn="tl">
                    <a:srgbClr val="000000">
                      <a:alpha val="43137"/>
                    </a:srgbClr>
                  </a:outerShdw>
                </a:effectLst>
                <a:cs typeface="B Titr" pitchFamily="2" charset="-78"/>
              </a:rPr>
              <a:t>           رویکردهای تعاونی</a:t>
            </a:r>
          </a:p>
        </p:txBody>
      </p:sp>
      <p:graphicFrame>
        <p:nvGraphicFramePr>
          <p:cNvPr id="35" name="Diagram 34"/>
          <p:cNvGraphicFramePr/>
          <p:nvPr/>
        </p:nvGraphicFramePr>
        <p:xfrm>
          <a:off x="4643421" y="1643463"/>
          <a:ext cx="5642296" cy="4285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6" name="Diagram 35"/>
          <p:cNvGraphicFramePr/>
          <p:nvPr/>
        </p:nvGraphicFramePr>
        <p:xfrm>
          <a:off x="264" y="1714885"/>
          <a:ext cx="3357572" cy="40637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7" name="Oval 36"/>
          <p:cNvSpPr/>
          <p:nvPr/>
        </p:nvSpPr>
        <p:spPr>
          <a:xfrm>
            <a:off x="3714942" y="2786207"/>
            <a:ext cx="1785537" cy="2285487"/>
          </a:xfrm>
          <a:prstGeom prst="ellipse">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000" dirty="0">
                <a:solidFill>
                  <a:schemeClr val="tx1"/>
                </a:solidFill>
                <a:cs typeface="B Yekan" pitchFamily="2" charset="-78"/>
              </a:rPr>
              <a:t>رویکردهای تعاونی</a:t>
            </a:r>
            <a:endParaRPr lang="en-US" sz="2000" dirty="0">
              <a:solidFill>
                <a:schemeClr val="tx1"/>
              </a:solidFill>
              <a:cs typeface="B Yekan" pitchFamily="2" charset="-78"/>
            </a:endParaRPr>
          </a:p>
        </p:txBody>
      </p:sp>
      <p:sp>
        <p:nvSpPr>
          <p:cNvPr id="38" name="Rounded Rectangle 37"/>
          <p:cNvSpPr/>
          <p:nvPr/>
        </p:nvSpPr>
        <p:spPr>
          <a:xfrm>
            <a:off x="2429356" y="5643066"/>
            <a:ext cx="4428131" cy="642793"/>
          </a:xfrm>
          <a:prstGeom prst="round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5400000" scaled="1"/>
            <a:tileRect/>
          </a:gradFill>
        </p:spPr>
        <p:style>
          <a:lnRef idx="0">
            <a:schemeClr val="accent1"/>
          </a:lnRef>
          <a:fillRef idx="3">
            <a:schemeClr val="accent1"/>
          </a:fillRef>
          <a:effectRef idx="3">
            <a:schemeClr val="accent1"/>
          </a:effectRef>
          <a:fontRef idx="minor">
            <a:schemeClr val="lt1"/>
          </a:fontRef>
        </p:style>
        <p:txBody>
          <a:bodyPr rtlCol="1" anchor="ctr"/>
          <a:lstStyle/>
          <a:p>
            <a:pPr algn="ctr"/>
            <a:r>
              <a:rPr lang="fa-IR" dirty="0">
                <a:solidFill>
                  <a:schemeClr val="tx1"/>
                </a:solidFill>
                <a:latin typeface="Verdana" pitchFamily="34" charset="0"/>
                <a:cs typeface="B Yekan" pitchFamily="2" charset="-78"/>
              </a:rPr>
              <a:t>ارتقا سهم تعاون در حوزه های اقتصادی و اجتماعی</a:t>
            </a:r>
            <a:endParaRPr lang="en-US" dirty="0">
              <a:solidFill>
                <a:schemeClr val="tx1"/>
              </a:solidFill>
              <a:latin typeface="Verdana" pitchFamily="34" charset="0"/>
              <a:cs typeface="B Yekan" pitchFamily="2" charset="-78"/>
            </a:endParaRPr>
          </a:p>
        </p:txBody>
      </p:sp>
      <p:sp>
        <p:nvSpPr>
          <p:cNvPr id="39" name="Right Arrow 38"/>
          <p:cNvSpPr/>
          <p:nvPr/>
        </p:nvSpPr>
        <p:spPr>
          <a:xfrm>
            <a:off x="5643322" y="3714686"/>
            <a:ext cx="285686" cy="21426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Left Arrow 39"/>
          <p:cNvSpPr/>
          <p:nvPr/>
        </p:nvSpPr>
        <p:spPr>
          <a:xfrm>
            <a:off x="3214992" y="3714686"/>
            <a:ext cx="357107" cy="214264"/>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Down Arrow 40"/>
          <p:cNvSpPr/>
          <p:nvPr/>
        </p:nvSpPr>
        <p:spPr>
          <a:xfrm>
            <a:off x="4500579" y="5214537"/>
            <a:ext cx="214264" cy="35710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6678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265" y="499950"/>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marL="273022" indent="125401" algn="r" rtl="1">
              <a:lnSpc>
                <a:spcPct val="150000"/>
              </a:lnSpc>
            </a:pPr>
            <a:r>
              <a:rPr lang="fa-IR" sz="2799" spc="-100" dirty="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latin typeface="IranNastaliq" pitchFamily="18" charset="0"/>
                <a:cs typeface="B Titr" pitchFamily="2" charset="-78"/>
              </a:rPr>
              <a:t>  </a:t>
            </a:r>
          </a:p>
        </p:txBody>
      </p:sp>
      <p:sp>
        <p:nvSpPr>
          <p:cNvPr id="11" name="Rectangle 10"/>
          <p:cNvSpPr/>
          <p:nvPr/>
        </p:nvSpPr>
        <p:spPr>
          <a:xfrm>
            <a:off x="2215854" y="714984"/>
            <a:ext cx="6927882" cy="756955"/>
          </a:xfrm>
          <a:prstGeom prst="rect">
            <a:avLst/>
          </a:prstGeom>
        </p:spPr>
        <p:txBody>
          <a:bodyPr wrap="square">
            <a:spAutoFit/>
          </a:bodyPr>
          <a:lstStyle/>
          <a:p>
            <a:pPr algn="just" rtl="1">
              <a:lnSpc>
                <a:spcPct val="180000"/>
              </a:lnSpc>
            </a:pPr>
            <a:r>
              <a:rPr lang="ar-SA" sz="2400" b="1" dirty="0">
                <a:solidFill>
                  <a:schemeClr val="bg1"/>
                </a:solidFill>
                <a:effectLst>
                  <a:outerShdw blurRad="38100" dist="38100" dir="2700000" algn="tl">
                    <a:srgbClr val="000000">
                      <a:alpha val="43137"/>
                    </a:srgbClr>
                  </a:outerShdw>
                </a:effectLst>
                <a:cs typeface="B Titr" pitchFamily="2" charset="-78"/>
              </a:rPr>
              <a:t>ارزشها در تعاونی</a:t>
            </a:r>
            <a:r>
              <a:rPr lang="fa-IR" sz="2400" b="1" dirty="0">
                <a:solidFill>
                  <a:schemeClr val="bg1"/>
                </a:solidFill>
                <a:effectLst>
                  <a:outerShdw blurRad="38100" dist="38100" dir="2700000" algn="tl">
                    <a:srgbClr val="000000">
                      <a:alpha val="43137"/>
                    </a:srgbClr>
                  </a:outerShdw>
                </a:effectLst>
                <a:cs typeface="B Titr" pitchFamily="2" charset="-78"/>
              </a:rPr>
              <a:t> (مصوب اتحادیه بین المللی تعاون-  1995 )</a:t>
            </a:r>
            <a:endParaRPr lang="ar-SA" sz="2400" b="1" dirty="0">
              <a:solidFill>
                <a:schemeClr val="bg1"/>
              </a:solidFill>
              <a:effectLst>
                <a:outerShdw blurRad="38100" dist="38100" dir="2700000" algn="tl">
                  <a:srgbClr val="000000">
                    <a:alpha val="43137"/>
                  </a:srgbClr>
                </a:outerShdw>
              </a:effectLst>
              <a:cs typeface="B Titr" pitchFamily="2" charset="-78"/>
            </a:endParaRPr>
          </a:p>
        </p:txBody>
      </p:sp>
      <p:graphicFrame>
        <p:nvGraphicFramePr>
          <p:cNvPr id="12" name="Diagram 11"/>
          <p:cNvGraphicFramePr/>
          <p:nvPr/>
        </p:nvGraphicFramePr>
        <p:xfrm>
          <a:off x="265" y="1786306"/>
          <a:ext cx="9143471" cy="4928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60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5" y="0"/>
            <a:ext cx="9143471" cy="6858000"/>
          </a:xfrm>
          <a:prstGeom prst="rect">
            <a:avLst/>
          </a:prstGeom>
          <a:ln>
            <a:noFill/>
          </a:ln>
          <a:effectLst>
            <a:outerShdw blurRad="292100" dist="139700" dir="2700000" algn="tl" rotWithShape="0">
              <a:srgbClr val="333333">
                <a:alpha val="65000"/>
              </a:srgbClr>
            </a:outerShdw>
          </a:effectLst>
        </p:spPr>
      </p:pic>
      <p:sp>
        <p:nvSpPr>
          <p:cNvPr id="2" name="Rectangle 1"/>
          <p:cNvSpPr>
            <a:spLocks noChangeArrowheads="1"/>
          </p:cNvSpPr>
          <p:nvPr/>
        </p:nvSpPr>
        <p:spPr bwMode="auto">
          <a:xfrm>
            <a:off x="358134" y="2429100"/>
            <a:ext cx="8305319" cy="811171"/>
          </a:xfrm>
          <a:prstGeom prst="rect">
            <a:avLst/>
          </a:prstGeom>
          <a:noFill/>
          <a:ln w="9525">
            <a:noFill/>
            <a:miter lim="800000"/>
            <a:headEnd/>
            <a:tailEnd/>
          </a:ln>
        </p:spPr>
        <p:txBody>
          <a:bodyPr lIns="87210" tIns="43606" rIns="87210" bIns="43606">
            <a:spAutoFit/>
          </a:bodyPr>
          <a:lstStyle/>
          <a:p>
            <a:pPr algn="ctr"/>
            <a:r>
              <a:rPr lang="fa-IR" sz="4699" b="1" dirty="0">
                <a:solidFill>
                  <a:srgbClr val="FF0000"/>
                </a:solidFill>
                <a:effectLst>
                  <a:outerShdw blurRad="38100" dist="38100" dir="2700000" algn="tl">
                    <a:srgbClr val="000000">
                      <a:alpha val="43137"/>
                    </a:srgbClr>
                  </a:outerShdw>
                </a:effectLst>
                <a:latin typeface="Open Sans"/>
                <a:cs typeface="B Jadid" pitchFamily="2" charset="-78"/>
              </a:rPr>
              <a:t>تعاونی ها جهان بهتری می سازند</a:t>
            </a:r>
          </a:p>
        </p:txBody>
      </p:sp>
      <p:sp>
        <p:nvSpPr>
          <p:cNvPr id="3" name="Rectangle 2"/>
          <p:cNvSpPr/>
          <p:nvPr/>
        </p:nvSpPr>
        <p:spPr>
          <a:xfrm>
            <a:off x="265" y="4969233"/>
            <a:ext cx="9143471" cy="888097"/>
          </a:xfrm>
          <a:prstGeom prst="rect">
            <a:avLst/>
          </a:prstGeom>
        </p:spPr>
        <p:txBody>
          <a:bodyPr lIns="87210" tIns="43606" rIns="87210" bIns="43606">
            <a:spAutoFit/>
            <a:scene3d>
              <a:camera prst="orthographicFront"/>
              <a:lightRig rig="balanced" dir="t">
                <a:rot lat="0" lon="0" rev="2100000"/>
              </a:lightRig>
            </a:scene3d>
            <a:sp3d extrusionH="57150" prstMaterial="metal">
              <a:bevelT w="38100" h="25400"/>
              <a:contourClr>
                <a:schemeClr val="bg2"/>
              </a:contourClr>
            </a:sp3d>
          </a:bodyPr>
          <a:lstStyle/>
          <a:p>
            <a:pPr algn="ctr" defTabSz="858163" fontAlgn="auto">
              <a:spcBef>
                <a:spcPts val="0"/>
              </a:spcBef>
              <a:spcAft>
                <a:spcPts val="0"/>
              </a:spcAft>
              <a:defRPr/>
            </a:pPr>
            <a:r>
              <a:rPr lang="fa-IR" sz="5199" b="1" dirty="0">
                <a:ln w="50800"/>
                <a:solidFill>
                  <a:schemeClr val="bg2">
                    <a:lumMod val="50000"/>
                  </a:schemeClr>
                </a:solidFill>
                <a:latin typeface="+mn-lt"/>
                <a:cs typeface="B Jadid" pitchFamily="2" charset="-78"/>
              </a:rPr>
              <a:t>تعاونی ها در خدمت توسعه پایدار</a:t>
            </a:r>
            <a:endParaRPr lang="en-US" sz="5199" b="1" dirty="0">
              <a:ln w="50800"/>
              <a:solidFill>
                <a:schemeClr val="bg2">
                  <a:lumMod val="50000"/>
                </a:schemeClr>
              </a:solidFill>
              <a:latin typeface="+mn-lt"/>
              <a:cs typeface="B Jadid" pitchFamily="2" charset="-78"/>
            </a:endParaRPr>
          </a:p>
        </p:txBody>
      </p:sp>
      <p:sp>
        <p:nvSpPr>
          <p:cNvPr id="5" name="Left Arrow 4">
            <a:hlinkClick r:id="rId4" action="ppaction://hlinksldjump"/>
          </p:cNvPr>
          <p:cNvSpPr/>
          <p:nvPr/>
        </p:nvSpPr>
        <p:spPr>
          <a:xfrm>
            <a:off x="8571602" y="6357280"/>
            <a:ext cx="357107" cy="285686"/>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5699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1600200" y="609600"/>
          <a:ext cx="5591810" cy="2656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nvPr>
        </p:nvGraphicFramePr>
        <p:xfrm>
          <a:off x="1524857" y="3429000"/>
          <a:ext cx="5638800" cy="284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8124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rtl="1"/>
            <a:r>
              <a:rPr lang="fa-IR" sz="3200" b="1" dirty="0" smtClean="0">
                <a:solidFill>
                  <a:srgbClr val="C00000"/>
                </a:solidFill>
                <a:cs typeface="B Titr" panose="00000700000000000000" pitchFamily="2" charset="-78"/>
              </a:rPr>
              <a:t>تعاونی در مالزی</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1219200"/>
            <a:ext cx="8229600" cy="5181600"/>
          </a:xfrm>
        </p:spPr>
        <p:txBody>
          <a:bodyPr>
            <a:normAutofit fontScale="77500" lnSpcReduction="20000"/>
          </a:bodyPr>
          <a:lstStyle/>
          <a:p>
            <a:pPr algn="r" rtl="1">
              <a:lnSpc>
                <a:spcPct val="120000"/>
              </a:lnSpc>
              <a:spcBef>
                <a:spcPts val="0"/>
              </a:spcBef>
              <a:spcAft>
                <a:spcPts val="1800"/>
              </a:spcAft>
            </a:pPr>
            <a:r>
              <a:rPr lang="ar-SA" dirty="0">
                <a:cs typeface="B Zar" pitchFamily="2" charset="-78"/>
              </a:rPr>
              <a:t>بر اساس </a:t>
            </a:r>
            <a:r>
              <a:rPr lang="fa-IR" dirty="0">
                <a:cs typeface="B Zar" pitchFamily="2" charset="-78"/>
              </a:rPr>
              <a:t>مدل رایفایزن </a:t>
            </a:r>
            <a:r>
              <a:rPr lang="ar-SA" dirty="0">
                <a:cs typeface="B Zar" pitchFamily="2" charset="-78"/>
              </a:rPr>
              <a:t>و </a:t>
            </a:r>
            <a:r>
              <a:rPr lang="ar-SA" dirty="0" smtClean="0">
                <a:cs typeface="B Zar" pitchFamily="2" charset="-78"/>
              </a:rPr>
              <a:t>در </a:t>
            </a:r>
            <a:r>
              <a:rPr lang="ar-SA" dirty="0">
                <a:cs typeface="B Zar" pitchFamily="2" charset="-78"/>
              </a:rPr>
              <a:t>جهت </a:t>
            </a:r>
            <a:r>
              <a:rPr lang="ar-SA" u="sng" dirty="0">
                <a:solidFill>
                  <a:srgbClr val="C00000"/>
                </a:solidFill>
                <a:cs typeface="B Zar" pitchFamily="2" charset="-78"/>
              </a:rPr>
              <a:t>حمایت از حقوق روستاییان در برابر واسطه ها</a:t>
            </a:r>
            <a:r>
              <a:rPr lang="ar-SA" dirty="0">
                <a:cs typeface="B Zar" pitchFamily="2" charset="-78"/>
              </a:rPr>
              <a:t> و رفع مشکل بدهی های کارکنان </a:t>
            </a:r>
            <a:r>
              <a:rPr lang="ar-SA" dirty="0" smtClean="0">
                <a:cs typeface="B Zar" pitchFamily="2" charset="-78"/>
              </a:rPr>
              <a:t>دولت</a:t>
            </a:r>
            <a:r>
              <a:rPr lang="fa-IR" dirty="0" smtClean="0">
                <a:cs typeface="B Zar" pitchFamily="2" charset="-78"/>
              </a:rPr>
              <a:t>.</a:t>
            </a:r>
          </a:p>
          <a:p>
            <a:pPr algn="r" rtl="1">
              <a:lnSpc>
                <a:spcPct val="120000"/>
              </a:lnSpc>
              <a:spcBef>
                <a:spcPts val="0"/>
              </a:spcBef>
              <a:spcAft>
                <a:spcPts val="1800"/>
              </a:spcAft>
            </a:pPr>
            <a:r>
              <a:rPr lang="ar-SA" dirty="0">
                <a:cs typeface="B Zar" pitchFamily="2" charset="-78"/>
              </a:rPr>
              <a:t>در بخش </a:t>
            </a:r>
            <a:r>
              <a:rPr lang="ar-SA" dirty="0" smtClean="0">
                <a:cs typeface="B Zar" pitchFamily="2" charset="-78"/>
              </a:rPr>
              <a:t>های اقتصادی</a:t>
            </a:r>
            <a:r>
              <a:rPr lang="fa-IR" dirty="0" smtClean="0">
                <a:cs typeface="B Zar" pitchFamily="2" charset="-78"/>
              </a:rPr>
              <a:t>:</a:t>
            </a:r>
            <a:r>
              <a:rPr lang="ar-SA" dirty="0" smtClean="0">
                <a:cs typeface="B Zar" pitchFamily="2" charset="-78"/>
              </a:rPr>
              <a:t> اعتبار </a:t>
            </a:r>
            <a:r>
              <a:rPr lang="ar-SA" dirty="0">
                <a:cs typeface="B Zar" pitchFamily="2" charset="-78"/>
              </a:rPr>
              <a:t>و بانکداری، کشاورزی و ماهیگیری، ساخت و ساز، حمل و نقل، مصرف، صنایع، خدمات، مسکن و </a:t>
            </a:r>
            <a:r>
              <a:rPr lang="fa-IR" dirty="0">
                <a:cs typeface="B Zar" pitchFamily="2" charset="-78"/>
              </a:rPr>
              <a:t>بازاریابی </a:t>
            </a:r>
            <a:r>
              <a:rPr lang="fa-IR" dirty="0" smtClean="0">
                <a:cs typeface="B Zar" pitchFamily="2" charset="-78"/>
              </a:rPr>
              <a:t>محصولات.</a:t>
            </a:r>
          </a:p>
          <a:p>
            <a:pPr algn="r" rtl="1">
              <a:lnSpc>
                <a:spcPct val="120000"/>
              </a:lnSpc>
              <a:spcBef>
                <a:spcPts val="0"/>
              </a:spcBef>
              <a:spcAft>
                <a:spcPts val="1800"/>
              </a:spcAft>
            </a:pPr>
            <a:r>
              <a:rPr lang="ar-SA" dirty="0">
                <a:cs typeface="B Zar" pitchFamily="2" charset="-78"/>
              </a:rPr>
              <a:t>در سال </a:t>
            </a:r>
            <a:r>
              <a:rPr lang="fa-IR" dirty="0">
                <a:cs typeface="B Zar" pitchFamily="2" charset="-78"/>
              </a:rPr>
              <a:t>۲۰10 </a:t>
            </a:r>
            <a:r>
              <a:rPr lang="fa-IR" dirty="0" smtClean="0">
                <a:cs typeface="B Zar" pitchFamily="2" charset="-78"/>
              </a:rPr>
              <a:t>: </a:t>
            </a:r>
            <a:r>
              <a:rPr lang="ar-SA" dirty="0" smtClean="0">
                <a:cs typeface="B Zar" pitchFamily="2" charset="-78"/>
              </a:rPr>
              <a:t>تعداد</a:t>
            </a:r>
            <a:r>
              <a:rPr lang="fa-IR" dirty="0" smtClean="0">
                <a:cs typeface="B Zar" pitchFamily="2" charset="-78"/>
              </a:rPr>
              <a:t> 8200</a:t>
            </a:r>
            <a:r>
              <a:rPr lang="ar-SA" dirty="0" smtClean="0">
                <a:cs typeface="B Zar" pitchFamily="2" charset="-78"/>
              </a:rPr>
              <a:t> </a:t>
            </a:r>
            <a:r>
              <a:rPr lang="ar-SA" dirty="0">
                <a:cs typeface="B Zar" pitchFamily="2" charset="-78"/>
              </a:rPr>
              <a:t>تعاونی با مجموع </a:t>
            </a:r>
            <a:r>
              <a:rPr lang="fa-IR" dirty="0">
                <a:cs typeface="B Zar" pitchFamily="2" charset="-78"/>
              </a:rPr>
              <a:t>6/6</a:t>
            </a:r>
            <a:r>
              <a:rPr lang="ar-SA" dirty="0">
                <a:cs typeface="B Zar" pitchFamily="2" charset="-78"/>
              </a:rPr>
              <a:t> میلیون نفر عضو، سرمایه سهامی برابر با </a:t>
            </a:r>
            <a:r>
              <a:rPr lang="fa-IR" dirty="0">
                <a:cs typeface="B Zar" pitchFamily="2" charset="-78"/>
              </a:rPr>
              <a:t>5/9</a:t>
            </a:r>
            <a:r>
              <a:rPr lang="ar-SA" dirty="0">
                <a:cs typeface="B Zar" pitchFamily="2" charset="-78"/>
              </a:rPr>
              <a:t> میلیارد رینگیت (حدود 2.4 میلیارد دلار) و کل دارایی معادل </a:t>
            </a:r>
            <a:r>
              <a:rPr lang="fa-IR" dirty="0">
                <a:cs typeface="B Zar" pitchFamily="2" charset="-78"/>
              </a:rPr>
              <a:t>8/71</a:t>
            </a:r>
            <a:r>
              <a:rPr lang="ar-SA" dirty="0">
                <a:cs typeface="B Zar" pitchFamily="2" charset="-78"/>
              </a:rPr>
              <a:t> میلیارد رینگیت (حدود 18 میلیارد دلار</a:t>
            </a:r>
            <a:r>
              <a:rPr lang="ar-SA" dirty="0" smtClean="0">
                <a:cs typeface="B Zar" pitchFamily="2" charset="-78"/>
              </a:rPr>
              <a:t>)</a:t>
            </a:r>
            <a:endParaRPr lang="fa-IR" dirty="0" smtClean="0">
              <a:cs typeface="B Zar" pitchFamily="2" charset="-78"/>
            </a:endParaRPr>
          </a:p>
          <a:p>
            <a:pPr algn="r" rtl="1">
              <a:lnSpc>
                <a:spcPct val="120000"/>
              </a:lnSpc>
              <a:spcBef>
                <a:spcPts val="0"/>
              </a:spcBef>
              <a:spcAft>
                <a:spcPts val="1800"/>
              </a:spcAft>
            </a:pPr>
            <a:r>
              <a:rPr lang="ar-SA" dirty="0">
                <a:cs typeface="B Zar" pitchFamily="2" charset="-78"/>
              </a:rPr>
              <a:t>دولت مسئول ترویج و توسعه تعاونی </a:t>
            </a:r>
            <a:r>
              <a:rPr lang="ar-SA" dirty="0" smtClean="0">
                <a:cs typeface="B Zar" pitchFamily="2" charset="-78"/>
              </a:rPr>
              <a:t>هاست</a:t>
            </a:r>
            <a:r>
              <a:rPr lang="fa-IR" dirty="0" smtClean="0">
                <a:cs typeface="B Zar" pitchFamily="2" charset="-78"/>
              </a:rPr>
              <a:t>.</a:t>
            </a:r>
          </a:p>
          <a:p>
            <a:pPr algn="r" rtl="1">
              <a:lnSpc>
                <a:spcPct val="120000"/>
              </a:lnSpc>
              <a:spcBef>
                <a:spcPts val="0"/>
              </a:spcBef>
              <a:spcAft>
                <a:spcPts val="1800"/>
              </a:spcAft>
            </a:pPr>
            <a:r>
              <a:rPr lang="fa-IR" dirty="0">
                <a:cs typeface="B Zar" pitchFamily="2" charset="-78"/>
              </a:rPr>
              <a:t>سیاست ها و حمایت های دولت از طریق </a:t>
            </a:r>
            <a:r>
              <a:rPr lang="fa-IR" dirty="0" smtClean="0">
                <a:cs typeface="B Zar" pitchFamily="2" charset="-78"/>
              </a:rPr>
              <a:t>وزارت توسعه کارآفرینی و تعاون در </a:t>
            </a:r>
            <a:r>
              <a:rPr lang="fa-IR" dirty="0">
                <a:cs typeface="B Zar" pitchFamily="2" charset="-78"/>
              </a:rPr>
              <a:t>بدنه دولت انجام می شود. </a:t>
            </a:r>
            <a:endParaRPr lang="fa-IR" dirty="0" smtClean="0">
              <a:cs typeface="B Zar" pitchFamily="2" charset="-78"/>
            </a:endParaRPr>
          </a:p>
          <a:p>
            <a:pPr algn="r" rtl="1">
              <a:lnSpc>
                <a:spcPct val="120000"/>
              </a:lnSpc>
              <a:spcBef>
                <a:spcPts val="0"/>
              </a:spcBef>
              <a:spcAft>
                <a:spcPts val="1800"/>
              </a:spcAft>
            </a:pPr>
            <a:endParaRPr lang="en-US" dirty="0">
              <a:cs typeface="B Zar" pitchFamily="2" charset="-78"/>
            </a:endParaRPr>
          </a:p>
        </p:txBody>
      </p:sp>
    </p:spTree>
    <p:extLst>
      <p:ext uri="{BB962C8B-B14F-4D97-AF65-F5344CB8AC3E}">
        <p14:creationId xmlns:p14="http://schemas.microsoft.com/office/powerpoint/2010/main" val="1597061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gn="r" rtl="1"/>
            <a:r>
              <a:rPr lang="fa-IR" sz="2400" b="1" dirty="0">
                <a:solidFill>
                  <a:srgbClr val="C00000"/>
                </a:solidFill>
                <a:cs typeface="B Zar" pitchFamily="2" charset="-78"/>
              </a:rPr>
              <a:t>اصول </a:t>
            </a:r>
            <a:r>
              <a:rPr lang="fa-IR" sz="2400" b="1" dirty="0" smtClean="0">
                <a:solidFill>
                  <a:srgbClr val="C00000"/>
                </a:solidFill>
                <a:cs typeface="B Zar" pitchFamily="2" charset="-78"/>
              </a:rPr>
              <a:t>تعاون:</a:t>
            </a:r>
          </a:p>
          <a:p>
            <a:pPr marL="0" indent="0" algn="r" rtl="1">
              <a:buNone/>
            </a:pPr>
            <a:endParaRPr lang="en-US" sz="2400" dirty="0">
              <a:cs typeface="B Zar" pitchFamily="2" charset="-78"/>
            </a:endParaRPr>
          </a:p>
          <a:p>
            <a:pPr lvl="0" algn="r" rtl="1"/>
            <a:r>
              <a:rPr lang="fa-IR" sz="2400" dirty="0">
                <a:cs typeface="B Zar" pitchFamily="2" charset="-78"/>
              </a:rPr>
              <a:t>عضویت داوطلبانه و آزاد</a:t>
            </a:r>
            <a:endParaRPr lang="en-US" sz="2400" dirty="0">
              <a:cs typeface="B Zar" pitchFamily="2" charset="-78"/>
            </a:endParaRPr>
          </a:p>
          <a:p>
            <a:pPr lvl="0" algn="r" rtl="1"/>
            <a:r>
              <a:rPr lang="fa-IR" sz="2400" dirty="0">
                <a:cs typeface="B Zar" pitchFamily="2" charset="-78"/>
              </a:rPr>
              <a:t>مدیریت دموکراتیک</a:t>
            </a:r>
            <a:endParaRPr lang="en-US" sz="2400" dirty="0">
              <a:cs typeface="B Zar" pitchFamily="2" charset="-78"/>
            </a:endParaRPr>
          </a:p>
          <a:p>
            <a:pPr lvl="0" algn="r" rtl="1"/>
            <a:r>
              <a:rPr lang="fa-IR" sz="2400" dirty="0">
                <a:cs typeface="B Zar" pitchFamily="2" charset="-78"/>
              </a:rPr>
              <a:t>بازگشت محدود </a:t>
            </a:r>
            <a:r>
              <a:rPr lang="fa-IR" sz="2400" dirty="0" smtClean="0">
                <a:cs typeface="B Zar" pitchFamily="2" charset="-78"/>
              </a:rPr>
              <a:t>سرمایه </a:t>
            </a:r>
            <a:r>
              <a:rPr lang="fa-IR" sz="2400" dirty="0">
                <a:cs typeface="B Zar" pitchFamily="2" charset="-78"/>
              </a:rPr>
              <a:t>اهدا شده توسط اعضا</a:t>
            </a:r>
            <a:endParaRPr lang="en-US" sz="2400" dirty="0">
              <a:cs typeface="B Zar" pitchFamily="2" charset="-78"/>
            </a:endParaRPr>
          </a:p>
          <a:p>
            <a:pPr lvl="0" algn="r" rtl="1"/>
            <a:r>
              <a:rPr lang="fa-IR" sz="2400" dirty="0">
                <a:cs typeface="B Zar" pitchFamily="2" charset="-78"/>
              </a:rPr>
              <a:t>مقررات عادلانه سود</a:t>
            </a:r>
            <a:endParaRPr lang="en-US" sz="2400" dirty="0">
              <a:cs typeface="B Zar" pitchFamily="2" charset="-78"/>
            </a:endParaRPr>
          </a:p>
          <a:p>
            <a:pPr lvl="0" algn="r" rtl="1"/>
            <a:r>
              <a:rPr lang="fa-IR" sz="2400" dirty="0">
                <a:cs typeface="B Zar" pitchFamily="2" charset="-78"/>
              </a:rPr>
              <a:t>ارتقای دانش تعاون</a:t>
            </a:r>
            <a:endParaRPr lang="en-US" sz="2400" dirty="0">
              <a:cs typeface="B Zar" pitchFamily="2" charset="-78"/>
            </a:endParaRPr>
          </a:p>
          <a:p>
            <a:pPr lvl="0" algn="r" rtl="1"/>
            <a:r>
              <a:rPr lang="fa-IR" sz="2400" dirty="0">
                <a:cs typeface="B Zar" pitchFamily="2" charset="-78"/>
              </a:rPr>
              <a:t>همکاری فعال میان انجمن های تعاون ثبت </a:t>
            </a:r>
            <a:r>
              <a:rPr lang="fa-IR" sz="2400" dirty="0" smtClean="0">
                <a:cs typeface="B Zar" pitchFamily="2" charset="-78"/>
              </a:rPr>
              <a:t>شده</a:t>
            </a:r>
          </a:p>
          <a:p>
            <a:pPr lvl="0" algn="r" rtl="1"/>
            <a:endParaRPr lang="fa-IR" sz="2400" dirty="0" smtClean="0">
              <a:cs typeface="B Zar" pitchFamily="2" charset="-78"/>
            </a:endParaRPr>
          </a:p>
          <a:p>
            <a:pPr lvl="0" algn="r" rtl="1">
              <a:buNone/>
            </a:pPr>
            <a:r>
              <a:rPr lang="fa-IR" sz="2400" dirty="0" smtClean="0">
                <a:cs typeface="B Zar" pitchFamily="2" charset="-78"/>
              </a:rPr>
              <a:t>-</a:t>
            </a:r>
            <a:r>
              <a:rPr lang="fa-IR" sz="2400" dirty="0">
                <a:cs typeface="B Zar" pitchFamily="2" charset="-78"/>
              </a:rPr>
              <a:t> حداقل تعداد افراد برای یک شرکت تعاونی اولیه 100 نفر و در تشکیلات کشاورزان 50 نفر است. </a:t>
            </a:r>
            <a:endParaRPr lang="fa-IR" sz="2400" dirty="0" smtClean="0">
              <a:cs typeface="B Zar" pitchFamily="2" charset="-78"/>
            </a:endParaRPr>
          </a:p>
          <a:p>
            <a:pPr lvl="0" algn="r" rtl="1"/>
            <a:endParaRPr lang="en-US" sz="2400" dirty="0">
              <a:cs typeface="B Zar" pitchFamily="2" charset="-78"/>
            </a:endParaRPr>
          </a:p>
        </p:txBody>
      </p:sp>
    </p:spTree>
    <p:extLst>
      <p:ext uri="{BB962C8B-B14F-4D97-AF65-F5344CB8AC3E}">
        <p14:creationId xmlns:p14="http://schemas.microsoft.com/office/powerpoint/2010/main" val="3884385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200" dirty="0" smtClean="0">
                <a:solidFill>
                  <a:srgbClr val="C00000"/>
                </a:solidFill>
                <a:cs typeface="B Titr" panose="00000700000000000000" pitchFamily="2" charset="-78"/>
              </a:rPr>
              <a:t>نهادهای مسئول در تعاون</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800" dirty="0" smtClean="0">
                <a:cs typeface="B Zar" pitchFamily="2" charset="-78"/>
              </a:rPr>
              <a:t>وزارت توسعه کارآفرینی و تعاون</a:t>
            </a:r>
          </a:p>
          <a:p>
            <a:pPr algn="r" rtl="1"/>
            <a:r>
              <a:rPr lang="fa-IR" sz="2800" dirty="0" smtClean="0">
                <a:cs typeface="B Zar" pitchFamily="2" charset="-78"/>
              </a:rPr>
              <a:t>کمیسیون </a:t>
            </a:r>
            <a:r>
              <a:rPr lang="fa-IR" sz="2800" dirty="0">
                <a:cs typeface="B Zar" pitchFamily="2" charset="-78"/>
              </a:rPr>
              <a:t>انجمن های تعاونی مالزی (</a:t>
            </a:r>
            <a:r>
              <a:rPr lang="en-US" sz="2800" dirty="0">
                <a:cs typeface="B Zar" pitchFamily="2" charset="-78"/>
              </a:rPr>
              <a:t>MCC</a:t>
            </a:r>
            <a:r>
              <a:rPr lang="fa-IR" sz="2800" dirty="0" smtClean="0">
                <a:cs typeface="B Zar" pitchFamily="2" charset="-78"/>
              </a:rPr>
              <a:t>)</a:t>
            </a:r>
          </a:p>
          <a:p>
            <a:pPr algn="r" rtl="1"/>
            <a:r>
              <a:rPr lang="fa-IR" sz="2800" dirty="0">
                <a:cs typeface="B Zar" pitchFamily="2" charset="-78"/>
              </a:rPr>
              <a:t>سازمان ملی تعاون مالزی (</a:t>
            </a:r>
            <a:r>
              <a:rPr lang="en-US" sz="2800" dirty="0">
                <a:cs typeface="B Zar" pitchFamily="2" charset="-78"/>
              </a:rPr>
              <a:t>ANGKASA</a:t>
            </a:r>
            <a:r>
              <a:rPr lang="fa-IR" sz="2800" dirty="0" smtClean="0">
                <a:cs typeface="B Zar" pitchFamily="2" charset="-78"/>
              </a:rPr>
              <a:t>)</a:t>
            </a:r>
          </a:p>
          <a:p>
            <a:pPr algn="r" rtl="1"/>
            <a:r>
              <a:rPr lang="fa-IR" sz="2800" dirty="0">
                <a:cs typeface="B Zar" pitchFamily="2" charset="-78"/>
              </a:rPr>
              <a:t>کالج تعاونی مالزی (</a:t>
            </a:r>
            <a:r>
              <a:rPr lang="en-US" sz="2800" dirty="0">
                <a:cs typeface="B Zar" pitchFamily="2" charset="-78"/>
              </a:rPr>
              <a:t>CCM</a:t>
            </a:r>
            <a:r>
              <a:rPr lang="fa-IR" sz="2800" dirty="0" smtClean="0">
                <a:cs typeface="B Zar" pitchFamily="2" charset="-78"/>
              </a:rPr>
              <a:t>)</a:t>
            </a:r>
          </a:p>
          <a:p>
            <a:pPr algn="r" rtl="1"/>
            <a:r>
              <a:rPr lang="fa-IR" sz="2800" dirty="0">
                <a:cs typeface="B Zar" pitchFamily="2" charset="-78"/>
              </a:rPr>
              <a:t>بانک </a:t>
            </a:r>
            <a:r>
              <a:rPr lang="fa-IR" sz="2800" dirty="0" smtClean="0">
                <a:cs typeface="B Zar" pitchFamily="2" charset="-78"/>
              </a:rPr>
              <a:t>تعاونی</a:t>
            </a:r>
          </a:p>
          <a:p>
            <a:pPr algn="r" rtl="1"/>
            <a:endParaRPr lang="en-US" sz="2800" dirty="0">
              <a:cs typeface="B Zar" pitchFamily="2" charset="-78"/>
            </a:endParaRPr>
          </a:p>
        </p:txBody>
      </p:sp>
    </p:spTree>
    <p:extLst>
      <p:ext uri="{BB962C8B-B14F-4D97-AF65-F5344CB8AC3E}">
        <p14:creationId xmlns:p14="http://schemas.microsoft.com/office/powerpoint/2010/main" val="223614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609600" y="1066800"/>
            <a:ext cx="8229600" cy="3170238"/>
          </a:xfrm>
          <a:prstGeom prst="rect">
            <a:avLst/>
          </a:prstGeom>
          <a:noFill/>
          <a:ln w="9525">
            <a:noFill/>
            <a:miter lim="800000"/>
            <a:headEnd/>
            <a:tailEnd/>
          </a:ln>
        </p:spPr>
        <p:txBody>
          <a:bodyPr>
            <a:spAutoFit/>
          </a:bodyPr>
          <a:lstStyle/>
          <a:p>
            <a:pPr algn="just" rtl="1">
              <a:defRPr/>
            </a:pPr>
            <a:r>
              <a:rPr lang="fa-IR" sz="4000" b="1" dirty="0">
                <a:cs typeface="B Lotus" pitchFamily="2" charset="-78"/>
              </a:rPr>
              <a:t>به مجموعه‌ی فعال در يك گرايش از كسب وكار گفته مي شود كه در يك منطقه ي جغرافيايي متمركز شده ، امكان همكاري در تكميل فعاليت هاي يكديگر را داشته و از چالش ها و فرصت‌هاي مشترك برخوردار باشند.</a:t>
            </a:r>
            <a:endParaRPr lang="en-GB" sz="4000" b="1" dirty="0">
              <a:solidFill>
                <a:schemeClr val="accent1">
                  <a:lumMod val="75000"/>
                </a:schemeClr>
              </a:solidFill>
              <a:cs typeface="B Lotus" pitchFamily="2" charset="-78"/>
            </a:endParaRPr>
          </a:p>
          <a:p>
            <a:pPr algn="just" rtl="1">
              <a:defRPr/>
            </a:pPr>
            <a:endParaRPr lang="en-US" sz="4000" b="1" dirty="0">
              <a:cs typeface="B Nazanin" pitchFamily="2" charset="-78"/>
            </a:endParaRPr>
          </a:p>
        </p:txBody>
      </p:sp>
      <p:pic>
        <p:nvPicPr>
          <p:cNvPr id="13315" name="Picture 1" descr="C:\Users\abolfazll\Desktop\photo (30).jpg"/>
          <p:cNvPicPr>
            <a:picLocks noChangeAspect="1" noChangeArrowheads="1"/>
          </p:cNvPicPr>
          <p:nvPr/>
        </p:nvPicPr>
        <p:blipFill>
          <a:blip r:embed="rId2"/>
          <a:srcRect/>
          <a:stretch>
            <a:fillRect/>
          </a:stretch>
        </p:blipFill>
        <p:spPr bwMode="auto">
          <a:xfrm>
            <a:off x="971600" y="3645024"/>
            <a:ext cx="4456113" cy="2330450"/>
          </a:xfrm>
          <a:prstGeom prst="rect">
            <a:avLst/>
          </a:prstGeom>
          <a:noFill/>
          <a:ln w="9525">
            <a:noFill/>
            <a:miter lim="800000"/>
            <a:headEnd/>
            <a:tailEnd/>
          </a:ln>
        </p:spPr>
      </p:pic>
      <p:sp>
        <p:nvSpPr>
          <p:cNvPr id="7" name="Rectangle 2"/>
          <p:cNvSpPr txBox="1">
            <a:spLocks noChangeArrowheads="1"/>
          </p:cNvSpPr>
          <p:nvPr/>
        </p:nvSpPr>
        <p:spPr>
          <a:xfrm>
            <a:off x="0" y="456702"/>
            <a:ext cx="9114906" cy="563563"/>
          </a:xfrm>
          <a:prstGeom prst="rect">
            <a:avLst/>
          </a:prstGeom>
        </p:spPr>
        <p:txBody>
          <a:bodyPr/>
          <a:lstStyle/>
          <a:p>
            <a:pPr algn="r" rtl="1" eaLnBrk="1" hangingPunct="1">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تعریف </a:t>
            </a:r>
            <a:r>
              <a:rPr lang="fa-IR" sz="32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 عمومی خوشه </a:t>
            </a: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های </a:t>
            </a:r>
            <a:r>
              <a:rPr lang="fa-IR" sz="32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خوشه های کسب وکار:</a:t>
            </a:r>
            <a:endPar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a:p>
            <a:pPr algn="r" rtl="1" eaLnBrk="1" hangingPunct="1">
              <a:defRPr/>
            </a:pPr>
            <a:endParaRPr lang="en-US" sz="3200" b="1" kern="0" dirty="0">
              <a:solidFill>
                <a:schemeClr val="bg1"/>
              </a:solidFill>
              <a:latin typeface="+mj-lt"/>
              <a:ea typeface="+mj-ea"/>
              <a:cs typeface="+mj-cs"/>
            </a:endParaRPr>
          </a:p>
        </p:txBody>
      </p:sp>
    </p:spTree>
    <p:extLst>
      <p:ext uri="{BB962C8B-B14F-4D97-AF65-F5344CB8AC3E}">
        <p14:creationId xmlns:p14="http://schemas.microsoft.com/office/powerpoint/2010/main" val="126904888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ctr"/>
            <a:r>
              <a:rPr lang="fa-IR" sz="3200" dirty="0" smtClean="0">
                <a:solidFill>
                  <a:srgbClr val="C00000"/>
                </a:solidFill>
                <a:cs typeface="B Titr" panose="00000700000000000000" pitchFamily="2" charset="-78"/>
              </a:rPr>
              <a:t>توسعه تعاونیها</a:t>
            </a:r>
            <a:endParaRPr lang="en-US" sz="3200" dirty="0">
              <a:solidFill>
                <a:srgbClr val="C00000"/>
              </a:solidFill>
              <a:cs typeface="B Titr" panose="00000700000000000000" pitchFamily="2" charset="-78"/>
            </a:endParaRPr>
          </a:p>
        </p:txBody>
      </p:sp>
      <p:graphicFrame>
        <p:nvGraphicFramePr>
          <p:cNvPr id="4" name="Content Placeholder 3"/>
          <p:cNvGraphicFramePr>
            <a:graphicFrameLocks noGrp="1"/>
          </p:cNvGraphicFramePr>
          <p:nvPr>
            <p:ph idx="1"/>
            <p:extLst/>
          </p:nvPr>
        </p:nvGraphicFramePr>
        <p:xfrm>
          <a:off x="1447800" y="1219192"/>
          <a:ext cx="7086600" cy="4876816"/>
        </p:xfrm>
        <a:graphic>
          <a:graphicData uri="http://schemas.openxmlformats.org/drawingml/2006/table">
            <a:tbl>
              <a:tblPr/>
              <a:tblGrid>
                <a:gridCol w="1828344">
                  <a:extLst>
                    <a:ext uri="{9D8B030D-6E8A-4147-A177-3AD203B41FA5}">
                      <a16:colId xmlns:a16="http://schemas.microsoft.com/office/drawing/2014/main" xmlns="" val="20000"/>
                    </a:ext>
                  </a:extLst>
                </a:gridCol>
                <a:gridCol w="1771650">
                  <a:extLst>
                    <a:ext uri="{9D8B030D-6E8A-4147-A177-3AD203B41FA5}">
                      <a16:colId xmlns:a16="http://schemas.microsoft.com/office/drawing/2014/main" xmlns="" val="20001"/>
                    </a:ext>
                  </a:extLst>
                </a:gridCol>
                <a:gridCol w="1700784">
                  <a:extLst>
                    <a:ext uri="{9D8B030D-6E8A-4147-A177-3AD203B41FA5}">
                      <a16:colId xmlns:a16="http://schemas.microsoft.com/office/drawing/2014/main" xmlns="" val="20002"/>
                    </a:ext>
                  </a:extLst>
                </a:gridCol>
                <a:gridCol w="1062990">
                  <a:extLst>
                    <a:ext uri="{9D8B030D-6E8A-4147-A177-3AD203B41FA5}">
                      <a16:colId xmlns:a16="http://schemas.microsoft.com/office/drawing/2014/main" xmlns="" val="20003"/>
                    </a:ext>
                  </a:extLst>
                </a:gridCol>
                <a:gridCol w="722832">
                  <a:extLst>
                    <a:ext uri="{9D8B030D-6E8A-4147-A177-3AD203B41FA5}">
                      <a16:colId xmlns:a16="http://schemas.microsoft.com/office/drawing/2014/main" xmlns="" val="20004"/>
                    </a:ext>
                  </a:extLst>
                </a:gridCol>
              </a:tblGrid>
              <a:tr h="304801">
                <a:tc>
                  <a:txBody>
                    <a:bodyPr/>
                    <a:lstStyle/>
                    <a:p>
                      <a:pPr algn="ctr" rtl="1">
                        <a:lnSpc>
                          <a:spcPct val="110000"/>
                        </a:lnSpc>
                        <a:spcAft>
                          <a:spcPts val="0"/>
                        </a:spcAft>
                      </a:pPr>
                      <a:r>
                        <a:rPr lang="fa-IR" sz="1400" dirty="0">
                          <a:latin typeface="Times New Roman"/>
                          <a:ea typeface="Calibri"/>
                          <a:cs typeface="B Zar"/>
                        </a:rPr>
                        <a:t>دارایی ها (میلیارد رینگت)</a:t>
                      </a:r>
                      <a:endParaRPr lang="en-US" sz="1400" dirty="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سرمایه (میلیارد رینگت)</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تعداد اعضا (میلیون نفر)</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تعداد تعاونی</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سال</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04801">
                <a:tc>
                  <a:txBody>
                    <a:bodyPr/>
                    <a:lstStyle/>
                    <a:p>
                      <a:pPr algn="ctr" rtl="1">
                        <a:lnSpc>
                          <a:spcPct val="110000"/>
                        </a:lnSpc>
                        <a:spcAft>
                          <a:spcPts val="0"/>
                        </a:spcAft>
                      </a:pPr>
                      <a:r>
                        <a:rPr lang="fa-IR" sz="1400">
                          <a:latin typeface="Times New Roman"/>
                          <a:ea typeface="Calibri"/>
                          <a:cs typeface="B Zar"/>
                        </a:rPr>
                        <a:t>12.17</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2.83</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4.21</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3753</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1996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4801">
                <a:tc>
                  <a:txBody>
                    <a:bodyPr/>
                    <a:lstStyle/>
                    <a:p>
                      <a:pPr algn="ctr" rtl="1">
                        <a:lnSpc>
                          <a:spcPct val="110000"/>
                        </a:lnSpc>
                        <a:spcAft>
                          <a:spcPts val="0"/>
                        </a:spcAft>
                      </a:pPr>
                      <a:r>
                        <a:rPr lang="fa-IR" sz="1400">
                          <a:latin typeface="Times New Roman"/>
                          <a:ea typeface="Calibri"/>
                          <a:cs typeface="B Zar"/>
                        </a:rPr>
                        <a:t>12.96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3.17</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4.13</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3847</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1997</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4801">
                <a:tc>
                  <a:txBody>
                    <a:bodyPr/>
                    <a:lstStyle/>
                    <a:p>
                      <a:pPr algn="ctr" rtl="1">
                        <a:lnSpc>
                          <a:spcPct val="110000"/>
                        </a:lnSpc>
                        <a:spcAft>
                          <a:spcPts val="0"/>
                        </a:spcAft>
                      </a:pPr>
                      <a:r>
                        <a:rPr lang="fa-IR" sz="1400">
                          <a:latin typeface="Times New Roman"/>
                          <a:ea typeface="Calibri"/>
                          <a:cs typeface="B Zar"/>
                        </a:rPr>
                        <a:t>14.10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dirty="0">
                          <a:latin typeface="Times New Roman"/>
                          <a:ea typeface="Calibri"/>
                          <a:cs typeface="B Zar"/>
                        </a:rPr>
                        <a:t>3.60</a:t>
                      </a:r>
                      <a:endParaRPr lang="en-US" sz="1400" dirty="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4.55</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3942</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1998</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4801">
                <a:tc>
                  <a:txBody>
                    <a:bodyPr/>
                    <a:lstStyle/>
                    <a:p>
                      <a:pPr algn="ctr" rtl="1">
                        <a:lnSpc>
                          <a:spcPct val="110000"/>
                        </a:lnSpc>
                        <a:spcAft>
                          <a:spcPts val="0"/>
                        </a:spcAft>
                      </a:pPr>
                      <a:r>
                        <a:rPr lang="fa-IR" sz="1400">
                          <a:latin typeface="Times New Roman"/>
                          <a:ea typeface="Calibri"/>
                          <a:cs typeface="B Zar"/>
                        </a:rPr>
                        <a:t>14.10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dirty="0">
                          <a:latin typeface="Times New Roman"/>
                          <a:ea typeface="Calibri"/>
                          <a:cs typeface="B Zar"/>
                        </a:rPr>
                        <a:t>3.84</a:t>
                      </a:r>
                      <a:endParaRPr lang="en-US" sz="1400" dirty="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4.33</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4050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1999</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4801">
                <a:tc>
                  <a:txBody>
                    <a:bodyPr/>
                    <a:lstStyle/>
                    <a:p>
                      <a:pPr algn="ctr" rtl="1">
                        <a:lnSpc>
                          <a:spcPct val="110000"/>
                        </a:lnSpc>
                        <a:spcAft>
                          <a:spcPts val="0"/>
                        </a:spcAft>
                      </a:pPr>
                      <a:r>
                        <a:rPr lang="fa-IR" sz="1400">
                          <a:latin typeface="Times New Roman"/>
                          <a:ea typeface="Calibri"/>
                          <a:cs typeface="B Zar"/>
                        </a:rPr>
                        <a:t>15.82</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4.21</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4.50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4154</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4801">
                <a:tc>
                  <a:txBody>
                    <a:bodyPr/>
                    <a:lstStyle/>
                    <a:p>
                      <a:pPr algn="ctr" rtl="1">
                        <a:lnSpc>
                          <a:spcPct val="110000"/>
                        </a:lnSpc>
                        <a:spcAft>
                          <a:spcPts val="0"/>
                        </a:spcAft>
                      </a:pPr>
                      <a:r>
                        <a:rPr lang="fa-IR" sz="1400">
                          <a:latin typeface="Times New Roman"/>
                          <a:ea typeface="Calibri"/>
                          <a:cs typeface="B Zar"/>
                        </a:rPr>
                        <a:t>18.90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4.3</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4.76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4246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2001</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4801">
                <a:tc>
                  <a:txBody>
                    <a:bodyPr/>
                    <a:lstStyle/>
                    <a:p>
                      <a:pPr algn="ctr" rtl="1">
                        <a:lnSpc>
                          <a:spcPct val="110000"/>
                        </a:lnSpc>
                        <a:spcAft>
                          <a:spcPts val="0"/>
                        </a:spcAft>
                      </a:pPr>
                      <a:r>
                        <a:rPr lang="fa-IR" sz="1400">
                          <a:latin typeface="Times New Roman"/>
                          <a:ea typeface="Calibri"/>
                          <a:cs typeface="B Zar"/>
                        </a:rPr>
                        <a:t>19</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4.40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5.03</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4330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2002</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4801">
                <a:tc>
                  <a:txBody>
                    <a:bodyPr/>
                    <a:lstStyle/>
                    <a:p>
                      <a:pPr algn="ctr" rtl="1">
                        <a:lnSpc>
                          <a:spcPct val="110000"/>
                        </a:lnSpc>
                        <a:spcAft>
                          <a:spcPts val="0"/>
                        </a:spcAft>
                      </a:pPr>
                      <a:r>
                        <a:rPr lang="fa-IR" sz="1400">
                          <a:latin typeface="Times New Roman"/>
                          <a:ea typeface="Calibri"/>
                          <a:cs typeface="B Zar"/>
                        </a:rPr>
                        <a:t>25.12</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5.57</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5.21</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4469</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2003</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4801">
                <a:tc>
                  <a:txBody>
                    <a:bodyPr/>
                    <a:lstStyle/>
                    <a:p>
                      <a:pPr algn="ctr" rtl="1">
                        <a:lnSpc>
                          <a:spcPct val="110000"/>
                        </a:lnSpc>
                        <a:spcAft>
                          <a:spcPts val="0"/>
                        </a:spcAft>
                      </a:pPr>
                      <a:r>
                        <a:rPr lang="fa-IR" sz="1400">
                          <a:latin typeface="Times New Roman"/>
                          <a:ea typeface="Calibri"/>
                          <a:cs typeface="B Zar"/>
                        </a:rPr>
                        <a:t>25.70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6.06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5.39</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4651</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2004</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4801">
                <a:tc>
                  <a:txBody>
                    <a:bodyPr/>
                    <a:lstStyle/>
                    <a:p>
                      <a:pPr algn="ctr" rtl="1">
                        <a:lnSpc>
                          <a:spcPct val="110000"/>
                        </a:lnSpc>
                        <a:spcAft>
                          <a:spcPts val="0"/>
                        </a:spcAft>
                      </a:pPr>
                      <a:r>
                        <a:rPr lang="fa-IR" sz="1400">
                          <a:latin typeface="Times New Roman"/>
                          <a:ea typeface="Calibri"/>
                          <a:cs typeface="B Zar"/>
                        </a:rPr>
                        <a:t>34.87</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6.85</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5.69</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4771</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2005</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4801">
                <a:tc>
                  <a:txBody>
                    <a:bodyPr/>
                    <a:lstStyle/>
                    <a:p>
                      <a:pPr algn="ctr" rtl="1">
                        <a:lnSpc>
                          <a:spcPct val="110000"/>
                        </a:lnSpc>
                        <a:spcAft>
                          <a:spcPts val="0"/>
                        </a:spcAft>
                      </a:pPr>
                      <a:r>
                        <a:rPr lang="fa-IR" sz="1400">
                          <a:latin typeface="Times New Roman"/>
                          <a:ea typeface="Calibri"/>
                          <a:cs typeface="B Zar"/>
                        </a:rPr>
                        <a:t>38.38</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7.36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5.86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4918</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04801">
                <a:tc>
                  <a:txBody>
                    <a:bodyPr/>
                    <a:lstStyle/>
                    <a:p>
                      <a:pPr algn="ctr" rtl="1">
                        <a:lnSpc>
                          <a:spcPct val="110000"/>
                        </a:lnSpc>
                        <a:spcAft>
                          <a:spcPts val="0"/>
                        </a:spcAft>
                      </a:pPr>
                      <a:r>
                        <a:rPr lang="fa-IR" sz="1400">
                          <a:latin typeface="Times New Roman"/>
                          <a:ea typeface="Calibri"/>
                          <a:cs typeface="B Zar"/>
                        </a:rPr>
                        <a:t>47.4</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7.80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6.32</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5170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2007</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04801">
                <a:tc>
                  <a:txBody>
                    <a:bodyPr/>
                    <a:lstStyle/>
                    <a:p>
                      <a:pPr algn="ctr" rtl="1">
                        <a:lnSpc>
                          <a:spcPct val="110000"/>
                        </a:lnSpc>
                        <a:spcAft>
                          <a:spcPts val="0"/>
                        </a:spcAft>
                      </a:pPr>
                      <a:r>
                        <a:rPr lang="fa-IR" sz="1400">
                          <a:latin typeface="Times New Roman"/>
                          <a:ea typeface="Calibri"/>
                          <a:cs typeface="B Zar"/>
                        </a:rPr>
                        <a:t>55.73</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8.42</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6.51</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6084</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2008</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04801">
                <a:tc>
                  <a:txBody>
                    <a:bodyPr/>
                    <a:lstStyle/>
                    <a:p>
                      <a:pPr algn="ctr" rtl="1">
                        <a:lnSpc>
                          <a:spcPct val="110000"/>
                        </a:lnSpc>
                        <a:spcAft>
                          <a:spcPts val="0"/>
                        </a:spcAft>
                      </a:pPr>
                      <a:r>
                        <a:rPr lang="fa-IR" sz="1400">
                          <a:latin typeface="Times New Roman"/>
                          <a:ea typeface="Calibri"/>
                          <a:cs typeface="B Zar"/>
                        </a:rPr>
                        <a:t>65</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8.97</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6.78</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7215</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2009</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04801">
                <a:tc>
                  <a:txBody>
                    <a:bodyPr/>
                    <a:lstStyle/>
                    <a:p>
                      <a:pPr algn="ctr" rtl="1">
                        <a:lnSpc>
                          <a:spcPct val="110000"/>
                        </a:lnSpc>
                        <a:spcAft>
                          <a:spcPts val="0"/>
                        </a:spcAft>
                      </a:pPr>
                      <a:r>
                        <a:rPr lang="fa-IR" sz="1400">
                          <a:latin typeface="Times New Roman"/>
                          <a:ea typeface="Calibri"/>
                          <a:cs typeface="B Zar"/>
                        </a:rPr>
                        <a:t>71.78</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9.55</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6.60</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a:latin typeface="Times New Roman"/>
                          <a:ea typeface="Calibri"/>
                          <a:cs typeface="B Zar"/>
                        </a:rPr>
                        <a:t>8146</a:t>
                      </a:r>
                      <a:endParaRPr lang="en-US" sz="140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0000"/>
                        </a:lnSpc>
                        <a:spcAft>
                          <a:spcPts val="0"/>
                        </a:spcAft>
                      </a:pPr>
                      <a:r>
                        <a:rPr lang="fa-IR" sz="1400" dirty="0">
                          <a:latin typeface="Times New Roman"/>
                          <a:ea typeface="Calibri"/>
                          <a:cs typeface="B Zar"/>
                        </a:rPr>
                        <a:t>2010</a:t>
                      </a:r>
                      <a:endParaRPr lang="en-US" sz="1400" dirty="0">
                        <a:latin typeface="Times New Roman"/>
                        <a:ea typeface="Calibri"/>
                        <a:cs typeface="Times New Roman"/>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4128402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48600" y="1447800"/>
            <a:ext cx="838200" cy="228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48600" y="1371600"/>
            <a:ext cx="838200" cy="228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ext Box 2"/>
          <p:cNvSpPr txBox="1">
            <a:spLocks noChangeArrowheads="1"/>
          </p:cNvSpPr>
          <p:nvPr/>
        </p:nvSpPr>
        <p:spPr bwMode="auto">
          <a:xfrm>
            <a:off x="7162800" y="762000"/>
            <a:ext cx="1600200" cy="3208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ستون استراتژیک 1</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تحریک مشارکت تعاونی ها در بخش های اقتصادی با </a:t>
            </a:r>
            <a:r>
              <a:rPr kumimoji="0" lang="fa-IR" sz="1400" b="1" i="0" u="none" strike="noStrike" cap="none" normalizeH="0" baseline="0" dirty="0" smtClean="0">
                <a:ln>
                  <a:noFill/>
                </a:ln>
                <a:solidFill>
                  <a:srgbClr val="C00000"/>
                </a:solidFill>
                <a:effectLst/>
                <a:latin typeface="Calibri" pitchFamily="34" charset="0"/>
                <a:ea typeface="Arial" pitchFamily="34" charset="0"/>
                <a:cs typeface="B Mitra" pitchFamily="2" charset="-78"/>
              </a:rPr>
              <a:t>ارزش افزوده بالا</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پیاده سازی: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-اتحادیه های استراتژیک</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-کنترل </a:t>
            </a:r>
            <a:r>
              <a:rPr kumimoji="0" lang="fa-IR" sz="1400" b="1" i="0" u="none" strike="noStrike" cap="none" normalizeH="0" baseline="0" dirty="0" smtClean="0">
                <a:ln>
                  <a:noFill/>
                </a:ln>
                <a:solidFill>
                  <a:srgbClr val="C00000"/>
                </a:solidFill>
                <a:effectLst/>
                <a:latin typeface="Calibri" pitchFamily="34" charset="0"/>
                <a:ea typeface="Arial" pitchFamily="34" charset="0"/>
                <a:cs typeface="B Mitra" pitchFamily="2" charset="-78"/>
              </a:rPr>
              <a:t>زنجیره ارزش صنایع</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a:t>
            </a:r>
            <a:r>
              <a:rPr kumimoji="0" lang="fa-IR" sz="1400" b="0" i="0" u="none" strike="noStrike" cap="none" normalizeH="0" baseline="0" dirty="0" smtClean="0">
                <a:ln>
                  <a:noFill/>
                </a:ln>
                <a:solidFill>
                  <a:srgbClr val="C00000"/>
                </a:solidFill>
                <a:effectLst/>
                <a:latin typeface="Calibri" pitchFamily="34" charset="0"/>
                <a:ea typeface="Arial" pitchFamily="34" charset="0"/>
                <a:cs typeface="B Mitra" pitchFamily="2" charset="-78"/>
              </a:rPr>
              <a:t>شبکه های کسب و کار محلی</a:t>
            </a: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و برون مرزی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-کاربرد تکنولوژی های سبز</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سرمایه گذاری در حوزه های جدید مربوط به </a:t>
            </a:r>
            <a:r>
              <a:rPr kumimoji="0" lang="en-US"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high-tech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7" name="Text Box 3"/>
          <p:cNvSpPr txBox="1">
            <a:spLocks noChangeArrowheads="1"/>
          </p:cNvSpPr>
          <p:nvPr/>
        </p:nvSpPr>
        <p:spPr bwMode="auto">
          <a:xfrm>
            <a:off x="5486400" y="762000"/>
            <a:ext cx="1524000" cy="3208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ستون استراتژیک 2</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تقویت ظرفیت و قابلیت تعاونی ها</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پیاده سازی: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-بهبود کارایی در حکمرانی و اجرا</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-ادغام تعاونی ها/فعالیت ها و مقیاس اقتصادی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-شبکه های مشترک (</a:t>
            </a:r>
            <a:r>
              <a:rPr kumimoji="0" lang="en-US"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collaborative networking)</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-کاربرد تکنولوژی های مدرن</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rgbClr val="C00000"/>
                </a:solidFill>
                <a:effectLst/>
                <a:latin typeface="Calibri" pitchFamily="34" charset="0"/>
                <a:ea typeface="Arial" pitchFamily="34" charset="0"/>
                <a:cs typeface="B Mitra" pitchFamily="2" charset="-78"/>
              </a:rPr>
              <a:t>دسترسی به منابع مالی</a:t>
            </a:r>
            <a:endParaRPr kumimoji="0" lang="en-US" sz="1400" b="1" i="0" u="none" strike="noStrike" cap="none" normalizeH="0" baseline="0" dirty="0" smtClean="0">
              <a:ln>
                <a:noFill/>
              </a:ln>
              <a:solidFill>
                <a:srgbClr val="C00000"/>
              </a:solidFill>
              <a:effectLst/>
              <a:latin typeface="Arial" pitchFamily="34" charset="0"/>
              <a:cs typeface="Arial" pitchFamily="34" charset="0"/>
            </a:endParaRPr>
          </a:p>
        </p:txBody>
      </p:sp>
      <p:sp>
        <p:nvSpPr>
          <p:cNvPr id="26628" name="Text Box 4"/>
          <p:cNvSpPr txBox="1">
            <a:spLocks noChangeArrowheads="1"/>
          </p:cNvSpPr>
          <p:nvPr/>
        </p:nvSpPr>
        <p:spPr bwMode="auto">
          <a:xfrm>
            <a:off x="3810000" y="762000"/>
            <a:ext cx="1381125" cy="3208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ستون استراتژیک 3</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خلق و توسعه قابلیت </a:t>
            </a:r>
            <a:r>
              <a:rPr kumimoji="0" lang="fa-IR" sz="1400" b="1" i="0" u="none" strike="noStrike" cap="none" normalizeH="0" baseline="0" dirty="0" smtClean="0">
                <a:ln>
                  <a:noFill/>
                </a:ln>
                <a:solidFill>
                  <a:srgbClr val="C00000"/>
                </a:solidFill>
                <a:effectLst/>
                <a:latin typeface="Calibri" pitchFamily="34" charset="0"/>
                <a:ea typeface="Arial" pitchFamily="34" charset="0"/>
                <a:cs typeface="B Mitra" pitchFamily="2" charset="-78"/>
              </a:rPr>
              <a:t>سرمایه انسانی </a:t>
            </a: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در تعاونی ها</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پیاده سازی: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-ایجاد </a:t>
            </a:r>
            <a:r>
              <a:rPr kumimoji="0" lang="fa-IR" sz="1400" b="0" i="0" u="none" strike="noStrike" cap="none" normalizeH="0" baseline="0" dirty="0" smtClean="0">
                <a:ln>
                  <a:noFill/>
                </a:ln>
                <a:solidFill>
                  <a:srgbClr val="C00000"/>
                </a:solidFill>
                <a:effectLst/>
                <a:latin typeface="Calibri" pitchFamily="34" charset="0"/>
                <a:ea typeface="Arial" pitchFamily="34" charset="0"/>
                <a:cs typeface="B Mitra" pitchFamily="2" charset="-78"/>
              </a:rPr>
              <a:t>فضای مناسب برای ذهن های خلاق </a:t>
            </a: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و مبتکر و فرهنگ کارآفرینی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-حرفه ای کردن مدیریت</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-شایسته سالاری در دانش تعاون</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-نظام یادگیری پیوسته</a:t>
            </a:r>
            <a:endParaRPr kumimoji="0" lang="en-US"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Text Box 5"/>
          <p:cNvSpPr txBox="1">
            <a:spLocks noChangeArrowheads="1"/>
          </p:cNvSpPr>
          <p:nvPr/>
        </p:nvSpPr>
        <p:spPr bwMode="auto">
          <a:xfrm>
            <a:off x="2133600" y="762000"/>
            <a:ext cx="1371601" cy="3208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ستون استراتژیک 4</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بهبود </a:t>
            </a:r>
            <a:r>
              <a:rPr kumimoji="0" lang="fa-IR" sz="1500" b="1" i="0" u="none" strike="noStrike" cap="none" normalizeH="0" baseline="0" dirty="0" smtClean="0">
                <a:ln>
                  <a:noFill/>
                </a:ln>
                <a:solidFill>
                  <a:srgbClr val="C00000"/>
                </a:solidFill>
                <a:effectLst/>
                <a:latin typeface="Calibri" pitchFamily="34" charset="0"/>
                <a:ea typeface="Arial" pitchFamily="34" charset="0"/>
                <a:cs typeface="B Mitra" pitchFamily="2" charset="-78"/>
              </a:rPr>
              <a:t>اعتمادعمومی </a:t>
            </a:r>
            <a:r>
              <a:rPr kumimoji="0" lang="fa-IR"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در نهضت تعاونی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پیاده سازی: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-ارتقا آگاهی در مورد تعاونی ها</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-رویکرد </a:t>
            </a:r>
            <a:r>
              <a:rPr kumimoji="0" lang="en-US"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people-friendly</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a:t>
            </a:r>
            <a:r>
              <a:rPr kumimoji="0" lang="fa-IR" sz="1500" b="0" i="0" u="none" strike="noStrike" cap="none" normalizeH="0" baseline="0" dirty="0" smtClean="0">
                <a:ln>
                  <a:noFill/>
                </a:ln>
                <a:solidFill>
                  <a:srgbClr val="C00000"/>
                </a:solidFill>
                <a:effectLst/>
                <a:latin typeface="Calibri" pitchFamily="34" charset="0"/>
                <a:ea typeface="Arial" pitchFamily="34" charset="0"/>
                <a:cs typeface="B Mitra" pitchFamily="2" charset="-78"/>
              </a:rPr>
              <a:t>تسهیل شکل گیری تعاونی ها</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5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-کارکرد مؤثر با رسانه ها</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30" name="Text Box 6"/>
          <p:cNvSpPr txBox="1">
            <a:spLocks noChangeArrowheads="1"/>
          </p:cNvSpPr>
          <p:nvPr/>
        </p:nvSpPr>
        <p:spPr bwMode="auto">
          <a:xfrm>
            <a:off x="457200" y="762000"/>
            <a:ext cx="1295400" cy="32083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ستون استراتژیک 5</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تقویت تعاونی ها با </a:t>
            </a:r>
            <a:r>
              <a:rPr kumimoji="0" lang="fa-IR" sz="1400" b="1" i="0" u="none" strike="noStrike" cap="none" normalizeH="0" baseline="0" dirty="0" smtClean="0">
                <a:ln>
                  <a:noFill/>
                </a:ln>
                <a:solidFill>
                  <a:srgbClr val="C00000"/>
                </a:solidFill>
                <a:effectLst/>
                <a:latin typeface="Calibri" pitchFamily="34" charset="0"/>
                <a:ea typeface="Arial" pitchFamily="34" charset="0"/>
                <a:cs typeface="B Mitra" pitchFamily="2" charset="-78"/>
              </a:rPr>
              <a:t>نظارت مؤثر </a:t>
            </a: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و اجرای آن</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پیاده سازی:</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-پیشگیری از طریق آموزش و پرورش</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-اقدامات پیشگیرانه</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-نظارت سیستماتیک</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-چارچوب قانونی </a:t>
            </a:r>
            <a:r>
              <a:rPr kumimoji="0" lang="en-US"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conductive</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Mitra" pitchFamily="2" charset="-78"/>
              </a:rPr>
              <a:t>- انطباق با قانون تعاون</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85800" y="4343400"/>
            <a:ext cx="7772400" cy="1631216"/>
          </a:xfrm>
          <a:prstGeom prst="rect">
            <a:avLst/>
          </a:prstGeom>
        </p:spPr>
        <p:txBody>
          <a:bodyPr wrap="square">
            <a:spAutoFit/>
          </a:bodyPr>
          <a:lstStyle/>
          <a:p>
            <a:pPr algn="ctr"/>
            <a:r>
              <a:rPr lang="fa-IR" sz="2000" dirty="0" smtClean="0">
                <a:cs typeface="B Zar" pitchFamily="2" charset="-78"/>
              </a:rPr>
              <a:t>در برنامه </a:t>
            </a:r>
            <a:r>
              <a:rPr lang="fa-IR" sz="2000" dirty="0">
                <a:cs typeface="B Zar" pitchFamily="2" charset="-78"/>
              </a:rPr>
              <a:t>ریزی جدید، مسائلی که محدودیت هایی را در روند </a:t>
            </a:r>
            <a:r>
              <a:rPr lang="fa-IR" sz="2000" dirty="0" smtClean="0">
                <a:cs typeface="B Zar" pitchFamily="2" charset="-78"/>
              </a:rPr>
              <a:t>رشد </a:t>
            </a:r>
            <a:r>
              <a:rPr lang="fa-IR" sz="2000" dirty="0">
                <a:cs typeface="B Zar" pitchFamily="2" charset="-78"/>
              </a:rPr>
              <a:t>نهضت تعاون ایجاد می کرده است از قبیل مدیریت، تأمین مالی، رهبری و مشارکت اعضا؛ به طور </a:t>
            </a:r>
            <a:r>
              <a:rPr lang="fa-IR" sz="2000" dirty="0" smtClean="0">
                <a:cs typeface="B Zar" pitchFamily="2" charset="-78"/>
              </a:rPr>
              <a:t>دقیق </a:t>
            </a:r>
            <a:r>
              <a:rPr lang="fa-IR" sz="2000" dirty="0">
                <a:cs typeface="B Zar" pitchFamily="2" charset="-78"/>
              </a:rPr>
              <a:t>مورد بررسی قرار </a:t>
            </a:r>
            <a:r>
              <a:rPr lang="fa-IR" sz="2000" dirty="0" smtClean="0">
                <a:cs typeface="B Zar" pitchFamily="2" charset="-78"/>
              </a:rPr>
              <a:t>گرفت. </a:t>
            </a:r>
          </a:p>
          <a:p>
            <a:pPr algn="ctr" rtl="1"/>
            <a:r>
              <a:rPr lang="fa-IR" sz="2000" dirty="0" smtClean="0">
                <a:cs typeface="B Zar" pitchFamily="2" charset="-78"/>
              </a:rPr>
              <a:t>جهت </a:t>
            </a:r>
            <a:r>
              <a:rPr lang="fa-IR" sz="2000" dirty="0">
                <a:cs typeface="B Zar" pitchFamily="2" charset="-78"/>
              </a:rPr>
              <a:t>دستیابی نهضت تعاون به </a:t>
            </a:r>
            <a:r>
              <a:rPr lang="fa-IR" sz="2000" dirty="0" smtClean="0">
                <a:cs typeface="B Zar" pitchFamily="2" charset="-78"/>
              </a:rPr>
              <a:t>سطوح </a:t>
            </a:r>
            <a:r>
              <a:rPr lang="fa-IR" sz="2000" dirty="0">
                <a:cs typeface="B Zar" pitchFamily="2" charset="-78"/>
              </a:rPr>
              <a:t>بالاتر توسعه </a:t>
            </a:r>
            <a:r>
              <a:rPr lang="fa-IR" sz="2000" dirty="0" smtClean="0">
                <a:cs typeface="B Zar" pitchFamily="2" charset="-78"/>
              </a:rPr>
              <a:t>سرمایه </a:t>
            </a:r>
            <a:r>
              <a:rPr lang="fa-IR" sz="2000" dirty="0">
                <a:cs typeface="B Zar" pitchFamily="2" charset="-78"/>
              </a:rPr>
              <a:t>انسانی </a:t>
            </a:r>
            <a:r>
              <a:rPr lang="fa-IR" sz="2000" dirty="0" smtClean="0">
                <a:cs typeface="B Zar" pitchFamily="2" charset="-78"/>
              </a:rPr>
              <a:t>و </a:t>
            </a:r>
            <a:r>
              <a:rPr lang="fa-IR" sz="2000" dirty="0">
                <a:cs typeface="B Zar" pitchFamily="2" charset="-78"/>
              </a:rPr>
              <a:t>همچنین در مسیر توسعه مسائل زیست </a:t>
            </a:r>
            <a:r>
              <a:rPr lang="fa-IR" sz="2000" dirty="0" smtClean="0">
                <a:cs typeface="B Zar" pitchFamily="2" charset="-78"/>
              </a:rPr>
              <a:t>محیطی، </a:t>
            </a:r>
            <a:r>
              <a:rPr lang="fa-IR" sz="2000" dirty="0">
                <a:cs typeface="B Zar" pitchFamily="2" charset="-78"/>
              </a:rPr>
              <a:t>دایره شمول تعاونی ها در حوزه های فعالیتی با ارزش افزوده بالای اقتصادی، مورد توجه قرار </a:t>
            </a:r>
            <a:r>
              <a:rPr lang="fa-IR" sz="2000" dirty="0" smtClean="0">
                <a:cs typeface="B Zar" pitchFamily="2" charset="-78"/>
              </a:rPr>
              <a:t>گرفت </a:t>
            </a:r>
            <a:r>
              <a:rPr lang="fa-IR" sz="2000" dirty="0">
                <a:cs typeface="B Zar" pitchFamily="2" charset="-78"/>
              </a:rPr>
              <a:t>(سیاست ملی تعاونی، 2011).</a:t>
            </a:r>
            <a:endParaRPr lang="en-US" sz="2000" dirty="0">
              <a:cs typeface="B Zar" pitchFamily="2" charset="-78"/>
            </a:endParaRPr>
          </a:p>
        </p:txBody>
      </p:sp>
    </p:spTree>
    <p:extLst>
      <p:ext uri="{BB962C8B-B14F-4D97-AF65-F5344CB8AC3E}">
        <p14:creationId xmlns:p14="http://schemas.microsoft.com/office/powerpoint/2010/main" val="907487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spcBef>
                <a:spcPts val="0"/>
              </a:spcBef>
              <a:spcAft>
                <a:spcPts val="1200"/>
              </a:spcAft>
            </a:pPr>
            <a:r>
              <a:rPr lang="fa-IR" sz="3200" dirty="0" smtClean="0">
                <a:solidFill>
                  <a:srgbClr val="C00000"/>
                </a:solidFill>
                <a:cs typeface="B Titr" panose="00000700000000000000" pitchFamily="2" charset="-78"/>
              </a:rPr>
              <a:t>سیاست ها</a:t>
            </a:r>
            <a:endParaRPr lang="en-US" sz="3200" dirty="0">
              <a:cs typeface="B Titr" panose="00000700000000000000" pitchFamily="2" charset="-78"/>
            </a:endParaRPr>
          </a:p>
        </p:txBody>
      </p:sp>
      <p:sp>
        <p:nvSpPr>
          <p:cNvPr id="3" name="Content Placeholder 2"/>
          <p:cNvSpPr>
            <a:spLocks noGrp="1"/>
          </p:cNvSpPr>
          <p:nvPr>
            <p:ph idx="1"/>
          </p:nvPr>
        </p:nvSpPr>
        <p:spPr>
          <a:xfrm>
            <a:off x="457200" y="1219200"/>
            <a:ext cx="8382000" cy="5181600"/>
          </a:xfrm>
        </p:spPr>
        <p:txBody>
          <a:bodyPr>
            <a:normAutofit fontScale="85000" lnSpcReduction="20000"/>
          </a:bodyPr>
          <a:lstStyle/>
          <a:p>
            <a:pPr lvl="0" algn="r" rtl="1">
              <a:spcBef>
                <a:spcPts val="0"/>
              </a:spcBef>
              <a:spcAft>
                <a:spcPts val="1200"/>
              </a:spcAft>
            </a:pPr>
            <a:r>
              <a:rPr lang="fa-IR" dirty="0" smtClean="0">
                <a:cs typeface="B Zar" pitchFamily="2" charset="-78"/>
              </a:rPr>
              <a:t>توسعه فعالیت های دارای </a:t>
            </a:r>
            <a:r>
              <a:rPr lang="fa-IR" u="sng" dirty="0" smtClean="0">
                <a:cs typeface="B Zar" pitchFamily="2" charset="-78"/>
              </a:rPr>
              <a:t>ارزش افزوده بالا </a:t>
            </a:r>
            <a:r>
              <a:rPr lang="fa-IR" dirty="0">
                <a:cs typeface="B Zar" pitchFamily="2" charset="-78"/>
              </a:rPr>
              <a:t>و</a:t>
            </a:r>
            <a:r>
              <a:rPr lang="fa-IR" dirty="0" smtClean="0">
                <a:cs typeface="B Zar" pitchFamily="2" charset="-78"/>
              </a:rPr>
              <a:t> فعالیت های زنجیره ارزش.</a:t>
            </a:r>
            <a:endParaRPr lang="en-US" dirty="0" smtClean="0">
              <a:cs typeface="B Zar" pitchFamily="2" charset="-78"/>
            </a:endParaRPr>
          </a:p>
          <a:p>
            <a:pPr lvl="0" algn="r" rtl="1">
              <a:spcBef>
                <a:spcPts val="0"/>
              </a:spcBef>
              <a:spcAft>
                <a:spcPts val="1200"/>
              </a:spcAft>
            </a:pPr>
            <a:r>
              <a:rPr lang="fa-IR" dirty="0" smtClean="0">
                <a:cs typeface="B Zar" pitchFamily="2" charset="-78"/>
              </a:rPr>
              <a:t>توسعه بازار محصولات و خدمات تعاونی با استفاده از </a:t>
            </a:r>
            <a:r>
              <a:rPr lang="fa-IR" u="sng" dirty="0" smtClean="0">
                <a:cs typeface="B Zar" pitchFamily="2" charset="-78"/>
              </a:rPr>
              <a:t>تسهیلات </a:t>
            </a:r>
            <a:r>
              <a:rPr lang="en-US" u="sng" dirty="0" smtClean="0">
                <a:cs typeface="B Zar" pitchFamily="2" charset="-78"/>
              </a:rPr>
              <a:t>ICT</a:t>
            </a:r>
            <a:r>
              <a:rPr lang="fa-IR" dirty="0" smtClean="0">
                <a:cs typeface="B Zar" pitchFamily="2" charset="-78"/>
              </a:rPr>
              <a:t>.</a:t>
            </a:r>
            <a:endParaRPr lang="en-US" dirty="0" smtClean="0">
              <a:cs typeface="B Zar" pitchFamily="2" charset="-78"/>
            </a:endParaRPr>
          </a:p>
          <a:p>
            <a:pPr lvl="0" algn="r" rtl="1">
              <a:spcBef>
                <a:spcPts val="0"/>
              </a:spcBef>
              <a:spcAft>
                <a:spcPts val="1200"/>
              </a:spcAft>
            </a:pPr>
            <a:r>
              <a:rPr lang="fa-IR" dirty="0" smtClean="0">
                <a:cs typeface="B Zar" pitchFamily="2" charset="-78"/>
              </a:rPr>
              <a:t>کاربرد </a:t>
            </a:r>
            <a:r>
              <a:rPr lang="fa-IR" u="sng" dirty="0" smtClean="0">
                <a:cs typeface="B Zar" pitchFamily="2" charset="-78"/>
              </a:rPr>
              <a:t>تکنولوژی های سبز</a:t>
            </a:r>
            <a:r>
              <a:rPr lang="fa-IR" dirty="0" smtClean="0">
                <a:cs typeface="B Zar" pitchFamily="2" charset="-78"/>
              </a:rPr>
              <a:t>.</a:t>
            </a:r>
            <a:endParaRPr lang="en-US" dirty="0" smtClean="0">
              <a:cs typeface="B Zar" pitchFamily="2" charset="-78"/>
            </a:endParaRPr>
          </a:p>
          <a:p>
            <a:pPr lvl="0" algn="r" rtl="1">
              <a:spcBef>
                <a:spcPts val="0"/>
              </a:spcBef>
              <a:spcAft>
                <a:spcPts val="1200"/>
              </a:spcAft>
            </a:pPr>
            <a:r>
              <a:rPr lang="fa-IR" dirty="0" smtClean="0">
                <a:cs typeface="B Zar" pitchFamily="2" charset="-78"/>
              </a:rPr>
              <a:t>تخصیص منابع مالی جهت توانمندسازی تعاونی ها در </a:t>
            </a:r>
            <a:r>
              <a:rPr lang="fa-IR" u="sng" dirty="0" smtClean="0">
                <a:cs typeface="B Zar" pitchFamily="2" charset="-78"/>
              </a:rPr>
              <a:t>تحقیق و توسعه </a:t>
            </a:r>
            <a:r>
              <a:rPr lang="fa-IR" dirty="0" smtClean="0">
                <a:cs typeface="B Zar" pitchFamily="2" charset="-78"/>
              </a:rPr>
              <a:t>و افزودن بر </a:t>
            </a:r>
            <a:r>
              <a:rPr lang="fa-IR" u="sng" dirty="0" smtClean="0">
                <a:cs typeface="B Zar" pitchFamily="2" charset="-78"/>
              </a:rPr>
              <a:t>ارزش محصولات</a:t>
            </a:r>
            <a:r>
              <a:rPr lang="fa-IR" dirty="0" smtClean="0">
                <a:cs typeface="B Zar" pitchFamily="2" charset="-78"/>
              </a:rPr>
              <a:t>.</a:t>
            </a:r>
            <a:endParaRPr lang="en-US" dirty="0" smtClean="0">
              <a:cs typeface="B Zar" pitchFamily="2" charset="-78"/>
            </a:endParaRPr>
          </a:p>
          <a:p>
            <a:pPr lvl="0" algn="r" rtl="1">
              <a:spcBef>
                <a:spcPts val="0"/>
              </a:spcBef>
              <a:spcAft>
                <a:spcPts val="1200"/>
              </a:spcAft>
            </a:pPr>
            <a:r>
              <a:rPr lang="fa-IR" dirty="0" smtClean="0">
                <a:cs typeface="B Zar" pitchFamily="2" charset="-78"/>
              </a:rPr>
              <a:t>ادغام یا همکاری تعاونی ها</a:t>
            </a:r>
            <a:endParaRPr lang="en-US" dirty="0" smtClean="0">
              <a:cs typeface="B Zar" pitchFamily="2" charset="-78"/>
            </a:endParaRPr>
          </a:p>
          <a:p>
            <a:pPr lvl="0" algn="r" rtl="1">
              <a:spcBef>
                <a:spcPts val="0"/>
              </a:spcBef>
              <a:spcAft>
                <a:spcPts val="1200"/>
              </a:spcAft>
            </a:pPr>
            <a:r>
              <a:rPr lang="fa-IR" u="sng" dirty="0" smtClean="0">
                <a:cs typeface="B Zar" pitchFamily="2" charset="-78"/>
              </a:rPr>
              <a:t>مدیریت حرفه ای</a:t>
            </a:r>
            <a:r>
              <a:rPr lang="fa-IR" dirty="0" smtClean="0">
                <a:cs typeface="B Zar" pitchFamily="2" charset="-78"/>
              </a:rPr>
              <a:t>  و استفاده از تکنولوژی های مدرن.</a:t>
            </a:r>
            <a:endParaRPr lang="en-US" dirty="0" smtClean="0">
              <a:cs typeface="B Zar" pitchFamily="2" charset="-78"/>
            </a:endParaRPr>
          </a:p>
          <a:p>
            <a:pPr algn="r" rtl="1">
              <a:spcBef>
                <a:spcPts val="0"/>
              </a:spcBef>
              <a:spcAft>
                <a:spcPts val="1200"/>
              </a:spcAft>
            </a:pPr>
            <a:r>
              <a:rPr lang="fa-IR" dirty="0" smtClean="0">
                <a:cs typeface="B Zar" pitchFamily="2" charset="-78"/>
              </a:rPr>
              <a:t>توسعه سرمایه انسانی با آموزش، مهارت و نگرش مثبت.</a:t>
            </a:r>
          </a:p>
          <a:p>
            <a:pPr algn="r" rtl="1">
              <a:spcBef>
                <a:spcPts val="0"/>
              </a:spcBef>
              <a:spcAft>
                <a:spcPts val="1200"/>
              </a:spcAft>
            </a:pPr>
            <a:r>
              <a:rPr lang="fa-IR" dirty="0" smtClean="0">
                <a:cs typeface="B Zar" pitchFamily="2" charset="-78"/>
              </a:rPr>
              <a:t>افزایش </a:t>
            </a:r>
            <a:r>
              <a:rPr lang="fa-IR" u="sng" dirty="0" smtClean="0">
                <a:cs typeface="B Zar" pitchFamily="2" charset="-78"/>
              </a:rPr>
              <a:t>اعتماد عمومی</a:t>
            </a:r>
            <a:r>
              <a:rPr lang="fa-IR" dirty="0" smtClean="0">
                <a:cs typeface="B Zar" pitchFamily="2" charset="-78"/>
              </a:rPr>
              <a:t> به تعاونی ها، درک دانش تعاون و افزایش آگاهی.</a:t>
            </a:r>
            <a:endParaRPr lang="en-US" dirty="0" smtClean="0">
              <a:cs typeface="B Zar" pitchFamily="2" charset="-78"/>
            </a:endParaRPr>
          </a:p>
          <a:p>
            <a:pPr algn="r" rtl="1">
              <a:spcBef>
                <a:spcPts val="0"/>
              </a:spcBef>
              <a:spcAft>
                <a:spcPts val="1200"/>
              </a:spcAft>
            </a:pPr>
            <a:r>
              <a:rPr lang="fa-IR" u="sng" dirty="0" smtClean="0">
                <a:cs typeface="B Zar" pitchFamily="2" charset="-78"/>
              </a:rPr>
              <a:t>ساده سازی </a:t>
            </a:r>
            <a:r>
              <a:rPr lang="fa-IR" dirty="0" smtClean="0">
                <a:cs typeface="B Zar" pitchFamily="2" charset="-78"/>
              </a:rPr>
              <a:t>تشکیل تعاونی ها به منظور تشویق بیشتر مردم در عضو شدن در تعاونی ها.</a:t>
            </a:r>
            <a:endParaRPr lang="en-US" dirty="0" smtClean="0">
              <a:cs typeface="B Zar" pitchFamily="2" charset="-78"/>
            </a:endParaRPr>
          </a:p>
          <a:p>
            <a:pPr algn="r" rtl="1">
              <a:spcBef>
                <a:spcPts val="0"/>
              </a:spcBef>
              <a:spcAft>
                <a:spcPts val="1200"/>
              </a:spcAft>
            </a:pPr>
            <a:endParaRPr lang="en-US" dirty="0" smtClean="0">
              <a:cs typeface="B Zar" pitchFamily="2" charset="-78"/>
            </a:endParaRPr>
          </a:p>
          <a:p>
            <a:pPr algn="r" rtl="1">
              <a:spcBef>
                <a:spcPts val="0"/>
              </a:spcBef>
              <a:spcAft>
                <a:spcPts val="1200"/>
              </a:spcAft>
            </a:pPr>
            <a:endParaRPr lang="en-US" dirty="0"/>
          </a:p>
        </p:txBody>
      </p:sp>
    </p:spTree>
    <p:extLst>
      <p:ext uri="{BB962C8B-B14F-4D97-AF65-F5344CB8AC3E}">
        <p14:creationId xmlns:p14="http://schemas.microsoft.com/office/powerpoint/2010/main" val="3224796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fa-IR" sz="3200" b="1" dirty="0" smtClean="0">
                <a:solidFill>
                  <a:srgbClr val="C00000"/>
                </a:solidFill>
                <a:cs typeface="B Titr" panose="00000700000000000000" pitchFamily="2" charset="-78"/>
              </a:rPr>
              <a:t>مدیریت و حکمرانی</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1066800"/>
            <a:ext cx="8382000" cy="5410200"/>
          </a:xfrm>
        </p:spPr>
        <p:txBody>
          <a:bodyPr>
            <a:normAutofit fontScale="92500" lnSpcReduction="20000"/>
          </a:bodyPr>
          <a:lstStyle/>
          <a:p>
            <a:pPr algn="r" rtl="1">
              <a:spcBef>
                <a:spcPts val="0"/>
              </a:spcBef>
              <a:spcAft>
                <a:spcPts val="1200"/>
              </a:spcAft>
            </a:pPr>
            <a:r>
              <a:rPr lang="fa-IR" sz="2400" dirty="0">
                <a:cs typeface="B Zar" pitchFamily="2" charset="-78"/>
              </a:rPr>
              <a:t>سازمان های کشاورزی (</a:t>
            </a:r>
            <a:r>
              <a:rPr lang="en-US" sz="2400" dirty="0">
                <a:cs typeface="B Zar" pitchFamily="2" charset="-78"/>
              </a:rPr>
              <a:t>FOs</a:t>
            </a:r>
            <a:r>
              <a:rPr lang="fa-IR" sz="2400" dirty="0">
                <a:cs typeface="B Zar" pitchFamily="2" charset="-78"/>
              </a:rPr>
              <a:t>) </a:t>
            </a:r>
            <a:r>
              <a:rPr lang="fa-IR" sz="2400" dirty="0" smtClean="0">
                <a:cs typeface="B Zar" pitchFamily="2" charset="-78"/>
              </a:rPr>
              <a:t>توسط </a:t>
            </a:r>
            <a:r>
              <a:rPr lang="fa-IR" sz="2400" dirty="0">
                <a:cs typeface="B Zar" pitchFamily="2" charset="-78"/>
              </a:rPr>
              <a:t>دولت و از طریق </a:t>
            </a:r>
            <a:r>
              <a:rPr lang="en-US" sz="2400" dirty="0" smtClean="0">
                <a:cs typeface="B Zar" pitchFamily="2" charset="-78"/>
              </a:rPr>
              <a:t>FOA</a:t>
            </a:r>
            <a:r>
              <a:rPr lang="fa-IR" sz="2400" dirty="0" smtClean="0">
                <a:cs typeface="B Zar" pitchFamily="2" charset="-78"/>
              </a:rPr>
              <a:t> </a:t>
            </a:r>
            <a:r>
              <a:rPr lang="fa-IR" sz="2400" dirty="0">
                <a:cs typeface="B Zar" pitchFamily="2" charset="-78"/>
              </a:rPr>
              <a:t>از </a:t>
            </a:r>
            <a:r>
              <a:rPr lang="fa-IR" sz="2400" dirty="0" smtClean="0">
                <a:cs typeface="B Zar" pitchFamily="2" charset="-78"/>
              </a:rPr>
              <a:t>طریق </a:t>
            </a:r>
            <a:r>
              <a:rPr lang="fa-IR" sz="2400" dirty="0">
                <a:cs typeface="B Zar" pitchFamily="2" charset="-78"/>
              </a:rPr>
              <a:t>حمایت مدیریتی </a:t>
            </a:r>
            <a:r>
              <a:rPr lang="fa-IR" sz="2400" dirty="0" smtClean="0">
                <a:cs typeface="B Zar" pitchFamily="2" charset="-78"/>
              </a:rPr>
              <a:t>و </a:t>
            </a:r>
            <a:r>
              <a:rPr lang="fa-IR" sz="2400" dirty="0">
                <a:cs typeface="B Zar" pitchFamily="2" charset="-78"/>
              </a:rPr>
              <a:t>بودجه توسعه برای تأمین مالی تولیدات کشاورزی، بازاریابی، فرآوری و دیگر فعالیت های بازرگانی که به اعضا سود می رساند، حمایت می شود. </a:t>
            </a:r>
            <a:endParaRPr lang="fa-IR" sz="2400" dirty="0" smtClean="0">
              <a:cs typeface="B Zar" pitchFamily="2" charset="-78"/>
            </a:endParaRPr>
          </a:p>
          <a:p>
            <a:pPr algn="r" rtl="1">
              <a:spcBef>
                <a:spcPts val="0"/>
              </a:spcBef>
              <a:spcAft>
                <a:spcPts val="1200"/>
              </a:spcAft>
            </a:pPr>
            <a:r>
              <a:rPr lang="en-US" sz="2400" dirty="0" smtClean="0">
                <a:cs typeface="B Zar" pitchFamily="2" charset="-78"/>
              </a:rPr>
              <a:t>FAs</a:t>
            </a:r>
            <a:r>
              <a:rPr lang="fa-IR" sz="2400" dirty="0" smtClean="0">
                <a:cs typeface="B Zar" pitchFamily="2" charset="-78"/>
              </a:rPr>
              <a:t> </a:t>
            </a:r>
            <a:r>
              <a:rPr lang="fa-IR" sz="2400" dirty="0">
                <a:cs typeface="B Zar" pitchFamily="2" charset="-78"/>
              </a:rPr>
              <a:t>نیز از حمایت مشابهی از سوی دولت به وسیله </a:t>
            </a:r>
            <a:r>
              <a:rPr lang="en-US" sz="2400" dirty="0">
                <a:cs typeface="B Zar" pitchFamily="2" charset="-78"/>
              </a:rPr>
              <a:t>FDA</a:t>
            </a:r>
            <a:r>
              <a:rPr lang="fa-IR" sz="2400" dirty="0">
                <a:cs typeface="B Zar" pitchFamily="2" charset="-78"/>
              </a:rPr>
              <a:t> بهره می برد</a:t>
            </a:r>
            <a:r>
              <a:rPr lang="fa-IR" sz="2400" dirty="0" smtClean="0">
                <a:cs typeface="B Zar" pitchFamily="2" charset="-78"/>
              </a:rPr>
              <a:t>.</a:t>
            </a:r>
          </a:p>
          <a:p>
            <a:pPr algn="r" rtl="1">
              <a:spcBef>
                <a:spcPts val="0"/>
              </a:spcBef>
              <a:spcAft>
                <a:spcPts val="1200"/>
              </a:spcAft>
            </a:pPr>
            <a:endParaRPr lang="en-US" sz="2400" dirty="0">
              <a:cs typeface="B Zar" pitchFamily="2" charset="-78"/>
            </a:endParaRPr>
          </a:p>
          <a:p>
            <a:pPr algn="r" rtl="1">
              <a:spcBef>
                <a:spcPts val="0"/>
              </a:spcBef>
              <a:spcAft>
                <a:spcPts val="1200"/>
              </a:spcAft>
            </a:pPr>
            <a:r>
              <a:rPr lang="fa-IR" sz="2400" dirty="0">
                <a:cs typeface="B Zar" pitchFamily="2" charset="-78"/>
              </a:rPr>
              <a:t>هیئت </a:t>
            </a:r>
            <a:r>
              <a:rPr lang="fa-IR" sz="2400" dirty="0" smtClean="0">
                <a:cs typeface="B Zar" pitchFamily="2" charset="-78"/>
              </a:rPr>
              <a:t>عامل </a:t>
            </a:r>
            <a:r>
              <a:rPr lang="fa-IR" sz="2400" dirty="0">
                <a:cs typeface="B Zar" pitchFamily="2" charset="-78"/>
              </a:rPr>
              <a:t>برگزیده (با رأی گیری) از میان اعضا </a:t>
            </a:r>
            <a:r>
              <a:rPr lang="fa-IR" sz="2400" dirty="0" smtClean="0">
                <a:cs typeface="B Zar" pitchFamily="2" charset="-78"/>
              </a:rPr>
              <a:t>است.</a:t>
            </a:r>
          </a:p>
          <a:p>
            <a:pPr algn="r" rtl="1">
              <a:spcBef>
                <a:spcPts val="0"/>
              </a:spcBef>
              <a:spcAft>
                <a:spcPts val="1200"/>
              </a:spcAft>
            </a:pPr>
            <a:r>
              <a:rPr lang="fa-IR" sz="2400" dirty="0">
                <a:cs typeface="B Zar" pitchFamily="2" charset="-78"/>
              </a:rPr>
              <a:t>حداقل 30 کشاورز منفرد می توانند گروهی را در سطح روستا بنیانگذاری کنند و این گروه به عنوان واحد کشاورزان برای سازمان های کشاورزان شناسایی می شود. </a:t>
            </a:r>
            <a:r>
              <a:rPr lang="en-US" sz="2400" dirty="0">
                <a:cs typeface="B Zar" pitchFamily="2" charset="-78"/>
              </a:rPr>
              <a:t>Farmers’ unit</a:t>
            </a:r>
          </a:p>
          <a:p>
            <a:pPr algn="r" rtl="1">
              <a:spcBef>
                <a:spcPts val="0"/>
              </a:spcBef>
              <a:spcAft>
                <a:spcPts val="1200"/>
              </a:spcAft>
            </a:pPr>
            <a:r>
              <a:rPr lang="fa-IR" sz="2400" dirty="0">
                <a:cs typeface="B Zar" pitchFamily="2" charset="-78"/>
              </a:rPr>
              <a:t>تمام </a:t>
            </a:r>
            <a:r>
              <a:rPr lang="en-US" sz="2400" dirty="0">
                <a:cs typeface="B Zar" pitchFamily="2" charset="-78"/>
              </a:rPr>
              <a:t>AFO</a:t>
            </a:r>
            <a:r>
              <a:rPr lang="fa-IR" sz="2400" dirty="0">
                <a:cs typeface="B Zar" pitchFamily="2" charset="-78"/>
              </a:rPr>
              <a:t> ها عضو سازمان های کشاورزان ایالتی (</a:t>
            </a:r>
            <a:r>
              <a:rPr lang="en-US" sz="2400" dirty="0">
                <a:cs typeface="B Zar" pitchFamily="2" charset="-78"/>
              </a:rPr>
              <a:t>SFOs</a:t>
            </a:r>
            <a:r>
              <a:rPr lang="fa-IR" sz="2400" dirty="0">
                <a:cs typeface="B Zar" pitchFamily="2" charset="-78"/>
              </a:rPr>
              <a:t>) هستند و تمام </a:t>
            </a:r>
            <a:r>
              <a:rPr lang="en-US" sz="2400" dirty="0">
                <a:cs typeface="B Zar" pitchFamily="2" charset="-78"/>
              </a:rPr>
              <a:t>SFO</a:t>
            </a:r>
            <a:r>
              <a:rPr lang="fa-IR" sz="2400" dirty="0">
                <a:cs typeface="B Zar" pitchFamily="2" charset="-78"/>
              </a:rPr>
              <a:t> ها عضو انجمن کشاورزان ملی (</a:t>
            </a:r>
            <a:r>
              <a:rPr lang="en-US" sz="2400" dirty="0">
                <a:cs typeface="B Zar" pitchFamily="2" charset="-78"/>
              </a:rPr>
              <a:t>NAFAS</a:t>
            </a:r>
            <a:r>
              <a:rPr lang="fa-IR" sz="2400" dirty="0">
                <a:cs typeface="B Zar" pitchFamily="2" charset="-78"/>
              </a:rPr>
              <a:t>) می باشند</a:t>
            </a:r>
            <a:r>
              <a:rPr lang="fa-IR" sz="2400" dirty="0" smtClean="0">
                <a:cs typeface="B Zar" pitchFamily="2" charset="-78"/>
              </a:rPr>
              <a:t>.</a:t>
            </a:r>
          </a:p>
          <a:p>
            <a:pPr algn="r" rtl="1">
              <a:spcBef>
                <a:spcPts val="0"/>
              </a:spcBef>
              <a:spcAft>
                <a:spcPts val="1200"/>
              </a:spcAft>
            </a:pPr>
            <a:r>
              <a:rPr lang="fa-IR" sz="2400" dirty="0">
                <a:cs typeface="B Zar" pitchFamily="2" charset="-78"/>
              </a:rPr>
              <a:t>سطوح ایالتی </a:t>
            </a:r>
            <a:r>
              <a:rPr lang="en-US" sz="2400" dirty="0">
                <a:cs typeface="B Zar" pitchFamily="2" charset="-78"/>
              </a:rPr>
              <a:t>FOs</a:t>
            </a:r>
            <a:r>
              <a:rPr lang="fa-IR" sz="2400" dirty="0">
                <a:cs typeface="B Zar" pitchFamily="2" charset="-78"/>
              </a:rPr>
              <a:t> سطح ثانویه </a:t>
            </a:r>
            <a:r>
              <a:rPr lang="en-US" sz="2400" dirty="0">
                <a:cs typeface="B Zar" pitchFamily="2" charset="-78"/>
              </a:rPr>
              <a:t>FOs</a:t>
            </a:r>
            <a:r>
              <a:rPr lang="fa-IR" sz="2400" dirty="0">
                <a:cs typeface="B Zar" pitchFamily="2" charset="-78"/>
              </a:rPr>
              <a:t> هستند، در حالی که </a:t>
            </a:r>
            <a:r>
              <a:rPr lang="en-US" sz="2400" dirty="0">
                <a:cs typeface="B Zar" pitchFamily="2" charset="-78"/>
              </a:rPr>
              <a:t>FO</a:t>
            </a:r>
            <a:r>
              <a:rPr lang="fa-IR" sz="2400" dirty="0">
                <a:cs typeface="B Zar" pitchFamily="2" charset="-78"/>
              </a:rPr>
              <a:t> ملی سطح سوم </a:t>
            </a:r>
            <a:r>
              <a:rPr lang="en-US" sz="2400" dirty="0">
                <a:cs typeface="B Zar" pitchFamily="2" charset="-78"/>
              </a:rPr>
              <a:t>FO</a:t>
            </a:r>
            <a:r>
              <a:rPr lang="fa-IR" sz="2400" dirty="0">
                <a:cs typeface="B Zar" pitchFamily="2" charset="-78"/>
              </a:rPr>
              <a:t> است</a:t>
            </a:r>
            <a:r>
              <a:rPr lang="fa-IR" sz="2400" dirty="0" smtClean="0">
                <a:cs typeface="B Zar" pitchFamily="2" charset="-78"/>
              </a:rPr>
              <a:t>.</a:t>
            </a:r>
          </a:p>
          <a:p>
            <a:pPr algn="r" rtl="1">
              <a:spcBef>
                <a:spcPts val="0"/>
              </a:spcBef>
              <a:spcAft>
                <a:spcPts val="1200"/>
              </a:spcAft>
            </a:pPr>
            <a:r>
              <a:rPr lang="fa-IR" sz="2400" dirty="0" smtClean="0">
                <a:cs typeface="B Zar" pitchFamily="2" charset="-78"/>
              </a:rPr>
              <a:t> </a:t>
            </a:r>
            <a:r>
              <a:rPr lang="en-US" sz="2400" dirty="0">
                <a:cs typeface="B Zar" pitchFamily="2" charset="-78"/>
              </a:rPr>
              <a:t>FO</a:t>
            </a:r>
            <a:r>
              <a:rPr lang="fa-IR" sz="2400" dirty="0">
                <a:cs typeface="B Zar" pitchFamily="2" charset="-78"/>
              </a:rPr>
              <a:t> ها معمولاً توسط هیئتی حرفه ای مدیریت می </a:t>
            </a:r>
            <a:r>
              <a:rPr lang="fa-IR" sz="2400" dirty="0" smtClean="0">
                <a:cs typeface="B Zar" pitchFamily="2" charset="-78"/>
              </a:rPr>
              <a:t>شوند.</a:t>
            </a:r>
          </a:p>
          <a:p>
            <a:pPr algn="r" rtl="1">
              <a:spcBef>
                <a:spcPts val="0"/>
              </a:spcBef>
              <a:spcAft>
                <a:spcPts val="1200"/>
              </a:spcAft>
            </a:pPr>
            <a:r>
              <a:rPr lang="en-US" sz="2400" dirty="0">
                <a:cs typeface="B Zar" pitchFamily="2" charset="-78"/>
              </a:rPr>
              <a:t>FO</a:t>
            </a:r>
            <a:r>
              <a:rPr lang="fa-IR" sz="2400" dirty="0">
                <a:cs typeface="B Zar" pitchFamily="2" charset="-78"/>
              </a:rPr>
              <a:t> ها به مدت 5 سال از زمان تأسیس از مالیات بر درآمد معاف هستند</a:t>
            </a:r>
            <a:r>
              <a:rPr lang="fa-IR" sz="2400" dirty="0" smtClean="0">
                <a:cs typeface="B Zar" pitchFamily="2" charset="-78"/>
              </a:rPr>
              <a:t>. پس </a:t>
            </a:r>
            <a:r>
              <a:rPr lang="fa-IR" sz="2400" dirty="0">
                <a:cs typeface="B Zar" pitchFamily="2" charset="-78"/>
              </a:rPr>
              <a:t>از </a:t>
            </a:r>
            <a:r>
              <a:rPr lang="fa-IR" sz="2400" dirty="0" smtClean="0">
                <a:cs typeface="B Zar" pitchFamily="2" charset="-78"/>
              </a:rPr>
              <a:t>آن، </a:t>
            </a:r>
            <a:r>
              <a:rPr lang="en-US" sz="2400" dirty="0">
                <a:cs typeface="B Zar" pitchFamily="2" charset="-78"/>
              </a:rPr>
              <a:t>FO</a:t>
            </a:r>
            <a:r>
              <a:rPr lang="fa-IR" sz="2400" dirty="0">
                <a:cs typeface="B Zar" pitchFamily="2" charset="-78"/>
              </a:rPr>
              <a:t> به شرط آن که مجموع سرمایه اعضایش کمتر از 197368 </a:t>
            </a:r>
            <a:r>
              <a:rPr lang="fa-IR" sz="2400" dirty="0" smtClean="0">
                <a:cs typeface="B Zar" pitchFamily="2" charset="-78"/>
              </a:rPr>
              <a:t>دلار </a:t>
            </a:r>
            <a:r>
              <a:rPr lang="fa-IR" sz="2400" dirty="0">
                <a:cs typeface="B Zar" pitchFamily="2" charset="-78"/>
              </a:rPr>
              <a:t>باشد، از مالیات معاف خواهد بود.</a:t>
            </a:r>
            <a:endParaRPr lang="en-US" sz="2400" dirty="0">
              <a:cs typeface="B Zar" pitchFamily="2" charset="-78"/>
            </a:endParaRPr>
          </a:p>
        </p:txBody>
      </p:sp>
    </p:spTree>
    <p:extLst>
      <p:ext uri="{BB962C8B-B14F-4D97-AF65-F5344CB8AC3E}">
        <p14:creationId xmlns:p14="http://schemas.microsoft.com/office/powerpoint/2010/main" val="823793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fa-IR" sz="3600" dirty="0" smtClean="0">
                <a:solidFill>
                  <a:srgbClr val="C00000"/>
                </a:solidFill>
                <a:cs typeface="B Titr" panose="00000700000000000000" pitchFamily="2" charset="-78"/>
              </a:rPr>
              <a:t>تعاون در هند</a:t>
            </a:r>
            <a:endParaRPr lang="en-US" sz="3600" dirty="0">
              <a:cs typeface="B Titr" panose="00000700000000000000" pitchFamily="2" charset="-78"/>
            </a:endParaRPr>
          </a:p>
        </p:txBody>
      </p:sp>
      <p:sp>
        <p:nvSpPr>
          <p:cNvPr id="3" name="Content Placeholder 2"/>
          <p:cNvSpPr>
            <a:spLocks noGrp="1"/>
          </p:cNvSpPr>
          <p:nvPr>
            <p:ph idx="1"/>
          </p:nvPr>
        </p:nvSpPr>
        <p:spPr>
          <a:xfrm>
            <a:off x="457200" y="1066800"/>
            <a:ext cx="8382000" cy="5410200"/>
          </a:xfrm>
        </p:spPr>
        <p:txBody>
          <a:bodyPr>
            <a:normAutofit/>
          </a:bodyPr>
          <a:lstStyle/>
          <a:p>
            <a:pPr algn="r" rtl="1">
              <a:spcBef>
                <a:spcPts val="0"/>
              </a:spcBef>
              <a:spcAft>
                <a:spcPts val="1200"/>
              </a:spcAft>
            </a:pPr>
            <a:r>
              <a:rPr lang="fa-IR" sz="2400" dirty="0" smtClean="0">
                <a:cs typeface="B Zar" pitchFamily="2" charset="-78"/>
              </a:rPr>
              <a:t>پیدایش تعاون ها در سال 1904،</a:t>
            </a:r>
          </a:p>
          <a:p>
            <a:pPr algn="r" rtl="1">
              <a:spcBef>
                <a:spcPts val="0"/>
              </a:spcBef>
              <a:spcAft>
                <a:spcPts val="1200"/>
              </a:spcAft>
            </a:pPr>
            <a:r>
              <a:rPr lang="fa-IR" sz="2400" dirty="0" smtClean="0">
                <a:cs typeface="B Zar" pitchFamily="2" charset="-78"/>
              </a:rPr>
              <a:t>بزرگترین شبکه تعاونی در جهان با بیش از 239</a:t>
            </a:r>
            <a:r>
              <a:rPr lang="fa-IR" sz="2400" b="1" dirty="0" smtClean="0">
                <a:cs typeface="B Zar" pitchFamily="2" charset="-78"/>
              </a:rPr>
              <a:t> </a:t>
            </a:r>
            <a:r>
              <a:rPr lang="fa-IR" sz="2400" dirty="0" smtClean="0">
                <a:cs typeface="B Zar" pitchFamily="2" charset="-78"/>
              </a:rPr>
              <a:t>میلیون نفر عض تعاونی،</a:t>
            </a:r>
          </a:p>
          <a:p>
            <a:pPr algn="r" rtl="1">
              <a:spcBef>
                <a:spcPts val="0"/>
              </a:spcBef>
              <a:spcAft>
                <a:spcPts val="1200"/>
              </a:spcAft>
            </a:pPr>
            <a:r>
              <a:rPr lang="fa-IR" sz="2400" dirty="0" smtClean="0">
                <a:cs typeface="B Zar" pitchFamily="2" charset="-78"/>
              </a:rPr>
              <a:t>خشکسالی های مستمر و وضعیت نامناسب کشاورزی و بدهی و فقر شدید،</a:t>
            </a:r>
            <a:r>
              <a:rPr lang="fa-IR" sz="2400" b="1" dirty="0" smtClean="0">
                <a:cs typeface="B Zar" pitchFamily="2" charset="-78"/>
              </a:rPr>
              <a:t> </a:t>
            </a:r>
            <a:r>
              <a:rPr lang="fa-IR" sz="2400" dirty="0" smtClean="0">
                <a:cs typeface="B Zar" pitchFamily="2" charset="-78"/>
              </a:rPr>
              <a:t>باعث اقدام برای کاهش مشکلات کشاورزی و شرایط  غیر انسانی روستائیان  شد.</a:t>
            </a:r>
          </a:p>
          <a:p>
            <a:pPr algn="r" rtl="1">
              <a:spcBef>
                <a:spcPts val="0"/>
              </a:spcBef>
              <a:spcAft>
                <a:spcPts val="1200"/>
              </a:spcAft>
            </a:pPr>
            <a:r>
              <a:rPr lang="fa-IR" sz="2400" dirty="0" smtClean="0">
                <a:cs typeface="B Zar" pitchFamily="2" charset="-78"/>
              </a:rPr>
              <a:t>قانون تعاون زمینه تاسیس تعاونی های تولیدی و توزیعی همچنین تعاونی های مرکزی مانند اتحادیه های تعاونی، بانک های تعاونی ایالتی و مرکزی را فراهم نمود. </a:t>
            </a:r>
          </a:p>
          <a:p>
            <a:pPr algn="r" rtl="1">
              <a:spcBef>
                <a:spcPts val="0"/>
              </a:spcBef>
              <a:spcAft>
                <a:spcPts val="1200"/>
              </a:spcAft>
            </a:pPr>
            <a:r>
              <a:rPr lang="fa-IR" sz="2400" dirty="0" smtClean="0">
                <a:cs typeface="B Zar" pitchFamily="2" charset="-78"/>
              </a:rPr>
              <a:t>سهم تعاونی ها: بیش از 46</a:t>
            </a:r>
            <a:r>
              <a:rPr lang="fa-IR" sz="2400" u="sng" dirty="0" smtClean="0">
                <a:cs typeface="B Zar" pitchFamily="2" charset="-78"/>
              </a:rPr>
              <a:t> درصد در توزیع اعتبارات </a:t>
            </a:r>
            <a:r>
              <a:rPr lang="fa-IR" sz="2400" dirty="0" smtClean="0">
                <a:cs typeface="B Zar" pitchFamily="2" charset="-78"/>
              </a:rPr>
              <a:t>بخش کشاورزی و </a:t>
            </a:r>
            <a:r>
              <a:rPr lang="fa-IR" sz="2400" u="sng" dirty="0" smtClean="0">
                <a:cs typeface="B Zar" pitchFamily="2" charset="-78"/>
              </a:rPr>
              <a:t>59 درصد شکر</a:t>
            </a:r>
            <a:r>
              <a:rPr lang="fa-IR" sz="2400" dirty="0" smtClean="0">
                <a:cs typeface="B Zar" pitchFamily="2" charset="-78"/>
              </a:rPr>
              <a:t>، 65</a:t>
            </a:r>
            <a:r>
              <a:rPr lang="fa-IR" sz="2400" u="sng" dirty="0" smtClean="0">
                <a:cs typeface="B Zar" pitchFamily="2" charset="-78"/>
              </a:rPr>
              <a:t> درصد امکانات انبارداری و نگهداری </a:t>
            </a:r>
            <a:r>
              <a:rPr lang="fa-IR" sz="2400" dirty="0" smtClean="0">
                <a:cs typeface="B Zar" pitchFamily="2" charset="-78"/>
              </a:rPr>
              <a:t>کالاهای کشاورزی در سطح روستاهای هند و </a:t>
            </a:r>
            <a:r>
              <a:rPr lang="fa-IR" sz="2400" u="sng" dirty="0" smtClean="0">
                <a:cs typeface="B Zar" pitchFamily="2" charset="-78"/>
              </a:rPr>
              <a:t>50 درصد تولید</a:t>
            </a:r>
            <a:r>
              <a:rPr lang="fa-IR" sz="2400" b="1" u="sng" dirty="0" smtClean="0">
                <a:cs typeface="B Zar" pitchFamily="2" charset="-78"/>
              </a:rPr>
              <a:t> </a:t>
            </a:r>
            <a:r>
              <a:rPr lang="fa-IR" sz="2400" u="sng" dirty="0" smtClean="0">
                <a:cs typeface="B Zar" pitchFamily="2" charset="-78"/>
              </a:rPr>
              <a:t>محصولات پلاستیکی</a:t>
            </a:r>
            <a:r>
              <a:rPr lang="fa-IR" sz="2400" dirty="0" smtClean="0">
                <a:cs typeface="B Zar" pitchFamily="2" charset="-78"/>
              </a:rPr>
              <a:t>، </a:t>
            </a:r>
            <a:r>
              <a:rPr lang="fa-IR" sz="2400" u="sng" dirty="0" smtClean="0">
                <a:cs typeface="B Zar" pitchFamily="2" charset="-78"/>
              </a:rPr>
              <a:t>50 درصد تولید خوراک دام</a:t>
            </a:r>
            <a:r>
              <a:rPr lang="fa-IR" sz="2400" dirty="0" smtClean="0">
                <a:cs typeface="B Zar" pitchFamily="2" charset="-78"/>
              </a:rPr>
              <a:t>.</a:t>
            </a:r>
          </a:p>
          <a:p>
            <a:pPr algn="r" rtl="1">
              <a:spcBef>
                <a:spcPts val="0"/>
              </a:spcBef>
              <a:spcAft>
                <a:spcPts val="1200"/>
              </a:spcAft>
            </a:pPr>
            <a:r>
              <a:rPr lang="fa-IR" sz="2400" dirty="0" smtClean="0">
                <a:cs typeface="B Zar" pitchFamily="2" charset="-78"/>
              </a:rPr>
              <a:t>تعاونی ها برای 1.7 میلیون نفر به طور مستقیم و  برای 14.39 میلیون نفر از طریق خویش فرمایی ایجاد شغل نموده اند. </a:t>
            </a:r>
          </a:p>
          <a:p>
            <a:pPr algn="r" rtl="1">
              <a:spcBef>
                <a:spcPts val="0"/>
              </a:spcBef>
              <a:spcAft>
                <a:spcPts val="1200"/>
              </a:spcAft>
            </a:pPr>
            <a:r>
              <a:rPr lang="fa-IR" sz="2400" dirty="0">
                <a:cs typeface="B Zar" pitchFamily="2" charset="-78"/>
              </a:rPr>
              <a:t>98 درصد روستاهای هند تحت پوشش تعاونی ها هستند. </a:t>
            </a:r>
            <a:endParaRPr lang="en-US" sz="2400" dirty="0">
              <a:cs typeface="B Zar" pitchFamily="2" charset="-78"/>
            </a:endParaRPr>
          </a:p>
        </p:txBody>
      </p:sp>
    </p:spTree>
    <p:extLst>
      <p:ext uri="{BB962C8B-B14F-4D97-AF65-F5344CB8AC3E}">
        <p14:creationId xmlns:p14="http://schemas.microsoft.com/office/powerpoint/2010/main" val="3639105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r>
              <a:rPr lang="fa-IR" sz="3200" b="1" dirty="0" smtClean="0">
                <a:solidFill>
                  <a:srgbClr val="C00000"/>
                </a:solidFill>
                <a:cs typeface="B Titr" panose="00000700000000000000" pitchFamily="2" charset="-78"/>
              </a:rPr>
              <a:t>حوزه فعالیت تعاونی ها </a:t>
            </a:r>
            <a:endParaRPr lang="en-US" sz="3200" dirty="0">
              <a:cs typeface="B Titr" panose="00000700000000000000" pitchFamily="2" charset="-78"/>
            </a:endParaRPr>
          </a:p>
        </p:txBody>
      </p:sp>
      <p:sp>
        <p:nvSpPr>
          <p:cNvPr id="3" name="Content Placeholder 2"/>
          <p:cNvSpPr>
            <a:spLocks noGrp="1"/>
          </p:cNvSpPr>
          <p:nvPr>
            <p:ph idx="1"/>
          </p:nvPr>
        </p:nvSpPr>
        <p:spPr>
          <a:xfrm>
            <a:off x="457200" y="1143000"/>
            <a:ext cx="8229600" cy="5334000"/>
          </a:xfrm>
        </p:spPr>
        <p:txBody>
          <a:bodyPr>
            <a:normAutofit/>
          </a:bodyPr>
          <a:lstStyle/>
          <a:p>
            <a:pPr algn="r" rtl="1">
              <a:spcBef>
                <a:spcPts val="0"/>
              </a:spcBef>
              <a:spcAft>
                <a:spcPts val="1200"/>
              </a:spcAft>
            </a:pPr>
            <a:r>
              <a:rPr lang="fa-IR" sz="2400" dirty="0" smtClean="0">
                <a:cs typeface="B Zar" pitchFamily="2" charset="-78"/>
              </a:rPr>
              <a:t>تولید، فرآوری، بازاریابی، مصرف، مسکن، بانکداری، صنعت، بهداشت و درمان، آموزش و مانند آن فعالیت می کنند.</a:t>
            </a:r>
          </a:p>
          <a:p>
            <a:pPr algn="r" rtl="1">
              <a:spcBef>
                <a:spcPts val="0"/>
              </a:spcBef>
              <a:spcAft>
                <a:spcPts val="1200"/>
              </a:spcAft>
            </a:pPr>
            <a:r>
              <a:rPr lang="fa-IR" sz="2400" dirty="0" smtClean="0">
                <a:cs typeface="B Zar" pitchFamily="2" charset="-78"/>
              </a:rPr>
              <a:t>جایگاه و اهمیت اقتصادی تعاونی ها براساس سهم آنها در هریک از فعالیت های اقتصادی مشخص می شود.</a:t>
            </a:r>
          </a:p>
          <a:p>
            <a:pPr algn="r" rtl="1">
              <a:spcBef>
                <a:spcPts val="0"/>
              </a:spcBef>
              <a:spcAft>
                <a:spcPts val="1200"/>
              </a:spcAft>
            </a:pPr>
            <a:r>
              <a:rPr lang="fa-IR" sz="2400" dirty="0" smtClean="0">
                <a:cs typeface="B Zar" pitchFamily="2" charset="-78"/>
              </a:rPr>
              <a:t>با کمک تعاونی ها کشاورزان از طریق مدیریت حرفه ای، تکنیک های مدرن تولید و بازاریابی به منافع تجاری بزرگ مقیاس دست یافته اند. </a:t>
            </a:r>
          </a:p>
          <a:p>
            <a:pPr algn="r" rtl="1">
              <a:spcBef>
                <a:spcPts val="0"/>
              </a:spcBef>
              <a:spcAft>
                <a:spcPts val="1200"/>
              </a:spcAft>
            </a:pPr>
            <a:r>
              <a:rPr lang="fa-IR" sz="2400" dirty="0" smtClean="0">
                <a:cs typeface="B Zar" pitchFamily="2" charset="-78"/>
              </a:rPr>
              <a:t>بیش از 36 درصد کود شیمیایی مصرفی از طریق تعاونی هایی که 50 میلیون کشاورز در آنها عضویت دارند، توزیع می شود.</a:t>
            </a:r>
            <a:endParaRPr lang="en-US" sz="2400" dirty="0" smtClean="0">
              <a:cs typeface="B Zar" pitchFamily="2" charset="-78"/>
            </a:endParaRPr>
          </a:p>
          <a:p>
            <a:pPr algn="r" rtl="1">
              <a:spcBef>
                <a:spcPts val="0"/>
              </a:spcBef>
              <a:spcAft>
                <a:spcPts val="1200"/>
              </a:spcAft>
            </a:pPr>
            <a:r>
              <a:rPr lang="fa-IR" sz="2400" dirty="0" smtClean="0">
                <a:cs typeface="B Zar" pitchFamily="2" charset="-78"/>
              </a:rPr>
              <a:t>در تولید شکر، تعاونی های این کشور مالک 324 کارخانه تولید شکر هستند که 48.2 درصد تعداد کل واحدهای تولید شکر را شامل می شود. </a:t>
            </a:r>
          </a:p>
          <a:p>
            <a:pPr algn="r" rtl="1">
              <a:spcBef>
                <a:spcPts val="0"/>
              </a:spcBef>
              <a:spcAft>
                <a:spcPts val="1200"/>
              </a:spcAft>
            </a:pPr>
            <a:r>
              <a:rPr lang="fa-IR" sz="2400" dirty="0">
                <a:cs typeface="B Zar" pitchFamily="2" charset="-78"/>
              </a:rPr>
              <a:t>مهمترین بخش تعاونی های اعتبار و کشاورزی هستند.</a:t>
            </a:r>
          </a:p>
          <a:p>
            <a:pPr marL="0" indent="0" algn="r" rtl="1">
              <a:spcBef>
                <a:spcPts val="0"/>
              </a:spcBef>
              <a:spcAft>
                <a:spcPts val="1200"/>
              </a:spcAft>
              <a:buNone/>
            </a:pPr>
            <a:endParaRPr lang="fa-IR" sz="2400" dirty="0" smtClean="0">
              <a:cs typeface="B Zar" pitchFamily="2" charset="-78"/>
            </a:endParaRPr>
          </a:p>
          <a:p>
            <a:pPr algn="r" rtl="1">
              <a:spcBef>
                <a:spcPts val="0"/>
              </a:spcBef>
              <a:spcAft>
                <a:spcPts val="1200"/>
              </a:spcAft>
            </a:pPr>
            <a:endParaRPr lang="en-US" sz="2400" dirty="0"/>
          </a:p>
        </p:txBody>
      </p:sp>
    </p:spTree>
    <p:extLst>
      <p:ext uri="{BB962C8B-B14F-4D97-AF65-F5344CB8AC3E}">
        <p14:creationId xmlns:p14="http://schemas.microsoft.com/office/powerpoint/2010/main" val="3431496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fa-IR" sz="3200" b="1" dirty="0">
                <a:solidFill>
                  <a:srgbClr val="C00000"/>
                </a:solidFill>
                <a:cs typeface="B Titr" panose="00000700000000000000" pitchFamily="2" charset="-78"/>
              </a:rPr>
              <a:t>انواع تعاونی</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1219200"/>
            <a:ext cx="8229600" cy="3733800"/>
          </a:xfrm>
        </p:spPr>
        <p:txBody>
          <a:bodyPr>
            <a:noAutofit/>
          </a:bodyPr>
          <a:lstStyle/>
          <a:p>
            <a:pPr lvl="0" algn="r" rtl="1"/>
            <a:r>
              <a:rPr lang="fa-IR" sz="2600" dirty="0">
                <a:cs typeface="B Zar" pitchFamily="2" charset="-78"/>
              </a:rPr>
              <a:t>تعاونی های اعتبار </a:t>
            </a:r>
            <a:r>
              <a:rPr lang="fa-IR" sz="2600" dirty="0" smtClean="0">
                <a:cs typeface="B Zar" pitchFamily="2" charset="-78"/>
              </a:rPr>
              <a:t>شهری و روستایی</a:t>
            </a:r>
            <a:endParaRPr lang="en-US" sz="2600" dirty="0">
              <a:cs typeface="B Zar" pitchFamily="2" charset="-78"/>
            </a:endParaRPr>
          </a:p>
          <a:p>
            <a:pPr lvl="0" algn="r" rtl="1"/>
            <a:r>
              <a:rPr lang="fa-IR" sz="2600" dirty="0">
                <a:cs typeface="B Zar" pitchFamily="2" charset="-78"/>
              </a:rPr>
              <a:t>تعاونی های تامین نیاز </a:t>
            </a:r>
            <a:r>
              <a:rPr lang="fa-IR" sz="2600" dirty="0" smtClean="0">
                <a:cs typeface="B Zar" pitchFamily="2" charset="-78"/>
              </a:rPr>
              <a:t>کشاورزان</a:t>
            </a:r>
            <a:endParaRPr lang="en-US" sz="2600" dirty="0">
              <a:cs typeface="B Zar" pitchFamily="2" charset="-78"/>
            </a:endParaRPr>
          </a:p>
          <a:p>
            <a:pPr lvl="0" algn="r" rtl="1"/>
            <a:r>
              <a:rPr lang="fa-IR" sz="2600" dirty="0">
                <a:cs typeface="B Zar" pitchFamily="2" charset="-78"/>
              </a:rPr>
              <a:t>تعاونی های بازاریابی کشاورزی</a:t>
            </a:r>
            <a:endParaRPr lang="en-US" sz="2600" dirty="0">
              <a:cs typeface="B Zar" pitchFamily="2" charset="-78"/>
            </a:endParaRPr>
          </a:p>
          <a:p>
            <a:pPr lvl="0" algn="r" rtl="1"/>
            <a:r>
              <a:rPr lang="fa-IR" sz="2600" dirty="0">
                <a:cs typeface="B Zar" pitchFamily="2" charset="-78"/>
              </a:rPr>
              <a:t>تعاونی های فرآوری محصولات کشاورزی</a:t>
            </a:r>
            <a:endParaRPr lang="en-US" sz="2600" dirty="0">
              <a:cs typeface="B Zar" pitchFamily="2" charset="-78"/>
            </a:endParaRPr>
          </a:p>
          <a:p>
            <a:pPr lvl="0" algn="r" rtl="1"/>
            <a:r>
              <a:rPr lang="fa-IR" sz="2600" dirty="0">
                <a:cs typeface="B Zar" pitchFamily="2" charset="-78"/>
              </a:rPr>
              <a:t>تعاونی های صنعتی</a:t>
            </a:r>
            <a:endParaRPr lang="en-US" sz="2600" dirty="0">
              <a:cs typeface="B Zar" pitchFamily="2" charset="-78"/>
            </a:endParaRPr>
          </a:p>
          <a:p>
            <a:pPr lvl="0" algn="r" rtl="1"/>
            <a:r>
              <a:rPr lang="fa-IR" sz="2600" dirty="0">
                <a:cs typeface="B Zar" pitchFamily="2" charset="-78"/>
              </a:rPr>
              <a:t>تعاونی های مصرف</a:t>
            </a:r>
            <a:endParaRPr lang="en-US" sz="2600" dirty="0">
              <a:cs typeface="B Zar" pitchFamily="2" charset="-78"/>
            </a:endParaRPr>
          </a:p>
          <a:p>
            <a:pPr lvl="0" algn="r" rtl="1"/>
            <a:r>
              <a:rPr lang="fa-IR" sz="2600" dirty="0">
                <a:cs typeface="B Zar" pitchFamily="2" charset="-78"/>
              </a:rPr>
              <a:t>تعاونی های ماهیگیری</a:t>
            </a:r>
            <a:endParaRPr lang="en-US" sz="2600" dirty="0">
              <a:cs typeface="B Zar" pitchFamily="2" charset="-78"/>
            </a:endParaRPr>
          </a:p>
          <a:p>
            <a:pPr algn="r" rtl="1"/>
            <a:r>
              <a:rPr lang="fa-IR" sz="2600" dirty="0">
                <a:cs typeface="B Zar" pitchFamily="2" charset="-78"/>
              </a:rPr>
              <a:t>تعاونی های مسکن</a:t>
            </a:r>
            <a:endParaRPr lang="en-US" sz="2600" dirty="0">
              <a:cs typeface="B Zar" pitchFamily="2" charset="-78"/>
            </a:endParaRPr>
          </a:p>
        </p:txBody>
      </p:sp>
    </p:spTree>
    <p:extLst>
      <p:ext uri="{BB962C8B-B14F-4D97-AF65-F5344CB8AC3E}">
        <p14:creationId xmlns:p14="http://schemas.microsoft.com/office/powerpoint/2010/main" val="2435825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fa-IR" sz="3200" b="1" dirty="0">
                <a:solidFill>
                  <a:srgbClr val="C00000"/>
                </a:solidFill>
                <a:cs typeface="B Titr" panose="00000700000000000000" pitchFamily="2" charset="-78"/>
              </a:rPr>
              <a:t>سازمان های بالادستی نهضت تعاون هند</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1066800"/>
            <a:ext cx="8229600" cy="5410200"/>
          </a:xfrm>
        </p:spPr>
        <p:txBody>
          <a:bodyPr>
            <a:normAutofit lnSpcReduction="10000"/>
          </a:bodyPr>
          <a:lstStyle/>
          <a:p>
            <a:pPr algn="r" rtl="1"/>
            <a:r>
              <a:rPr lang="fa-IR" sz="2400" dirty="0">
                <a:cs typeface="B Zar" pitchFamily="2" charset="-78"/>
              </a:rPr>
              <a:t>اتحادیه ملی تعاونی هند </a:t>
            </a:r>
            <a:endParaRPr lang="fa-IR" sz="2400" dirty="0" smtClean="0">
              <a:cs typeface="B Zar" pitchFamily="2" charset="-78"/>
            </a:endParaRPr>
          </a:p>
          <a:p>
            <a:pPr algn="r" rtl="1"/>
            <a:r>
              <a:rPr lang="fa-IR" sz="2400" dirty="0">
                <a:cs typeface="B Zar" pitchFamily="2" charset="-78"/>
              </a:rPr>
              <a:t>فدراسیون ملی بانک های توسعه اراضی </a:t>
            </a:r>
            <a:endParaRPr lang="fa-IR" sz="2400" dirty="0" smtClean="0">
              <a:cs typeface="B Zar" pitchFamily="2" charset="-78"/>
            </a:endParaRPr>
          </a:p>
          <a:p>
            <a:pPr algn="r" rtl="1"/>
            <a:r>
              <a:rPr lang="fa-IR" sz="2400" dirty="0">
                <a:cs typeface="B Zar" pitchFamily="2" charset="-78"/>
              </a:rPr>
              <a:t>فدراسیون ملی بانک های تعاونی ایالتی </a:t>
            </a:r>
            <a:endParaRPr lang="fa-IR" sz="2400" dirty="0" smtClean="0">
              <a:cs typeface="B Zar" pitchFamily="2" charset="-78"/>
            </a:endParaRPr>
          </a:p>
          <a:p>
            <a:pPr algn="r" rtl="1"/>
            <a:r>
              <a:rPr lang="fa-IR" sz="2400" dirty="0">
                <a:cs typeface="B Zar" pitchFamily="2" charset="-78"/>
              </a:rPr>
              <a:t>فدراسیون ملی بازاریابی تعاونی کشاورزی هند </a:t>
            </a:r>
            <a:endParaRPr lang="fa-IR" sz="2400" dirty="0" smtClean="0">
              <a:cs typeface="B Zar" pitchFamily="2" charset="-78"/>
            </a:endParaRPr>
          </a:p>
          <a:p>
            <a:pPr algn="r" rtl="1"/>
            <a:r>
              <a:rPr lang="fa-IR" sz="2400" dirty="0">
                <a:cs typeface="B Zar" pitchFamily="2" charset="-78"/>
              </a:rPr>
              <a:t>فدراسیون ملی تعاونی های مصرف </a:t>
            </a:r>
            <a:endParaRPr lang="fa-IR" sz="2400" dirty="0" smtClean="0">
              <a:cs typeface="B Zar" pitchFamily="2" charset="-78"/>
            </a:endParaRPr>
          </a:p>
          <a:p>
            <a:pPr algn="r" rtl="1"/>
            <a:r>
              <a:rPr lang="fa-IR" sz="2400" dirty="0">
                <a:cs typeface="B Zar" pitchFamily="2" charset="-78"/>
              </a:rPr>
              <a:t>فدراسیون ملی تعاونی های کارخانجات شکر </a:t>
            </a:r>
            <a:endParaRPr lang="fa-IR" sz="2400" dirty="0" smtClean="0">
              <a:cs typeface="B Zar" pitchFamily="2" charset="-78"/>
            </a:endParaRPr>
          </a:p>
          <a:p>
            <a:pPr algn="r" rtl="1"/>
            <a:r>
              <a:rPr lang="fa-IR" sz="2400" dirty="0">
                <a:cs typeface="B Zar" pitchFamily="2" charset="-78"/>
              </a:rPr>
              <a:t>فدراسیون ملی تعاونی های صنعتی </a:t>
            </a:r>
            <a:endParaRPr lang="fa-IR" sz="2400" dirty="0" smtClean="0">
              <a:cs typeface="B Zar" pitchFamily="2" charset="-78"/>
            </a:endParaRPr>
          </a:p>
          <a:p>
            <a:pPr algn="r" rtl="1"/>
            <a:r>
              <a:rPr lang="fa-IR" sz="2400" dirty="0">
                <a:cs typeface="B Zar" pitchFamily="2" charset="-78"/>
              </a:rPr>
              <a:t>فدراسیون ملی تعاونی های مسکن </a:t>
            </a:r>
            <a:endParaRPr lang="fa-IR" sz="2400" dirty="0" smtClean="0">
              <a:cs typeface="B Zar" pitchFamily="2" charset="-78"/>
            </a:endParaRPr>
          </a:p>
          <a:p>
            <a:pPr algn="r" rtl="1"/>
            <a:r>
              <a:rPr lang="fa-IR" sz="2400" dirty="0">
                <a:cs typeface="B Zar" pitchFamily="2" charset="-78"/>
              </a:rPr>
              <a:t>تعاونی کود شیمیایی کشاورزان هند </a:t>
            </a:r>
            <a:endParaRPr lang="fa-IR" sz="2400" dirty="0" smtClean="0">
              <a:cs typeface="B Zar" pitchFamily="2" charset="-78"/>
            </a:endParaRPr>
          </a:p>
          <a:p>
            <a:pPr algn="r" rtl="1"/>
            <a:r>
              <a:rPr lang="fa-IR" sz="2400" dirty="0">
                <a:cs typeface="B Zar" pitchFamily="2" charset="-78"/>
              </a:rPr>
              <a:t>فدراسیون ملی تعاونی های لبنیات </a:t>
            </a:r>
            <a:endParaRPr lang="fa-IR" sz="2400" dirty="0" smtClean="0">
              <a:cs typeface="B Zar" pitchFamily="2" charset="-78"/>
            </a:endParaRPr>
          </a:p>
          <a:p>
            <a:pPr algn="r" rtl="1"/>
            <a:r>
              <a:rPr lang="fa-IR" sz="2400" dirty="0">
                <a:cs typeface="B Zar" pitchFamily="2" charset="-78"/>
              </a:rPr>
              <a:t>فدراسیون ملی  تعاونی های کارگری </a:t>
            </a:r>
            <a:endParaRPr lang="fa-IR" sz="2400" dirty="0" smtClean="0">
              <a:cs typeface="B Zar" pitchFamily="2" charset="-78"/>
            </a:endParaRPr>
          </a:p>
          <a:p>
            <a:pPr algn="r" rtl="1"/>
            <a:r>
              <a:rPr lang="fa-IR" sz="2400" dirty="0">
                <a:cs typeface="B Zar" pitchFamily="2" charset="-78"/>
              </a:rPr>
              <a:t>شرکت تعاونی بازاریابی پارچه های دستباف </a:t>
            </a:r>
            <a:endParaRPr lang="fa-IR" sz="2400" dirty="0" smtClean="0">
              <a:cs typeface="B Zar" pitchFamily="2" charset="-78"/>
            </a:endParaRPr>
          </a:p>
          <a:p>
            <a:pPr algn="r" rtl="1"/>
            <a:r>
              <a:rPr lang="fa-IR" sz="2400" dirty="0">
                <a:cs typeface="B Zar" pitchFamily="2" charset="-78"/>
              </a:rPr>
              <a:t>فدراسیون ملی </a:t>
            </a:r>
            <a:r>
              <a:rPr lang="fa-IR" sz="2400" dirty="0" smtClean="0">
                <a:cs typeface="B Zar" pitchFamily="2" charset="-78"/>
              </a:rPr>
              <a:t>بانک های </a:t>
            </a:r>
            <a:r>
              <a:rPr lang="fa-IR" sz="2400" dirty="0">
                <a:cs typeface="B Zar" pitchFamily="2" charset="-78"/>
              </a:rPr>
              <a:t>تعاونی و شرکت های تعاونی اعتبار شهری </a:t>
            </a:r>
            <a:endParaRPr lang="en-US" sz="2400" dirty="0">
              <a:cs typeface="B Zar" pitchFamily="2" charset="-78"/>
            </a:endParaRPr>
          </a:p>
        </p:txBody>
      </p:sp>
    </p:spTree>
    <p:extLst>
      <p:ext uri="{BB962C8B-B14F-4D97-AF65-F5344CB8AC3E}">
        <p14:creationId xmlns:p14="http://schemas.microsoft.com/office/powerpoint/2010/main" val="494633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ctr" rtl="1"/>
            <a:r>
              <a:rPr lang="fa-IR" sz="3200" b="1" dirty="0" smtClean="0">
                <a:solidFill>
                  <a:srgbClr val="C00000"/>
                </a:solidFill>
                <a:cs typeface="B Titr" panose="00000700000000000000" pitchFamily="2" charset="-78"/>
              </a:rPr>
              <a:t>کارکرد </a:t>
            </a:r>
            <a:r>
              <a:rPr lang="fa-IR" sz="3200" b="1" dirty="0">
                <a:solidFill>
                  <a:srgbClr val="C00000"/>
                </a:solidFill>
                <a:cs typeface="B Titr" panose="00000700000000000000" pitchFamily="2" charset="-78"/>
              </a:rPr>
              <a:t>دولت </a:t>
            </a:r>
            <a:r>
              <a:rPr lang="fa-IR" sz="3200" b="1" dirty="0" smtClean="0">
                <a:solidFill>
                  <a:srgbClr val="C00000"/>
                </a:solidFill>
                <a:cs typeface="B Titr" panose="00000700000000000000" pitchFamily="2" charset="-78"/>
              </a:rPr>
              <a:t>در تعاون </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990600"/>
            <a:ext cx="8229600" cy="5410200"/>
          </a:xfrm>
        </p:spPr>
        <p:txBody>
          <a:bodyPr>
            <a:normAutofit/>
          </a:bodyPr>
          <a:lstStyle/>
          <a:p>
            <a:pPr algn="r" rtl="1">
              <a:spcBef>
                <a:spcPts val="0"/>
              </a:spcBef>
              <a:spcAft>
                <a:spcPts val="1200"/>
              </a:spcAft>
            </a:pPr>
            <a:r>
              <a:rPr lang="fa-IR" sz="2400" dirty="0">
                <a:cs typeface="B Zar" pitchFamily="2" charset="-78"/>
              </a:rPr>
              <a:t>تاکید بر ترجیح تعاونی ها در فرایند توسعه اقتصادی و </a:t>
            </a:r>
            <a:r>
              <a:rPr lang="fa-IR" sz="2400" dirty="0" smtClean="0">
                <a:cs typeface="B Zar" pitchFamily="2" charset="-78"/>
              </a:rPr>
              <a:t>سیاسی،</a:t>
            </a:r>
          </a:p>
          <a:p>
            <a:pPr algn="r" rtl="1">
              <a:spcBef>
                <a:spcPts val="0"/>
              </a:spcBef>
              <a:spcAft>
                <a:spcPts val="1200"/>
              </a:spcAft>
            </a:pPr>
            <a:r>
              <a:rPr lang="fa-IR" sz="2400" dirty="0">
                <a:cs typeface="B Zar" pitchFamily="2" charset="-78"/>
              </a:rPr>
              <a:t>تاسیس </a:t>
            </a:r>
            <a:r>
              <a:rPr lang="fa-IR" sz="2400" u="sng" dirty="0">
                <a:solidFill>
                  <a:srgbClr val="C00000"/>
                </a:solidFill>
                <a:cs typeface="B Zar" pitchFamily="2" charset="-78"/>
              </a:rPr>
              <a:t>صندوق ملی اعتبارات بلندمدت </a:t>
            </a:r>
            <a:r>
              <a:rPr lang="fa-IR" sz="2400" dirty="0" smtClean="0">
                <a:cs typeface="B Zar" pitchFamily="2" charset="-78"/>
              </a:rPr>
              <a:t>کشاورزی، </a:t>
            </a:r>
          </a:p>
          <a:p>
            <a:pPr lvl="0" algn="r" rtl="1">
              <a:spcBef>
                <a:spcPts val="0"/>
              </a:spcBef>
              <a:spcAft>
                <a:spcPts val="1200"/>
              </a:spcAft>
            </a:pPr>
            <a:r>
              <a:rPr lang="fa-IR" sz="2400" dirty="0">
                <a:cs typeface="B Zar" pitchFamily="2" charset="-78"/>
              </a:rPr>
              <a:t>تعاونی های بازاریابی و فرآوری محصولات کشاورزی بخش </a:t>
            </a:r>
            <a:r>
              <a:rPr lang="fa-IR" sz="2400" dirty="0" smtClean="0">
                <a:cs typeface="B Zar" pitchFamily="2" charset="-78"/>
              </a:rPr>
              <a:t>مهم </a:t>
            </a:r>
            <a:r>
              <a:rPr lang="fa-IR" sz="2400" dirty="0">
                <a:cs typeface="B Zar" pitchFamily="2" charset="-78"/>
              </a:rPr>
              <a:t>طرح یکپارچه توسعه تعاونی </a:t>
            </a:r>
            <a:r>
              <a:rPr lang="fa-IR" sz="2400" dirty="0" smtClean="0">
                <a:cs typeface="B Zar" pitchFamily="2" charset="-78"/>
              </a:rPr>
              <a:t>در </a:t>
            </a:r>
            <a:r>
              <a:rPr lang="fa-IR" sz="2400" dirty="0">
                <a:cs typeface="B Zar" pitchFamily="2" charset="-78"/>
              </a:rPr>
              <a:t>برنامه </a:t>
            </a:r>
            <a:r>
              <a:rPr lang="fa-IR" sz="2400" dirty="0" smtClean="0">
                <a:cs typeface="B Zar" pitchFamily="2" charset="-78"/>
              </a:rPr>
              <a:t>دوم توسعه، </a:t>
            </a:r>
            <a:endParaRPr lang="en-US" sz="2400" dirty="0">
              <a:cs typeface="B Zar" pitchFamily="2" charset="-78"/>
            </a:endParaRPr>
          </a:p>
          <a:p>
            <a:pPr algn="r" rtl="1">
              <a:spcBef>
                <a:spcPts val="0"/>
              </a:spcBef>
              <a:spcAft>
                <a:spcPts val="1200"/>
              </a:spcAft>
            </a:pPr>
            <a:r>
              <a:rPr lang="fa-IR" sz="2400" dirty="0" smtClean="0">
                <a:cs typeface="B Zar" pitchFamily="2" charset="-78"/>
              </a:rPr>
              <a:t>تاسیس </a:t>
            </a:r>
            <a:r>
              <a:rPr lang="fa-IR" sz="2400" u="sng" dirty="0" smtClean="0">
                <a:solidFill>
                  <a:srgbClr val="C00000"/>
                </a:solidFill>
                <a:cs typeface="B Zar" pitchFamily="2" charset="-78"/>
              </a:rPr>
              <a:t>شرکت </a:t>
            </a:r>
            <a:r>
              <a:rPr lang="fa-IR" sz="2400" u="sng" dirty="0">
                <a:solidFill>
                  <a:srgbClr val="C00000"/>
                </a:solidFill>
                <a:cs typeface="B Zar" pitchFamily="2" charset="-78"/>
              </a:rPr>
              <a:t>ملی توسعه تعاونی </a:t>
            </a:r>
            <a:r>
              <a:rPr lang="en-US" sz="2400" dirty="0" smtClean="0">
                <a:cs typeface="B Zar" pitchFamily="2" charset="-78"/>
              </a:rPr>
              <a:t>(</a:t>
            </a:r>
            <a:r>
              <a:rPr lang="en-US" sz="2400" dirty="0">
                <a:cs typeface="B Zar" pitchFamily="2" charset="-78"/>
              </a:rPr>
              <a:t>NCDC</a:t>
            </a:r>
            <a:r>
              <a:rPr lang="en-US" sz="2400" dirty="0" smtClean="0">
                <a:cs typeface="B Zar" pitchFamily="2" charset="-78"/>
              </a:rPr>
              <a:t>)</a:t>
            </a:r>
            <a:r>
              <a:rPr lang="fa-IR" sz="2400" dirty="0" smtClean="0">
                <a:cs typeface="B Zar" pitchFamily="2" charset="-78"/>
              </a:rPr>
              <a:t> در سال 1963،</a:t>
            </a:r>
          </a:p>
          <a:p>
            <a:pPr algn="r" rtl="1">
              <a:spcBef>
                <a:spcPts val="0"/>
              </a:spcBef>
              <a:spcAft>
                <a:spcPts val="1200"/>
              </a:spcAft>
            </a:pPr>
            <a:r>
              <a:rPr lang="fa-IR" sz="2400" dirty="0">
                <a:cs typeface="B Zar" pitchFamily="2" charset="-78"/>
              </a:rPr>
              <a:t>حمایت از تعاونی ها از طریق مشارکت در </a:t>
            </a:r>
            <a:r>
              <a:rPr lang="fa-IR" sz="2400" u="sng" dirty="0" smtClean="0">
                <a:solidFill>
                  <a:srgbClr val="C00000"/>
                </a:solidFill>
                <a:cs typeface="B Zar" pitchFamily="2" charset="-78"/>
              </a:rPr>
              <a:t>تامین </a:t>
            </a:r>
            <a:r>
              <a:rPr lang="fa-IR" sz="2400" u="sng" dirty="0">
                <a:solidFill>
                  <a:srgbClr val="C00000"/>
                </a:solidFill>
                <a:cs typeface="B Zar" pitchFamily="2" charset="-78"/>
              </a:rPr>
              <a:t>هزینه های مدیریت و سرمایه تعاونی</a:t>
            </a:r>
            <a:r>
              <a:rPr lang="fa-IR" sz="2400" dirty="0">
                <a:cs typeface="B Zar" pitchFamily="2" charset="-78"/>
              </a:rPr>
              <a:t>، همچنین نوسازی بانک های تعاونی </a:t>
            </a:r>
            <a:r>
              <a:rPr lang="fa-IR" sz="2400" dirty="0" smtClean="0">
                <a:cs typeface="B Zar" pitchFamily="2" charset="-78"/>
              </a:rPr>
              <a:t>مرکزی، </a:t>
            </a:r>
          </a:p>
          <a:p>
            <a:pPr algn="r" rtl="1">
              <a:spcBef>
                <a:spcPts val="0"/>
              </a:spcBef>
              <a:spcAft>
                <a:spcPts val="1200"/>
              </a:spcAft>
            </a:pPr>
            <a:r>
              <a:rPr lang="fa-IR" sz="2400" dirty="0">
                <a:cs typeface="B Zar" pitchFamily="2" charset="-78"/>
              </a:rPr>
              <a:t>تقویت شبکه تعاونی های اعتبار کشاورزی، تامین نیاز کشاورزان، بازاریابی و فرآوری محصولات </a:t>
            </a:r>
            <a:r>
              <a:rPr lang="fa-IR" sz="2400" dirty="0" smtClean="0">
                <a:cs typeface="B Zar" pitchFamily="2" charset="-78"/>
              </a:rPr>
              <a:t>کشاورزی،</a:t>
            </a:r>
          </a:p>
          <a:p>
            <a:pPr algn="r" rtl="1">
              <a:spcBef>
                <a:spcPts val="0"/>
              </a:spcBef>
              <a:spcAft>
                <a:spcPts val="1200"/>
              </a:spcAft>
            </a:pPr>
            <a:r>
              <a:rPr lang="fa-IR" sz="2400" dirty="0" smtClean="0">
                <a:cs typeface="B Zar" pitchFamily="2" charset="-78"/>
              </a:rPr>
              <a:t>توسعه </a:t>
            </a:r>
            <a:r>
              <a:rPr lang="fa-IR" sz="2400" dirty="0">
                <a:cs typeface="B Zar" pitchFamily="2" charset="-78"/>
              </a:rPr>
              <a:t>تعاونی های تامین آب کشاورزی، ماهیگیری و لبنیات، توسعه منابع انسانی تعاونی های کوچک و متوسط </a:t>
            </a:r>
            <a:r>
              <a:rPr lang="fa-IR" sz="2400" dirty="0" smtClean="0">
                <a:cs typeface="B Zar" pitchFamily="2" charset="-78"/>
              </a:rPr>
              <a:t>مقیاس.</a:t>
            </a:r>
          </a:p>
        </p:txBody>
      </p:sp>
    </p:spTree>
    <p:extLst>
      <p:ext uri="{BB962C8B-B14F-4D97-AF65-F5344CB8AC3E}">
        <p14:creationId xmlns:p14="http://schemas.microsoft.com/office/powerpoint/2010/main" val="3277398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a:r>
              <a:rPr lang="fa-IR" sz="3600" dirty="0" smtClean="0">
                <a:solidFill>
                  <a:srgbClr val="C00000"/>
                </a:solidFill>
                <a:cs typeface="B Titr" panose="00000700000000000000" pitchFamily="2" charset="-78"/>
              </a:rPr>
              <a:t>تعاون در آمریکا</a:t>
            </a:r>
            <a:endParaRPr lang="en-US" sz="3600" dirty="0">
              <a:cs typeface="B Titr" panose="00000700000000000000" pitchFamily="2" charset="-78"/>
            </a:endParaRPr>
          </a:p>
        </p:txBody>
      </p:sp>
      <p:sp>
        <p:nvSpPr>
          <p:cNvPr id="3" name="Content Placeholder 2"/>
          <p:cNvSpPr>
            <a:spLocks noGrp="1"/>
          </p:cNvSpPr>
          <p:nvPr>
            <p:ph idx="1"/>
          </p:nvPr>
        </p:nvSpPr>
        <p:spPr>
          <a:xfrm>
            <a:off x="457200" y="1143000"/>
            <a:ext cx="8229600" cy="5181600"/>
          </a:xfrm>
        </p:spPr>
        <p:txBody>
          <a:bodyPr>
            <a:normAutofit/>
          </a:bodyPr>
          <a:lstStyle/>
          <a:p>
            <a:pPr algn="r" rtl="1">
              <a:lnSpc>
                <a:spcPct val="120000"/>
              </a:lnSpc>
              <a:spcBef>
                <a:spcPts val="0"/>
              </a:spcBef>
              <a:spcAft>
                <a:spcPts val="1800"/>
              </a:spcAft>
            </a:pPr>
            <a:r>
              <a:rPr lang="fa-IR" sz="2400" dirty="0" smtClean="0">
                <a:cs typeface="B Zar" pitchFamily="2" charset="-78"/>
              </a:rPr>
              <a:t>30000 تعاونی فعال با 850000 شغل و بیش از 74 میلیارد دلار دستمزد سالانه، </a:t>
            </a:r>
          </a:p>
          <a:p>
            <a:pPr algn="r" rtl="1">
              <a:lnSpc>
                <a:spcPct val="120000"/>
              </a:lnSpc>
              <a:spcBef>
                <a:spcPts val="0"/>
              </a:spcBef>
              <a:spcAft>
                <a:spcPts val="1800"/>
              </a:spcAft>
            </a:pPr>
            <a:r>
              <a:rPr lang="fa-IR" sz="2400" dirty="0" smtClean="0">
                <a:cs typeface="B Zar" pitchFamily="2" charset="-78"/>
              </a:rPr>
              <a:t>7500 اتحادیه اعتباری وجود دارد که به 92 میلیون نفر خدمات مالی ارائه می کنند.</a:t>
            </a:r>
          </a:p>
          <a:p>
            <a:pPr algn="r" rtl="1">
              <a:lnSpc>
                <a:spcPct val="120000"/>
              </a:lnSpc>
              <a:spcBef>
                <a:spcPts val="0"/>
              </a:spcBef>
              <a:spcAft>
                <a:spcPts val="1800"/>
              </a:spcAft>
            </a:pPr>
            <a:r>
              <a:rPr lang="fa-IR" sz="2400" dirty="0" smtClean="0">
                <a:cs typeface="B Zar" pitchFamily="2" charset="-78"/>
              </a:rPr>
              <a:t>اولین تعاونی شناسایی شده در ایالات متحده (کمپانی بیمه دوطرفه) در سال 1752، حدود ربع قرن پیش از ایجاد کشور آمریکا (استقلال در سال 1776) ایجاد شد.</a:t>
            </a:r>
            <a:r>
              <a:rPr lang="en-US" sz="2400" dirty="0" smtClean="0">
                <a:cs typeface="B Zar" pitchFamily="2" charset="-78"/>
              </a:rPr>
              <a:t> </a:t>
            </a:r>
          </a:p>
          <a:p>
            <a:pPr algn="r" rtl="1">
              <a:lnSpc>
                <a:spcPct val="120000"/>
              </a:lnSpc>
              <a:spcBef>
                <a:spcPts val="0"/>
              </a:spcBef>
              <a:spcAft>
                <a:spcPts val="1800"/>
              </a:spcAft>
            </a:pPr>
            <a:r>
              <a:rPr lang="fa-IR" sz="2400" dirty="0" smtClean="0">
                <a:cs typeface="B Zar" pitchFamily="2" charset="-78"/>
              </a:rPr>
              <a:t>اولین تعاونی های رسمی کشاورزی در سال 1810 تأسیس شد که شامل تعاونی لبنیات بود.</a:t>
            </a:r>
          </a:p>
          <a:p>
            <a:pPr algn="r" rtl="1">
              <a:lnSpc>
                <a:spcPct val="120000"/>
              </a:lnSpc>
              <a:spcBef>
                <a:spcPts val="0"/>
              </a:spcBef>
              <a:spcAft>
                <a:spcPts val="1800"/>
              </a:spcAft>
            </a:pPr>
            <a:r>
              <a:rPr lang="fa-IR" sz="2400" dirty="0">
                <a:cs typeface="B Zar" pitchFamily="2" charset="-78"/>
              </a:rPr>
              <a:t>تعاونی در طول دوران رکود بزرگ (دهه 1930) شروع به خیزش کرد</a:t>
            </a:r>
            <a:r>
              <a:rPr lang="fa-IR" sz="2400" dirty="0" smtClean="0">
                <a:cs typeface="B Zar" pitchFamily="2" charset="-78"/>
              </a:rPr>
              <a:t>.</a:t>
            </a:r>
            <a:endParaRPr lang="en-US" sz="2400" dirty="0" smtClean="0">
              <a:cs typeface="B Zar" pitchFamily="2" charset="-78"/>
            </a:endParaRPr>
          </a:p>
          <a:p>
            <a:pPr algn="r" rtl="1">
              <a:lnSpc>
                <a:spcPct val="120000"/>
              </a:lnSpc>
              <a:spcBef>
                <a:spcPts val="0"/>
              </a:spcBef>
              <a:spcAft>
                <a:spcPts val="1800"/>
              </a:spcAft>
            </a:pPr>
            <a:endParaRPr lang="en-US" sz="2400" dirty="0"/>
          </a:p>
        </p:txBody>
      </p:sp>
    </p:spTree>
    <p:extLst>
      <p:ext uri="{BB962C8B-B14F-4D97-AF65-F5344CB8AC3E}">
        <p14:creationId xmlns:p14="http://schemas.microsoft.com/office/powerpoint/2010/main" val="144974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285720" y="1500174"/>
            <a:ext cx="2571768" cy="1428760"/>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chemeClr val="tx1"/>
              </a:solidFill>
              <a:latin typeface="Titr" pitchFamily="2" charset="-78"/>
              <a:cs typeface="Titr" pitchFamily="2" charset="-78"/>
            </a:endParaRPr>
          </a:p>
        </p:txBody>
      </p:sp>
      <p:sp>
        <p:nvSpPr>
          <p:cNvPr id="6" name="Right Arrow 5"/>
          <p:cNvSpPr/>
          <p:nvPr/>
        </p:nvSpPr>
        <p:spPr>
          <a:xfrm>
            <a:off x="3214678" y="1571612"/>
            <a:ext cx="2571768" cy="1285884"/>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chemeClr val="tx1"/>
              </a:solidFill>
              <a:latin typeface="Titr" pitchFamily="2" charset="-78"/>
              <a:cs typeface="Titr" pitchFamily="2" charset="-78"/>
            </a:endParaRPr>
          </a:p>
        </p:txBody>
      </p:sp>
      <p:sp>
        <p:nvSpPr>
          <p:cNvPr id="7" name="Right Arrow 6"/>
          <p:cNvSpPr/>
          <p:nvPr/>
        </p:nvSpPr>
        <p:spPr>
          <a:xfrm>
            <a:off x="6286512" y="1500174"/>
            <a:ext cx="2214578" cy="1285884"/>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chemeClr val="tx1"/>
              </a:solidFill>
              <a:latin typeface="Titr" pitchFamily="2" charset="-78"/>
              <a:cs typeface="Titr" pitchFamily="2" charset="-78"/>
            </a:endParaRPr>
          </a:p>
        </p:txBody>
      </p:sp>
      <p:sp>
        <p:nvSpPr>
          <p:cNvPr id="13" name="Rectangle 12"/>
          <p:cNvSpPr/>
          <p:nvPr/>
        </p:nvSpPr>
        <p:spPr>
          <a:xfrm>
            <a:off x="1428728" y="642918"/>
            <a:ext cx="6715172" cy="5000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00FF"/>
                </a:solidFill>
                <a:latin typeface="Titr" pitchFamily="2" charset="-78"/>
                <a:cs typeface="Titr" pitchFamily="2" charset="-78"/>
              </a:rPr>
              <a:t>برجسته ترين اقدامات خوشه ها،شبکه ها و هلدينگ هاي کسب و کار در يک نگاه!</a:t>
            </a:r>
            <a:endParaRPr lang="fa-IR" dirty="0">
              <a:solidFill>
                <a:srgbClr val="0000FF"/>
              </a:solidFill>
              <a:latin typeface="Titr" pitchFamily="2" charset="-78"/>
              <a:cs typeface="Titr" pitchFamily="2" charset="-78"/>
            </a:endParaRPr>
          </a:p>
        </p:txBody>
      </p:sp>
      <p:sp>
        <p:nvSpPr>
          <p:cNvPr id="22" name="Oval 21"/>
          <p:cNvSpPr/>
          <p:nvPr/>
        </p:nvSpPr>
        <p:spPr>
          <a:xfrm>
            <a:off x="285720" y="1857364"/>
            <a:ext cx="2357454" cy="7143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latin typeface="Titr" pitchFamily="2" charset="-78"/>
                <a:cs typeface="Titr" pitchFamily="2" charset="-78"/>
              </a:rPr>
              <a:t>پذيرش و استعداد يابي صاحبان كسب و كارهاي كوچك</a:t>
            </a:r>
            <a:endParaRPr lang="fa-IR" sz="1100" dirty="0">
              <a:solidFill>
                <a:schemeClr val="tx1"/>
              </a:solidFill>
              <a:latin typeface="Titr" pitchFamily="2" charset="-78"/>
              <a:cs typeface="Titr" pitchFamily="2" charset="-78"/>
            </a:endParaRPr>
          </a:p>
        </p:txBody>
      </p:sp>
      <p:sp>
        <p:nvSpPr>
          <p:cNvPr id="23" name="Oval 22"/>
          <p:cNvSpPr/>
          <p:nvPr/>
        </p:nvSpPr>
        <p:spPr>
          <a:xfrm>
            <a:off x="3214678" y="1928802"/>
            <a:ext cx="2286016" cy="5715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latin typeface="Titr" pitchFamily="2" charset="-78"/>
                <a:cs typeface="Titr" pitchFamily="2" charset="-78"/>
              </a:rPr>
              <a:t>مشاوره و هدايت حرفه اي </a:t>
            </a:r>
            <a:endParaRPr lang="fa-IR" sz="1100" dirty="0">
              <a:solidFill>
                <a:schemeClr val="tx1"/>
              </a:solidFill>
              <a:latin typeface="Titr" pitchFamily="2" charset="-78"/>
              <a:cs typeface="Titr" pitchFamily="2" charset="-78"/>
            </a:endParaRPr>
          </a:p>
        </p:txBody>
      </p:sp>
      <p:sp>
        <p:nvSpPr>
          <p:cNvPr id="24" name="Oval 23"/>
          <p:cNvSpPr/>
          <p:nvPr/>
        </p:nvSpPr>
        <p:spPr>
          <a:xfrm>
            <a:off x="6286512" y="1857364"/>
            <a:ext cx="2143140" cy="5715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latin typeface="Titr" pitchFamily="2" charset="-78"/>
                <a:cs typeface="Titr" pitchFamily="2" charset="-78"/>
              </a:rPr>
              <a:t>آموزش دانش اجتماعي كار </a:t>
            </a:r>
            <a:endParaRPr lang="fa-IR" sz="1100" dirty="0">
              <a:solidFill>
                <a:schemeClr val="tx1"/>
              </a:solidFill>
              <a:latin typeface="Titr" pitchFamily="2" charset="-78"/>
              <a:cs typeface="Titr" pitchFamily="2" charset="-78"/>
            </a:endParaRPr>
          </a:p>
        </p:txBody>
      </p:sp>
      <p:sp>
        <p:nvSpPr>
          <p:cNvPr id="25" name="Right Arrow 24"/>
          <p:cNvSpPr/>
          <p:nvPr/>
        </p:nvSpPr>
        <p:spPr>
          <a:xfrm>
            <a:off x="285720" y="3286124"/>
            <a:ext cx="2571768" cy="1428760"/>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chemeClr val="tx1"/>
              </a:solidFill>
              <a:latin typeface="Titr" pitchFamily="2" charset="-78"/>
              <a:cs typeface="Titr" pitchFamily="2" charset="-78"/>
            </a:endParaRPr>
          </a:p>
        </p:txBody>
      </p:sp>
      <p:sp>
        <p:nvSpPr>
          <p:cNvPr id="26" name="Oval 25"/>
          <p:cNvSpPr/>
          <p:nvPr/>
        </p:nvSpPr>
        <p:spPr>
          <a:xfrm>
            <a:off x="285720" y="3643314"/>
            <a:ext cx="2357454" cy="7143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latin typeface="Titr" pitchFamily="2" charset="-78"/>
                <a:cs typeface="Titr" pitchFamily="2" charset="-78"/>
              </a:rPr>
              <a:t>آموزش هاي فني و حرفه اي </a:t>
            </a:r>
            <a:endParaRPr lang="fa-IR" sz="1100" dirty="0">
              <a:solidFill>
                <a:schemeClr val="tx1"/>
              </a:solidFill>
              <a:latin typeface="Titr" pitchFamily="2" charset="-78"/>
              <a:cs typeface="Titr" pitchFamily="2" charset="-78"/>
            </a:endParaRPr>
          </a:p>
        </p:txBody>
      </p:sp>
      <p:sp>
        <p:nvSpPr>
          <p:cNvPr id="27" name="Right Arrow 26"/>
          <p:cNvSpPr/>
          <p:nvPr/>
        </p:nvSpPr>
        <p:spPr>
          <a:xfrm>
            <a:off x="3286116" y="3214686"/>
            <a:ext cx="2571768" cy="1428760"/>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chemeClr val="tx1"/>
              </a:solidFill>
              <a:latin typeface="Titr" pitchFamily="2" charset="-78"/>
              <a:cs typeface="Titr" pitchFamily="2" charset="-78"/>
            </a:endParaRPr>
          </a:p>
        </p:txBody>
      </p:sp>
      <p:sp>
        <p:nvSpPr>
          <p:cNvPr id="28" name="Oval 27"/>
          <p:cNvSpPr/>
          <p:nvPr/>
        </p:nvSpPr>
        <p:spPr>
          <a:xfrm>
            <a:off x="3286116" y="3571876"/>
            <a:ext cx="2357454" cy="7143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latin typeface="Titr" pitchFamily="2" charset="-78"/>
                <a:cs typeface="Titr" pitchFamily="2" charset="-78"/>
              </a:rPr>
              <a:t>سازماندهي و ساماندهي</a:t>
            </a:r>
            <a:endParaRPr lang="fa-IR" sz="1100" dirty="0">
              <a:solidFill>
                <a:schemeClr val="tx1"/>
              </a:solidFill>
              <a:latin typeface="Titr" pitchFamily="2" charset="-78"/>
              <a:cs typeface="Titr" pitchFamily="2" charset="-78"/>
            </a:endParaRPr>
          </a:p>
        </p:txBody>
      </p:sp>
      <p:sp>
        <p:nvSpPr>
          <p:cNvPr id="29" name="Right Arrow 28"/>
          <p:cNvSpPr/>
          <p:nvPr/>
        </p:nvSpPr>
        <p:spPr>
          <a:xfrm>
            <a:off x="6215074" y="3214686"/>
            <a:ext cx="2571768" cy="1428760"/>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chemeClr val="tx1"/>
              </a:solidFill>
              <a:latin typeface="Titr" pitchFamily="2" charset="-78"/>
              <a:cs typeface="Titr" pitchFamily="2" charset="-78"/>
            </a:endParaRPr>
          </a:p>
        </p:txBody>
      </p:sp>
      <p:sp>
        <p:nvSpPr>
          <p:cNvPr id="30" name="Oval 29"/>
          <p:cNvSpPr/>
          <p:nvPr/>
        </p:nvSpPr>
        <p:spPr>
          <a:xfrm>
            <a:off x="6215074" y="3571876"/>
            <a:ext cx="2357454" cy="7143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latin typeface="Titr" pitchFamily="2" charset="-78"/>
                <a:cs typeface="Titr" pitchFamily="2" charset="-78"/>
              </a:rPr>
              <a:t>حمايت مالي </a:t>
            </a:r>
            <a:endParaRPr lang="fa-IR" sz="1100" dirty="0">
              <a:solidFill>
                <a:schemeClr val="tx1"/>
              </a:solidFill>
              <a:latin typeface="Titr" pitchFamily="2" charset="-78"/>
              <a:cs typeface="Titr" pitchFamily="2" charset="-78"/>
            </a:endParaRPr>
          </a:p>
        </p:txBody>
      </p:sp>
      <p:sp>
        <p:nvSpPr>
          <p:cNvPr id="31" name="Right Arrow 30"/>
          <p:cNvSpPr/>
          <p:nvPr/>
        </p:nvSpPr>
        <p:spPr>
          <a:xfrm>
            <a:off x="3428992" y="4714884"/>
            <a:ext cx="2571768" cy="1428760"/>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a:solidFill>
                <a:schemeClr val="tx1"/>
              </a:solidFill>
              <a:latin typeface="Titr" pitchFamily="2" charset="-78"/>
              <a:cs typeface="Titr" pitchFamily="2" charset="-78"/>
            </a:endParaRPr>
          </a:p>
        </p:txBody>
      </p:sp>
      <p:sp>
        <p:nvSpPr>
          <p:cNvPr id="32" name="Oval 31"/>
          <p:cNvSpPr/>
          <p:nvPr/>
        </p:nvSpPr>
        <p:spPr>
          <a:xfrm>
            <a:off x="3428992" y="5072074"/>
            <a:ext cx="2357454" cy="7143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chemeClr val="tx1"/>
                </a:solidFill>
                <a:latin typeface="Titr" pitchFamily="2" charset="-78"/>
                <a:cs typeface="Titr" pitchFamily="2" charset="-78"/>
              </a:rPr>
              <a:t>ايجاد شغل </a:t>
            </a:r>
            <a:endParaRPr lang="fa-IR" sz="1100" dirty="0">
              <a:solidFill>
                <a:schemeClr val="tx1"/>
              </a:solidFill>
              <a:latin typeface="Titr" pitchFamily="2" charset="-78"/>
              <a:cs typeface="Titr" pitchFamily="2" charset="-78"/>
            </a:endParaRPr>
          </a:p>
        </p:txBody>
      </p:sp>
    </p:spTree>
    <p:extLst>
      <p:ext uri="{BB962C8B-B14F-4D97-AF65-F5344CB8AC3E}">
        <p14:creationId xmlns:p14="http://schemas.microsoft.com/office/powerpoint/2010/main" val="416549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6600" y="1828800"/>
            <a:ext cx="1219200" cy="1295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15962"/>
          </a:xfrm>
        </p:spPr>
        <p:txBody>
          <a:bodyPr>
            <a:normAutofit/>
          </a:bodyPr>
          <a:lstStyle/>
          <a:p>
            <a:pPr algn="ctr" rtl="1"/>
            <a:r>
              <a:rPr lang="fa-IR" sz="3200" b="1" dirty="0">
                <a:solidFill>
                  <a:srgbClr val="C00000"/>
                </a:solidFill>
                <a:cs typeface="B Titr" panose="00000700000000000000" pitchFamily="2" charset="-78"/>
              </a:rPr>
              <a:t>اصول </a:t>
            </a:r>
            <a:r>
              <a:rPr lang="fa-IR" sz="3200" b="1" dirty="0" smtClean="0">
                <a:solidFill>
                  <a:srgbClr val="C00000"/>
                </a:solidFill>
                <a:cs typeface="B Titr" panose="00000700000000000000" pitchFamily="2" charset="-78"/>
              </a:rPr>
              <a:t>تعاون</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1066800"/>
            <a:ext cx="8305800" cy="5410200"/>
          </a:xfrm>
        </p:spPr>
        <p:txBody>
          <a:bodyPr>
            <a:normAutofit/>
          </a:bodyPr>
          <a:lstStyle/>
          <a:p>
            <a:pPr algn="r" rtl="1"/>
            <a:r>
              <a:rPr lang="fa-IR" sz="2400" dirty="0">
                <a:cs typeface="B Zar" pitchFamily="2" charset="-78"/>
              </a:rPr>
              <a:t>در آمریکا </a:t>
            </a:r>
            <a:r>
              <a:rPr lang="fa-IR" sz="2400" dirty="0" smtClean="0">
                <a:cs typeface="B Zar" pitchFamily="2" charset="-78"/>
              </a:rPr>
              <a:t>از </a:t>
            </a:r>
            <a:r>
              <a:rPr lang="fa-IR" sz="2400" dirty="0">
                <a:cs typeface="B Zar" pitchFamily="2" charset="-78"/>
              </a:rPr>
              <a:t>سال 1987 </a:t>
            </a:r>
            <a:r>
              <a:rPr lang="fa-IR" sz="2400" dirty="0" smtClean="0">
                <a:cs typeface="B Zar" pitchFamily="2" charset="-78"/>
              </a:rPr>
              <a:t>سه </a:t>
            </a:r>
            <a:r>
              <a:rPr lang="fa-IR" sz="2400" dirty="0">
                <a:cs typeface="B Zar" pitchFamily="2" charset="-78"/>
              </a:rPr>
              <a:t>اصل اساسی تعاونی </a:t>
            </a:r>
            <a:r>
              <a:rPr lang="fa-IR" sz="2400" dirty="0" smtClean="0">
                <a:cs typeface="B Zar" pitchFamily="2" charset="-78"/>
              </a:rPr>
              <a:t>به عنوان اصول ضروری هدایت تعاونی مورد پذیرش قرار گرفته است:</a:t>
            </a:r>
          </a:p>
          <a:p>
            <a:pPr algn="r" rtl="1"/>
            <a:r>
              <a:rPr lang="fa-IR" sz="2400" dirty="0" smtClean="0">
                <a:cs typeface="B Zar" pitchFamily="2" charset="-78"/>
              </a:rPr>
              <a:t>کاربر-مالک، </a:t>
            </a:r>
            <a:r>
              <a:rPr lang="en-US" sz="2400" dirty="0" smtClean="0">
                <a:cs typeface="B Zar" pitchFamily="2" charset="-78"/>
              </a:rPr>
              <a:t>User-ownership</a:t>
            </a:r>
            <a:endParaRPr lang="fa-IR" sz="2400" dirty="0" smtClean="0">
              <a:cs typeface="B Zar" pitchFamily="2" charset="-78"/>
            </a:endParaRPr>
          </a:p>
          <a:p>
            <a:pPr algn="r" rtl="1"/>
            <a:r>
              <a:rPr lang="fa-IR" sz="2400" dirty="0" smtClean="0">
                <a:cs typeface="B Zar" pitchFamily="2" charset="-78"/>
              </a:rPr>
              <a:t>کاربر-کنترل،   </a:t>
            </a:r>
            <a:r>
              <a:rPr lang="en-US" sz="2400" dirty="0" smtClean="0">
                <a:cs typeface="B Zar" pitchFamily="2" charset="-78"/>
              </a:rPr>
              <a:t>User-control</a:t>
            </a:r>
          </a:p>
          <a:p>
            <a:pPr algn="r" rtl="1"/>
            <a:r>
              <a:rPr lang="fa-IR" sz="2400" dirty="0" smtClean="0">
                <a:cs typeface="B Zar" pitchFamily="2" charset="-78"/>
              </a:rPr>
              <a:t>کاربر-سود ،    </a:t>
            </a:r>
            <a:r>
              <a:rPr lang="en-US" sz="2400" dirty="0" smtClean="0">
                <a:cs typeface="B Zar" pitchFamily="2" charset="-78"/>
              </a:rPr>
              <a:t> </a:t>
            </a:r>
            <a:r>
              <a:rPr lang="en-US" sz="2400" dirty="0">
                <a:cs typeface="B Zar" pitchFamily="2" charset="-78"/>
              </a:rPr>
              <a:t>User- benefits </a:t>
            </a:r>
            <a:endParaRPr lang="en-US" sz="2400" dirty="0" smtClean="0">
              <a:cs typeface="B Zar" pitchFamily="2" charset="-78"/>
            </a:endParaRPr>
          </a:p>
          <a:p>
            <a:pPr algn="r" rtl="1"/>
            <a:endParaRPr lang="fa-IR" sz="2400" dirty="0" smtClean="0">
              <a:cs typeface="B Zar" pitchFamily="2" charset="-78"/>
            </a:endParaRPr>
          </a:p>
          <a:p>
            <a:pPr algn="r" rtl="1"/>
            <a:r>
              <a:rPr lang="fa-IR" sz="2400" dirty="0" smtClean="0">
                <a:cs typeface="B Zar" pitchFamily="2" charset="-78"/>
              </a:rPr>
              <a:t>صاحب </a:t>
            </a:r>
            <a:r>
              <a:rPr lang="fa-IR" sz="2400" dirty="0">
                <a:cs typeface="B Zar" pitchFamily="2" charset="-78"/>
              </a:rPr>
              <a:t>نظران تعاون </a:t>
            </a:r>
            <a:r>
              <a:rPr lang="fa-IR" sz="2400" dirty="0" smtClean="0">
                <a:cs typeface="B Zar" pitchFamily="2" charset="-78"/>
              </a:rPr>
              <a:t>معتقدند اصول </a:t>
            </a:r>
            <a:r>
              <a:rPr lang="fa-IR" sz="2400" dirty="0">
                <a:cs typeface="B Zar" pitchFamily="2" charset="-78"/>
              </a:rPr>
              <a:t>سنتی </a:t>
            </a:r>
            <a:r>
              <a:rPr lang="fa-IR" sz="2400" dirty="0" smtClean="0">
                <a:cs typeface="B Zar" pitchFamily="2" charset="-78"/>
              </a:rPr>
              <a:t>7 </a:t>
            </a:r>
            <a:r>
              <a:rPr lang="fa-IR" sz="2400" dirty="0">
                <a:cs typeface="B Zar" pitchFamily="2" charset="-78"/>
              </a:rPr>
              <a:t>گانه </a:t>
            </a:r>
            <a:r>
              <a:rPr lang="fa-IR" sz="2400" dirty="0" smtClean="0">
                <a:cs typeface="B Zar" pitchFamily="2" charset="-78"/>
              </a:rPr>
              <a:t>بایستی </a:t>
            </a:r>
            <a:r>
              <a:rPr lang="fa-IR" sz="2400" dirty="0">
                <a:cs typeface="B Zar" pitchFamily="2" charset="-78"/>
              </a:rPr>
              <a:t>فقط به عنوان توصیه تلقی گردد. </a:t>
            </a:r>
            <a:r>
              <a:rPr lang="fa-IR" sz="2400" dirty="0" smtClean="0">
                <a:cs typeface="B Zar" pitchFamily="2" charset="-78"/>
              </a:rPr>
              <a:t> </a:t>
            </a:r>
            <a:endParaRPr lang="en-US" sz="2400" dirty="0">
              <a:cs typeface="B Zar" pitchFamily="2" charset="-78"/>
            </a:endParaRPr>
          </a:p>
          <a:p>
            <a:pPr algn="r" rtl="1"/>
            <a:endParaRPr lang="en-US" sz="2400" dirty="0">
              <a:cs typeface="B Zar" pitchFamily="2" charset="-78"/>
            </a:endParaRPr>
          </a:p>
        </p:txBody>
      </p:sp>
    </p:spTree>
    <p:extLst>
      <p:ext uri="{BB962C8B-B14F-4D97-AF65-F5344CB8AC3E}">
        <p14:creationId xmlns:p14="http://schemas.microsoft.com/office/powerpoint/2010/main" val="672392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fa-IR" sz="3200" dirty="0" smtClean="0">
                <a:solidFill>
                  <a:srgbClr val="C00000"/>
                </a:solidFill>
                <a:cs typeface="B Titr" panose="00000700000000000000" pitchFamily="2" charset="-78"/>
              </a:rPr>
              <a:t>قوانین و نهادهای دولتی حامي توسعه تعاون </a:t>
            </a:r>
            <a:endParaRPr lang="en-US" sz="3200" dirty="0">
              <a:cs typeface="B Titr" panose="00000700000000000000" pitchFamily="2" charset="-78"/>
            </a:endParaRPr>
          </a:p>
        </p:txBody>
      </p:sp>
      <p:sp>
        <p:nvSpPr>
          <p:cNvPr id="3" name="Content Placeholder 2"/>
          <p:cNvSpPr>
            <a:spLocks noGrp="1"/>
          </p:cNvSpPr>
          <p:nvPr>
            <p:ph idx="1"/>
          </p:nvPr>
        </p:nvSpPr>
        <p:spPr>
          <a:xfrm>
            <a:off x="457200" y="1066800"/>
            <a:ext cx="8305800" cy="5410200"/>
          </a:xfrm>
        </p:spPr>
        <p:txBody>
          <a:bodyPr>
            <a:normAutofit/>
          </a:bodyPr>
          <a:lstStyle/>
          <a:p>
            <a:pPr algn="r" rtl="1">
              <a:lnSpc>
                <a:spcPct val="120000"/>
              </a:lnSpc>
              <a:spcBef>
                <a:spcPts val="0"/>
              </a:spcBef>
              <a:spcAft>
                <a:spcPts val="1800"/>
              </a:spcAft>
            </a:pPr>
            <a:r>
              <a:rPr lang="fa-IR" sz="2400" dirty="0" smtClean="0">
                <a:cs typeface="B Zar" pitchFamily="2" charset="-78"/>
              </a:rPr>
              <a:t>در سطح ملی، دولت به عنوان حامی تعاونی های کشاورزی محسوب نمی شود. </a:t>
            </a:r>
          </a:p>
          <a:p>
            <a:pPr algn="r" rtl="1">
              <a:lnSpc>
                <a:spcPct val="120000"/>
              </a:lnSpc>
              <a:spcBef>
                <a:spcPts val="0"/>
              </a:spcBef>
              <a:spcAft>
                <a:spcPts val="1800"/>
              </a:spcAft>
            </a:pPr>
            <a:r>
              <a:rPr lang="fa-IR" sz="2400" dirty="0" smtClean="0">
                <a:cs typeface="B Zar" pitchFamily="2" charset="-78"/>
              </a:rPr>
              <a:t>قانون کلایتون سازمان های کشاورزی، یا باغبانی که برای اهداف کمک متقابل تأسیس می شدند و ذخیره سرمایه برای کسب سود نداشتند را از قانون شرمن معاف کرد. </a:t>
            </a:r>
          </a:p>
          <a:p>
            <a:pPr algn="r" rtl="1">
              <a:lnSpc>
                <a:spcPct val="120000"/>
              </a:lnSpc>
              <a:spcBef>
                <a:spcPts val="0"/>
              </a:spcBef>
              <a:spcAft>
                <a:spcPts val="1800"/>
              </a:spcAft>
            </a:pPr>
            <a:r>
              <a:rPr lang="fa-IR" sz="2400" dirty="0" smtClean="0">
                <a:cs typeface="B Zar" pitchFamily="2" charset="-78"/>
              </a:rPr>
              <a:t>یک شرط معافیت این بود که انجمن تعاونی برای منفعت دوسویه اعضای تولیدکننده (اعضای تعاونی تولیدکننده محصول خام) فعالیت کند.</a:t>
            </a:r>
          </a:p>
          <a:p>
            <a:pPr algn="r" rtl="1">
              <a:lnSpc>
                <a:spcPct val="120000"/>
              </a:lnSpc>
              <a:spcBef>
                <a:spcPts val="0"/>
              </a:spcBef>
              <a:spcAft>
                <a:spcPts val="1800"/>
              </a:spcAft>
            </a:pPr>
            <a:r>
              <a:rPr lang="fa-IR" sz="2400" dirty="0" smtClean="0">
                <a:cs typeface="B Zar" pitchFamily="2" charset="-78"/>
              </a:rPr>
              <a:t>طبق قانون مالیات بر شرکت ها، انجمن های کشاورزی و باغداری از پرداخت مالیات بر درآمد معاف هستند.</a:t>
            </a:r>
            <a:r>
              <a:rPr lang="en-US" sz="2400" dirty="0" smtClean="0">
                <a:cs typeface="B Zar" pitchFamily="2" charset="-78"/>
              </a:rPr>
              <a:t> </a:t>
            </a:r>
          </a:p>
          <a:p>
            <a:pPr algn="r" rtl="1">
              <a:lnSpc>
                <a:spcPct val="120000"/>
              </a:lnSpc>
              <a:spcBef>
                <a:spcPts val="0"/>
              </a:spcBef>
              <a:spcAft>
                <a:spcPts val="1800"/>
              </a:spcAft>
            </a:pPr>
            <a:r>
              <a:rPr lang="fa-IR" sz="2400" dirty="0" smtClean="0">
                <a:cs typeface="B Zar" pitchFamily="2" charset="-78"/>
              </a:rPr>
              <a:t>در قانون مالیات بر درآمد: معافیت به «انجمن های کشاورزی، کارگری یا باغداری» اعطا شده است.</a:t>
            </a:r>
            <a:endParaRPr lang="en-US" sz="2400" dirty="0" smtClean="0">
              <a:cs typeface="B Zar" pitchFamily="2" charset="-78"/>
            </a:endParaRPr>
          </a:p>
          <a:p>
            <a:pPr algn="r" rtl="1">
              <a:lnSpc>
                <a:spcPct val="120000"/>
              </a:lnSpc>
              <a:spcBef>
                <a:spcPts val="0"/>
              </a:spcBef>
              <a:spcAft>
                <a:spcPts val="1800"/>
              </a:spcAft>
            </a:pPr>
            <a:endParaRPr lang="en-US" sz="2400" dirty="0"/>
          </a:p>
        </p:txBody>
      </p:sp>
    </p:spTree>
    <p:extLst>
      <p:ext uri="{BB962C8B-B14F-4D97-AF65-F5344CB8AC3E}">
        <p14:creationId xmlns:p14="http://schemas.microsoft.com/office/powerpoint/2010/main" val="1587587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440363"/>
          </a:xfrm>
        </p:spPr>
        <p:txBody>
          <a:bodyPr>
            <a:noAutofit/>
          </a:bodyPr>
          <a:lstStyle/>
          <a:p>
            <a:pPr algn="r" rtl="1">
              <a:lnSpc>
                <a:spcPct val="120000"/>
              </a:lnSpc>
              <a:spcBef>
                <a:spcPts val="0"/>
              </a:spcBef>
              <a:spcAft>
                <a:spcPts val="1800"/>
              </a:spcAft>
            </a:pPr>
            <a:r>
              <a:rPr lang="fa-IR" sz="2800" u="sng" dirty="0" smtClean="0">
                <a:cs typeface="B Zar" pitchFamily="2" charset="-78"/>
              </a:rPr>
              <a:t>قانون کپر-ولستد</a:t>
            </a:r>
            <a:r>
              <a:rPr lang="fa-IR" sz="2800" dirty="0" smtClean="0">
                <a:cs typeface="B Zar" pitchFamily="2" charset="-78"/>
              </a:rPr>
              <a:t>، قانون ابتدایی </a:t>
            </a:r>
            <a:r>
              <a:rPr lang="fa-IR" sz="2800" u="sng" dirty="0" smtClean="0">
                <a:solidFill>
                  <a:srgbClr val="C00000"/>
                </a:solidFill>
                <a:cs typeface="B Zar" pitchFamily="2" charset="-78"/>
              </a:rPr>
              <a:t>تأسیس تعاونی های بازاریابی کشاورزی </a:t>
            </a:r>
            <a:r>
              <a:rPr lang="fa-IR" sz="2800" dirty="0" smtClean="0">
                <a:cs typeface="B Zar" pitchFamily="2" charset="-78"/>
              </a:rPr>
              <a:t>چه سهامی و چه غیر سهامی. </a:t>
            </a:r>
            <a:r>
              <a:rPr lang="en-US" sz="2800" dirty="0" smtClean="0">
                <a:cs typeface="B Zar" pitchFamily="2" charset="-78"/>
              </a:rPr>
              <a:t> </a:t>
            </a:r>
          </a:p>
          <a:p>
            <a:pPr algn="r" rtl="1">
              <a:lnSpc>
                <a:spcPct val="120000"/>
              </a:lnSpc>
              <a:spcBef>
                <a:spcPts val="0"/>
              </a:spcBef>
              <a:spcAft>
                <a:spcPts val="1800"/>
              </a:spcAft>
            </a:pPr>
            <a:r>
              <a:rPr lang="fa-IR" sz="2800" dirty="0" smtClean="0">
                <a:cs typeface="B Zar" pitchFamily="2" charset="-78"/>
              </a:rPr>
              <a:t>بخش </a:t>
            </a:r>
            <a:r>
              <a:rPr lang="fa-IR" sz="2800" u="sng" dirty="0" smtClean="0">
                <a:solidFill>
                  <a:srgbClr val="C00000"/>
                </a:solidFill>
                <a:cs typeface="B Zar" pitchFamily="2" charset="-78"/>
              </a:rPr>
              <a:t>تعاونی بازاریابی</a:t>
            </a:r>
            <a:r>
              <a:rPr lang="fa-IR" sz="2800" dirty="0" smtClean="0">
                <a:cs typeface="B Zar" pitchFamily="2" charset="-78"/>
              </a:rPr>
              <a:t> در وزارت کشاورزی ایالات متحده طبق قانون </a:t>
            </a:r>
            <a:r>
              <a:rPr lang="fa-IR" sz="2800" dirty="0">
                <a:cs typeface="B Zar" pitchFamily="2" charset="-78"/>
              </a:rPr>
              <a:t>تعاونی بازاریابی برای </a:t>
            </a:r>
            <a:r>
              <a:rPr lang="fa-IR" sz="2800" dirty="0" smtClean="0">
                <a:cs typeface="B Zar" pitchFamily="2" charset="-78"/>
              </a:rPr>
              <a:t>تحقیق، آموزش و ارائه خدمات به تعاونی های کشاورزی تأسیس کرد. </a:t>
            </a:r>
          </a:p>
          <a:p>
            <a:pPr algn="r" rtl="1">
              <a:lnSpc>
                <a:spcPct val="120000"/>
              </a:lnSpc>
              <a:spcBef>
                <a:spcPts val="0"/>
              </a:spcBef>
              <a:spcAft>
                <a:spcPts val="1800"/>
              </a:spcAft>
            </a:pPr>
            <a:r>
              <a:rPr lang="fa-IR" sz="2800" u="sng" dirty="0" smtClean="0">
                <a:cs typeface="B Zar" pitchFamily="2" charset="-78"/>
              </a:rPr>
              <a:t>قانون برق رسانی روستایی</a:t>
            </a:r>
            <a:r>
              <a:rPr lang="fa-IR" sz="2800" dirty="0" smtClean="0">
                <a:cs typeface="B Zar" pitchFamily="2" charset="-78"/>
              </a:rPr>
              <a:t>، آژانس </a:t>
            </a:r>
            <a:r>
              <a:rPr lang="fa-IR" sz="2800" u="sng" dirty="0" smtClean="0">
                <a:solidFill>
                  <a:srgbClr val="C00000"/>
                </a:solidFill>
                <a:cs typeface="B Zar" pitchFamily="2" charset="-78"/>
              </a:rPr>
              <a:t>وام دهی به تعاونی های برق روستایی</a:t>
            </a:r>
            <a:r>
              <a:rPr lang="fa-IR" sz="2800" dirty="0" smtClean="0">
                <a:cs typeface="B Zar" pitchFamily="2" charset="-78"/>
              </a:rPr>
              <a:t> و شرکت های تلفن روستایی را تأسیس کرد.</a:t>
            </a:r>
          </a:p>
          <a:p>
            <a:pPr algn="r" rtl="1">
              <a:lnSpc>
                <a:spcPct val="120000"/>
              </a:lnSpc>
              <a:spcBef>
                <a:spcPts val="0"/>
              </a:spcBef>
              <a:spcAft>
                <a:spcPts val="1800"/>
              </a:spcAft>
            </a:pPr>
            <a:r>
              <a:rPr lang="fa-IR" sz="2800" u="sng" dirty="0" smtClean="0">
                <a:cs typeface="B Zar" pitchFamily="2" charset="-78"/>
              </a:rPr>
              <a:t>قانون تأسیس بانک تعاون ملی</a:t>
            </a:r>
            <a:r>
              <a:rPr lang="fa-IR" sz="2800" dirty="0" smtClean="0">
                <a:cs typeface="B Zar" pitchFamily="2" charset="-78"/>
              </a:rPr>
              <a:t>، کنگره </a:t>
            </a:r>
            <a:r>
              <a:rPr lang="fa-IR" sz="2800" u="sng" dirty="0" smtClean="0">
                <a:solidFill>
                  <a:srgbClr val="C00000"/>
                </a:solidFill>
                <a:cs typeface="B Zar" pitchFamily="2" charset="-78"/>
              </a:rPr>
              <a:t>بانک تعاون ملی </a:t>
            </a:r>
            <a:r>
              <a:rPr lang="fa-IR" sz="2800" dirty="0" smtClean="0">
                <a:cs typeface="B Zar" pitchFamily="2" charset="-78"/>
              </a:rPr>
              <a:t>را ملزم به فراهم آوردن منابع مالی برای تعاونی ها کرد.</a:t>
            </a:r>
          </a:p>
        </p:txBody>
      </p:sp>
    </p:spTree>
    <p:extLst>
      <p:ext uri="{BB962C8B-B14F-4D97-AF65-F5344CB8AC3E}">
        <p14:creationId xmlns:p14="http://schemas.microsoft.com/office/powerpoint/2010/main" val="2812246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609600"/>
          <a:ext cx="8654902" cy="5156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64867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marL="177800" indent="-163513" algn="r" rtl="1">
              <a:spcBef>
                <a:spcPts val="0"/>
              </a:spcBef>
              <a:spcAft>
                <a:spcPts val="1800"/>
              </a:spcAft>
            </a:pPr>
            <a:r>
              <a:rPr lang="fa-IR" sz="2400" b="1" dirty="0" smtClean="0">
                <a:cs typeface="B Zar" pitchFamily="2" charset="-78"/>
              </a:rPr>
              <a:t>تعاونی وایومینگ </a:t>
            </a:r>
            <a:r>
              <a:rPr lang="fa-IR" sz="2400" dirty="0" smtClean="0">
                <a:cs typeface="B Zar" pitchFamily="2" charset="-78"/>
              </a:rPr>
              <a:t>جدید در جولای سال 2001 تصویب شد. </a:t>
            </a:r>
          </a:p>
          <a:p>
            <a:pPr marL="177800" indent="-163513" algn="r" rtl="1">
              <a:spcBef>
                <a:spcPts val="0"/>
              </a:spcBef>
              <a:spcAft>
                <a:spcPts val="1800"/>
              </a:spcAft>
            </a:pPr>
            <a:r>
              <a:rPr lang="fa-IR" sz="2400" dirty="0" smtClean="0">
                <a:cs typeface="B Zar" pitchFamily="2" charset="-78"/>
              </a:rPr>
              <a:t>عضویت دو گروه را ممکن می سازد: </a:t>
            </a:r>
          </a:p>
          <a:p>
            <a:pPr marL="177800" indent="-163513" algn="r" rtl="1">
              <a:spcBef>
                <a:spcPts val="0"/>
              </a:spcBef>
              <a:spcAft>
                <a:spcPts val="1800"/>
              </a:spcAft>
            </a:pPr>
            <a:r>
              <a:rPr lang="fa-IR" sz="2400" b="1" dirty="0" smtClean="0">
                <a:solidFill>
                  <a:srgbClr val="C00000"/>
                </a:solidFill>
                <a:cs typeface="B Zar" pitchFamily="2" charset="-78"/>
              </a:rPr>
              <a:t>اعضای پشتیبان </a:t>
            </a:r>
            <a:r>
              <a:rPr lang="fa-IR" sz="2400" dirty="0" smtClean="0">
                <a:cs typeface="B Zar" pitchFamily="2" charset="-78"/>
              </a:rPr>
              <a:t>که کاربر تعاونی هستند و </a:t>
            </a:r>
          </a:p>
          <a:p>
            <a:pPr marL="177800" indent="-163513" algn="r" rtl="1">
              <a:spcBef>
                <a:spcPts val="0"/>
              </a:spcBef>
              <a:spcAft>
                <a:spcPts val="1800"/>
              </a:spcAft>
            </a:pPr>
            <a:r>
              <a:rPr lang="fa-IR" sz="2400" b="1" dirty="0" smtClean="0">
                <a:solidFill>
                  <a:srgbClr val="C00000"/>
                </a:solidFill>
                <a:cs typeface="B Zar" pitchFamily="2" charset="-78"/>
              </a:rPr>
              <a:t>اعضای سرمایه گذار </a:t>
            </a:r>
            <a:r>
              <a:rPr lang="fa-IR" sz="2400" dirty="0" smtClean="0">
                <a:cs typeface="B Zar" pitchFamily="2" charset="-78"/>
              </a:rPr>
              <a:t>که کاربر تعاونی نیستند و سرمایه گذار محسوب می شوند.</a:t>
            </a:r>
          </a:p>
          <a:p>
            <a:pPr marL="177800" indent="-163513" algn="r" rtl="1">
              <a:spcBef>
                <a:spcPts val="0"/>
              </a:spcBef>
              <a:spcAft>
                <a:spcPts val="1800"/>
              </a:spcAft>
            </a:pPr>
            <a:r>
              <a:rPr lang="fa-IR" sz="2400" dirty="0" smtClean="0">
                <a:cs typeface="B Zar" pitchFamily="2" charset="-78"/>
              </a:rPr>
              <a:t>هیئت مدیره بایستی شامل حداقل یک عضو پشتیبان باشد و اعضای پشتیبان بایستی حداقل نیمی از حق رأی هیئت مدیره را بدست آورند.</a:t>
            </a:r>
          </a:p>
          <a:p>
            <a:pPr marL="177800" indent="-163513" algn="r" rtl="1">
              <a:spcBef>
                <a:spcPts val="0"/>
              </a:spcBef>
              <a:spcAft>
                <a:spcPts val="1800"/>
              </a:spcAft>
            </a:pPr>
            <a:r>
              <a:rPr lang="fa-IR" sz="2400" dirty="0" smtClean="0">
                <a:cs typeface="B Zar" pitchFamily="2" charset="-78"/>
              </a:rPr>
              <a:t>قوانین تعاونی حمایت هایی را از کنترل اعضای پشتیبان به عمل می آورد.</a:t>
            </a:r>
          </a:p>
          <a:p>
            <a:pPr algn="r" rtl="1">
              <a:spcBef>
                <a:spcPts val="0"/>
              </a:spcBef>
              <a:spcAft>
                <a:spcPts val="1800"/>
              </a:spcAft>
            </a:pPr>
            <a:r>
              <a:rPr lang="fa-IR" sz="2400" b="1" dirty="0" smtClean="0">
                <a:cs typeface="B Zar" pitchFamily="2" charset="-78"/>
              </a:rPr>
              <a:t>تعاونی </a:t>
            </a:r>
            <a:r>
              <a:rPr lang="fa-IR" sz="2400" b="1" dirty="0">
                <a:cs typeface="B Zar" pitchFamily="2" charset="-78"/>
              </a:rPr>
              <a:t>های در مالکیت </a:t>
            </a:r>
            <a:r>
              <a:rPr lang="fa-IR" sz="2400" b="1" dirty="0" smtClean="0">
                <a:cs typeface="B Zar" pitchFamily="2" charset="-78"/>
              </a:rPr>
              <a:t>کارگران</a:t>
            </a:r>
          </a:p>
          <a:p>
            <a:pPr algn="r" rtl="1">
              <a:spcBef>
                <a:spcPts val="0"/>
              </a:spcBef>
              <a:spcAft>
                <a:spcPts val="1800"/>
              </a:spcAft>
            </a:pPr>
            <a:r>
              <a:rPr lang="fa-IR" sz="2400" dirty="0">
                <a:cs typeface="B Zar" pitchFamily="2" charset="-78"/>
              </a:rPr>
              <a:t>برای حفظ مشاغل، بهبود شرایط کار، دستمزدها، و بهره وری، گسترش مالکیت منابع سرمایه ای و ایجاد </a:t>
            </a:r>
            <a:r>
              <a:rPr lang="fa-IR" sz="2400" dirty="0" smtClean="0">
                <a:cs typeface="B Zar" pitchFamily="2" charset="-78"/>
              </a:rPr>
              <a:t>محیط های </a:t>
            </a:r>
            <a:r>
              <a:rPr lang="fa-IR" sz="2400" dirty="0">
                <a:cs typeface="B Zar" pitchFamily="2" charset="-78"/>
              </a:rPr>
              <a:t>کاری دموکراتیک تر شکل گرفتند. </a:t>
            </a:r>
            <a:endParaRPr lang="en-US" sz="2400" dirty="0">
              <a:cs typeface="B Zar" pitchFamily="2" charset="-78"/>
            </a:endParaRPr>
          </a:p>
        </p:txBody>
      </p:sp>
    </p:spTree>
    <p:extLst>
      <p:ext uri="{BB962C8B-B14F-4D97-AF65-F5344CB8AC3E}">
        <p14:creationId xmlns:p14="http://schemas.microsoft.com/office/powerpoint/2010/main" val="827362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rmAutofit/>
          </a:bodyPr>
          <a:lstStyle/>
          <a:p>
            <a:pPr algn="ctr" rtl="1"/>
            <a:r>
              <a:rPr lang="fa-IR" sz="3200" b="1" dirty="0" smtClean="0">
                <a:solidFill>
                  <a:srgbClr val="C00000"/>
                </a:solidFill>
                <a:cs typeface="B Titr" panose="00000700000000000000" pitchFamily="2" charset="-78"/>
              </a:rPr>
              <a:t>مالیات بر </a:t>
            </a:r>
            <a:r>
              <a:rPr lang="fa-IR" sz="3200" b="1" dirty="0">
                <a:solidFill>
                  <a:srgbClr val="C00000"/>
                </a:solidFill>
                <a:cs typeface="B Titr" panose="00000700000000000000" pitchFamily="2" charset="-78"/>
              </a:rPr>
              <a:t>تعاونی </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838200"/>
            <a:ext cx="8305800" cy="5486400"/>
          </a:xfrm>
        </p:spPr>
        <p:txBody>
          <a:bodyPr>
            <a:normAutofit fontScale="92500"/>
          </a:bodyPr>
          <a:lstStyle/>
          <a:p>
            <a:pPr algn="r" rtl="1">
              <a:spcAft>
                <a:spcPts val="1200"/>
              </a:spcAft>
            </a:pPr>
            <a:r>
              <a:rPr lang="fa-IR" sz="2600" dirty="0">
                <a:cs typeface="B Zar" pitchFamily="2" charset="-78"/>
              </a:rPr>
              <a:t>هم قوانین ایالتی و هم قوانین فدرال </a:t>
            </a:r>
            <a:r>
              <a:rPr lang="fa-IR" sz="2600" dirty="0" smtClean="0">
                <a:cs typeface="B Zar" pitchFamily="2" charset="-78"/>
              </a:rPr>
              <a:t>حاوی مقررات </a:t>
            </a:r>
            <a:r>
              <a:rPr lang="fa-IR" sz="2600" dirty="0">
                <a:cs typeface="B Zar" pitchFamily="2" charset="-78"/>
              </a:rPr>
              <a:t>معافیت مالیات بر درآمد تعاونی ها هستند</a:t>
            </a:r>
            <a:r>
              <a:rPr lang="fa-IR" sz="2600" dirty="0" smtClean="0">
                <a:cs typeface="B Zar" pitchFamily="2" charset="-78"/>
              </a:rPr>
              <a:t>.</a:t>
            </a:r>
          </a:p>
          <a:p>
            <a:pPr algn="r" rtl="1">
              <a:spcAft>
                <a:spcPts val="1200"/>
              </a:spcAft>
            </a:pPr>
            <a:r>
              <a:rPr lang="fa-IR" sz="2600" dirty="0" smtClean="0">
                <a:cs typeface="B Zar" pitchFamily="2" charset="-78"/>
              </a:rPr>
              <a:t>بر </a:t>
            </a:r>
            <a:r>
              <a:rPr lang="fa-IR" sz="2600" dirty="0">
                <a:cs typeface="B Zar" pitchFamily="2" charset="-78"/>
              </a:rPr>
              <a:t>تمام سود </a:t>
            </a:r>
            <a:r>
              <a:rPr lang="fa-IR" sz="2600" dirty="0" smtClean="0">
                <a:cs typeface="B Zar" pitchFamily="2" charset="-78"/>
              </a:rPr>
              <a:t>تعاونی </a:t>
            </a:r>
            <a:r>
              <a:rPr lang="fa-IR" sz="2600" dirty="0">
                <a:cs typeface="B Zar" pitchFamily="2" charset="-78"/>
              </a:rPr>
              <a:t>چه در سطح اعضا و چه در سطح </a:t>
            </a:r>
            <a:r>
              <a:rPr lang="fa-IR" sz="2600" dirty="0" smtClean="0">
                <a:cs typeface="B Zar" pitchFamily="2" charset="-78"/>
              </a:rPr>
              <a:t>تعاونی</a:t>
            </a:r>
            <a:r>
              <a:rPr lang="fa-IR" sz="2600" dirty="0">
                <a:cs typeface="B Zar" pitchFamily="2" charset="-78"/>
              </a:rPr>
              <a:t>، </a:t>
            </a:r>
            <a:r>
              <a:rPr lang="fa-IR" sz="2600" dirty="0" smtClean="0">
                <a:cs typeface="B Zar" pitchFamily="2" charset="-78"/>
              </a:rPr>
              <a:t>مالیات </a:t>
            </a:r>
            <a:r>
              <a:rPr lang="fa-IR" sz="2600" dirty="0">
                <a:cs typeface="B Zar" pitchFamily="2" charset="-78"/>
              </a:rPr>
              <a:t>وضع </a:t>
            </a:r>
            <a:r>
              <a:rPr lang="fa-IR" sz="2600" dirty="0" smtClean="0">
                <a:cs typeface="B Zar" pitchFamily="2" charset="-78"/>
              </a:rPr>
              <a:t>می شود.</a:t>
            </a:r>
          </a:p>
          <a:p>
            <a:pPr algn="r" rtl="1">
              <a:spcAft>
                <a:spcPts val="1200"/>
              </a:spcAft>
            </a:pPr>
            <a:r>
              <a:rPr lang="fa-IR" sz="2600" dirty="0" smtClean="0">
                <a:cs typeface="B Zar" pitchFamily="2" charset="-78"/>
              </a:rPr>
              <a:t>اگر سود </a:t>
            </a:r>
            <a:r>
              <a:rPr lang="fa-IR" sz="2600" dirty="0">
                <a:cs typeface="B Zar" pitchFamily="2" charset="-78"/>
              </a:rPr>
              <a:t>بر اساس حمایت </a:t>
            </a:r>
            <a:r>
              <a:rPr lang="fa-IR" sz="2600" dirty="0" smtClean="0">
                <a:cs typeface="B Zar" pitchFamily="2" charset="-78"/>
              </a:rPr>
              <a:t>اعضاء </a:t>
            </a:r>
            <a:r>
              <a:rPr lang="fa-IR" sz="2600" dirty="0">
                <a:cs typeface="B Zar" pitchFamily="2" charset="-78"/>
              </a:rPr>
              <a:t>از </a:t>
            </a:r>
            <a:r>
              <a:rPr lang="fa-IR" sz="2600" dirty="0" smtClean="0">
                <a:cs typeface="B Zar" pitchFamily="2" charset="-78"/>
              </a:rPr>
              <a:t>تعاونی </a:t>
            </a:r>
            <a:r>
              <a:rPr lang="fa-IR" sz="2600" dirty="0">
                <a:cs typeface="B Zar" pitchFamily="2" charset="-78"/>
              </a:rPr>
              <a:t>تقسیم شود، از پرداخت مالیات بر درآمد شرکت ها </a:t>
            </a:r>
            <a:r>
              <a:rPr lang="fa-IR" sz="2600" dirty="0" smtClean="0">
                <a:cs typeface="B Zar" pitchFamily="2" charset="-78"/>
              </a:rPr>
              <a:t>معاف </a:t>
            </a:r>
            <a:r>
              <a:rPr lang="fa-IR" sz="2600" dirty="0">
                <a:cs typeface="B Zar" pitchFamily="2" charset="-78"/>
              </a:rPr>
              <a:t>است. </a:t>
            </a:r>
            <a:endParaRPr lang="fa-IR" sz="2600" dirty="0" smtClean="0">
              <a:cs typeface="B Zar" pitchFamily="2" charset="-78"/>
            </a:endParaRPr>
          </a:p>
          <a:p>
            <a:pPr algn="r" rtl="1">
              <a:spcAft>
                <a:spcPts val="1200"/>
              </a:spcAft>
            </a:pPr>
            <a:r>
              <a:rPr lang="fa-IR" sz="2600" dirty="0" smtClean="0">
                <a:cs typeface="B Zar" pitchFamily="2" charset="-78"/>
              </a:rPr>
              <a:t>در </a:t>
            </a:r>
            <a:r>
              <a:rPr lang="fa-IR" sz="2600" dirty="0">
                <a:cs typeface="B Zar" pitchFamily="2" charset="-78"/>
              </a:rPr>
              <a:t>تعاونی های بازاریابی، مثل تعاونی لبنیات، یا غلات، </a:t>
            </a:r>
            <a:r>
              <a:rPr lang="fa-IR" sz="2600" dirty="0" smtClean="0">
                <a:cs typeface="B Zar" pitchFamily="2" charset="-78"/>
              </a:rPr>
              <a:t>دریافتی یک </a:t>
            </a:r>
            <a:r>
              <a:rPr lang="fa-IR" sz="2600" dirty="0">
                <a:cs typeface="B Zar" pitchFamily="2" charset="-78"/>
              </a:rPr>
              <a:t>عضو </a:t>
            </a:r>
            <a:r>
              <a:rPr lang="fa-IR" sz="2600" dirty="0" smtClean="0">
                <a:cs typeface="B Zar" pitchFamily="2" charset="-78"/>
              </a:rPr>
              <a:t>در </a:t>
            </a:r>
            <a:r>
              <a:rPr lang="fa-IR" sz="2600" dirty="0">
                <a:cs typeface="B Zar" pitchFamily="2" charset="-78"/>
              </a:rPr>
              <a:t>قبال </a:t>
            </a:r>
            <a:r>
              <a:rPr lang="fa-IR" sz="2600" dirty="0" smtClean="0">
                <a:cs typeface="B Zar" pitchFamily="2" charset="-78"/>
              </a:rPr>
              <a:t>محصول فروخته </a:t>
            </a:r>
            <a:r>
              <a:rPr lang="fa-IR" sz="2600" dirty="0">
                <a:cs typeface="B Zar" pitchFamily="2" charset="-78"/>
              </a:rPr>
              <a:t>شده به </a:t>
            </a:r>
            <a:r>
              <a:rPr lang="fa-IR" sz="2600" dirty="0" smtClean="0">
                <a:cs typeface="B Zar" pitchFamily="2" charset="-78"/>
              </a:rPr>
              <a:t>تعاونی، </a:t>
            </a:r>
            <a:r>
              <a:rPr lang="fa-IR" sz="2600" dirty="0">
                <a:cs typeface="B Zar" pitchFamily="2" charset="-78"/>
              </a:rPr>
              <a:t>مشمول مالیات بر درآمد خواهد بود</a:t>
            </a:r>
            <a:r>
              <a:rPr lang="fa-IR" sz="2600" dirty="0" smtClean="0">
                <a:cs typeface="B Zar" pitchFamily="2" charset="-78"/>
              </a:rPr>
              <a:t>.</a:t>
            </a:r>
          </a:p>
          <a:p>
            <a:pPr algn="r" rtl="1">
              <a:spcAft>
                <a:spcPts val="1200"/>
              </a:spcAft>
            </a:pPr>
            <a:r>
              <a:rPr lang="fa-IR" sz="2600" dirty="0" smtClean="0">
                <a:cs typeface="B Zar" pitchFamily="2" charset="-78"/>
              </a:rPr>
              <a:t>اگر </a:t>
            </a:r>
            <a:r>
              <a:rPr lang="fa-IR" sz="2600" dirty="0">
                <a:cs typeface="B Zar" pitchFamily="2" charset="-78"/>
              </a:rPr>
              <a:t>تعاونی بازپرداخت حمایتی با توجه به سودهای به دست آمده از بازاریابی </a:t>
            </a:r>
            <a:r>
              <a:rPr lang="fa-IR" sz="2600" dirty="0" smtClean="0">
                <a:cs typeface="B Zar" pitchFamily="2" charset="-78"/>
              </a:rPr>
              <a:t>داشته </a:t>
            </a:r>
            <a:r>
              <a:rPr lang="fa-IR" sz="2600" dirty="0">
                <a:cs typeface="B Zar" pitchFamily="2" charset="-78"/>
              </a:rPr>
              <a:t>باشد، </a:t>
            </a:r>
            <a:r>
              <a:rPr lang="fa-IR" sz="2600" dirty="0" smtClean="0">
                <a:cs typeface="B Zar" pitchFamily="2" charset="-78"/>
              </a:rPr>
              <a:t>درآمد </a:t>
            </a:r>
            <a:r>
              <a:rPr lang="fa-IR" sz="2600" dirty="0">
                <a:cs typeface="B Zar" pitchFamily="2" charset="-78"/>
              </a:rPr>
              <a:t>اضافی </a:t>
            </a:r>
            <a:r>
              <a:rPr lang="fa-IR" sz="2600" dirty="0" smtClean="0">
                <a:cs typeface="B Zar" pitchFamily="2" charset="-78"/>
              </a:rPr>
              <a:t>عضو مشمول </a:t>
            </a:r>
            <a:r>
              <a:rPr lang="fa-IR" sz="2600" dirty="0">
                <a:cs typeface="B Zar" pitchFamily="2" charset="-78"/>
              </a:rPr>
              <a:t>مالیات بر درآمد می شود</a:t>
            </a:r>
            <a:r>
              <a:rPr lang="fa-IR" sz="2600" dirty="0" smtClean="0">
                <a:cs typeface="B Zar" pitchFamily="2" charset="-78"/>
              </a:rPr>
              <a:t>.</a:t>
            </a:r>
          </a:p>
          <a:p>
            <a:pPr algn="r" rtl="1">
              <a:spcAft>
                <a:spcPts val="1200"/>
              </a:spcAft>
            </a:pPr>
            <a:r>
              <a:rPr lang="fa-IR" sz="2600" dirty="0">
                <a:cs typeface="B Zar" pitchFamily="2" charset="-78"/>
              </a:rPr>
              <a:t>بر </a:t>
            </a:r>
            <a:r>
              <a:rPr lang="fa-IR" sz="2600" dirty="0" smtClean="0">
                <a:cs typeface="B Zar" pitchFamily="2" charset="-78"/>
              </a:rPr>
              <a:t>سود توزیع نشده تعاونی، </a:t>
            </a:r>
            <a:r>
              <a:rPr lang="fa-IR" sz="2600" dirty="0">
                <a:cs typeface="B Zar" pitchFamily="2" charset="-78"/>
              </a:rPr>
              <a:t>در سالی که آن سود کسب شده است در سطح تعاونی متناسب با نرخ مالیات بر شرکت ها، مالیات وضع می شود. </a:t>
            </a:r>
            <a:endParaRPr lang="fa-IR" sz="2600" dirty="0" smtClean="0">
              <a:cs typeface="B Zar" pitchFamily="2" charset="-78"/>
            </a:endParaRPr>
          </a:p>
        </p:txBody>
      </p:sp>
    </p:spTree>
    <p:extLst>
      <p:ext uri="{BB962C8B-B14F-4D97-AF65-F5344CB8AC3E}">
        <p14:creationId xmlns:p14="http://schemas.microsoft.com/office/powerpoint/2010/main" val="2619287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rtl="1"/>
            <a:r>
              <a:rPr lang="ar-SA" sz="3600" b="1" dirty="0" smtClean="0">
                <a:solidFill>
                  <a:srgbClr val="C00000"/>
                </a:solidFill>
                <a:cs typeface="B Titr" panose="00000700000000000000" pitchFamily="2" charset="-78"/>
              </a:rPr>
              <a:t>تعاون</a:t>
            </a:r>
            <a:r>
              <a:rPr lang="fa-IR" sz="3600" b="1" dirty="0" smtClean="0">
                <a:solidFill>
                  <a:srgbClr val="C00000"/>
                </a:solidFill>
                <a:cs typeface="B Titr" panose="00000700000000000000" pitchFamily="2" charset="-78"/>
              </a:rPr>
              <a:t> در </a:t>
            </a:r>
            <a:r>
              <a:rPr lang="ar-SA" sz="3600" b="1" dirty="0" smtClean="0">
                <a:solidFill>
                  <a:srgbClr val="C00000"/>
                </a:solidFill>
                <a:cs typeface="B Titr" panose="00000700000000000000" pitchFamily="2" charset="-78"/>
              </a:rPr>
              <a:t>انگلستان</a:t>
            </a:r>
            <a:endParaRPr lang="en-US" sz="36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lgn="r" rtl="1">
              <a:lnSpc>
                <a:spcPct val="110000"/>
              </a:lnSpc>
              <a:spcBef>
                <a:spcPts val="0"/>
              </a:spcBef>
              <a:spcAft>
                <a:spcPts val="1800"/>
              </a:spcAft>
            </a:pPr>
            <a:r>
              <a:rPr lang="ar-SA" dirty="0">
                <a:cs typeface="B Zar" pitchFamily="2" charset="-78"/>
              </a:rPr>
              <a:t>سرزمین ظهور و توسعه نهضت تعاونی </a:t>
            </a:r>
            <a:endParaRPr lang="fa-IR" dirty="0" smtClean="0">
              <a:cs typeface="B Zar" pitchFamily="2" charset="-78"/>
            </a:endParaRPr>
          </a:p>
          <a:p>
            <a:pPr algn="r" rtl="1">
              <a:lnSpc>
                <a:spcPct val="110000"/>
              </a:lnSpc>
              <a:spcBef>
                <a:spcPts val="0"/>
              </a:spcBef>
              <a:spcAft>
                <a:spcPts val="1800"/>
              </a:spcAft>
            </a:pPr>
            <a:r>
              <a:rPr lang="ar-SA" dirty="0">
                <a:cs typeface="B Zar" pitchFamily="2" charset="-78"/>
              </a:rPr>
              <a:t>تجربه موفق راچدیل </a:t>
            </a:r>
            <a:endParaRPr lang="fa-IR" dirty="0" smtClean="0">
              <a:cs typeface="B Zar" pitchFamily="2" charset="-78"/>
            </a:endParaRPr>
          </a:p>
          <a:p>
            <a:pPr algn="r" rtl="1">
              <a:lnSpc>
                <a:spcPct val="110000"/>
              </a:lnSpc>
              <a:spcBef>
                <a:spcPts val="0"/>
              </a:spcBef>
              <a:spcAft>
                <a:spcPts val="1800"/>
              </a:spcAft>
            </a:pPr>
            <a:r>
              <a:rPr lang="ar-SA" dirty="0">
                <a:cs typeface="B Zar" pitchFamily="2" charset="-78"/>
              </a:rPr>
              <a:t>کشاورزان انگلیسی منابع مالی شان را جهت خرید مشترک بذر و کود شیمیایی از طریق تاسیس اولین تعاونی کشاورزی روی هم گذاشتند. </a:t>
            </a:r>
            <a:endParaRPr lang="fa-IR" dirty="0" smtClean="0">
              <a:cs typeface="B Zar" pitchFamily="2" charset="-78"/>
            </a:endParaRPr>
          </a:p>
          <a:p>
            <a:pPr algn="r" rtl="1">
              <a:lnSpc>
                <a:spcPct val="110000"/>
              </a:lnSpc>
              <a:spcBef>
                <a:spcPts val="0"/>
              </a:spcBef>
              <a:spcAft>
                <a:spcPts val="1800"/>
              </a:spcAft>
            </a:pPr>
            <a:r>
              <a:rPr lang="ar-SA" dirty="0">
                <a:cs typeface="B Zar" pitchFamily="2" charset="-78"/>
              </a:rPr>
              <a:t>نزدیک به 15 میلیون نفر از مردم این کشور در تعاونی ها به عنوان کسب و کارهای مستقل </a:t>
            </a:r>
            <a:r>
              <a:rPr lang="fa-IR" dirty="0">
                <a:cs typeface="B Zar" pitchFamily="2" charset="-78"/>
              </a:rPr>
              <a:t>ع</a:t>
            </a:r>
            <a:r>
              <a:rPr lang="ar-SA" dirty="0">
                <a:cs typeface="B Zar" pitchFamily="2" charset="-78"/>
              </a:rPr>
              <a:t>ضویت دارند</a:t>
            </a:r>
            <a:r>
              <a:rPr lang="fa-IR" dirty="0" smtClean="0">
                <a:cs typeface="B Zar" pitchFamily="2" charset="-78"/>
              </a:rPr>
              <a:t>.</a:t>
            </a:r>
          </a:p>
          <a:p>
            <a:pPr algn="r" rtl="1">
              <a:lnSpc>
                <a:spcPct val="110000"/>
              </a:lnSpc>
              <a:spcBef>
                <a:spcPts val="0"/>
              </a:spcBef>
              <a:spcAft>
                <a:spcPts val="1800"/>
              </a:spcAft>
            </a:pPr>
            <a:r>
              <a:rPr lang="ar-SA" dirty="0">
                <a:cs typeface="B Zar" pitchFamily="2" charset="-78"/>
              </a:rPr>
              <a:t>در سال 1862 قانون انجمن های صنعتی و </a:t>
            </a:r>
            <a:r>
              <a:rPr lang="ar-SA" dirty="0" smtClean="0">
                <a:cs typeface="B Zar" pitchFamily="2" charset="-78"/>
              </a:rPr>
              <a:t>تجاری، </a:t>
            </a:r>
            <a:r>
              <a:rPr lang="ar-SA" dirty="0">
                <a:cs typeface="B Zar" pitchFamily="2" charset="-78"/>
              </a:rPr>
              <a:t>برای اولین مرتبه </a:t>
            </a:r>
            <a:r>
              <a:rPr lang="ar-SA" sz="2200" b="1" dirty="0">
                <a:solidFill>
                  <a:srgbClr val="C00000"/>
                </a:solidFill>
                <a:cs typeface="B Zar" pitchFamily="2" charset="-78"/>
              </a:rPr>
              <a:t>تعاونی ها را به عنوان یک شرکت</a:t>
            </a:r>
            <a:r>
              <a:rPr lang="ar-SA" sz="2900" b="1" dirty="0">
                <a:solidFill>
                  <a:srgbClr val="C00000"/>
                </a:solidFill>
                <a:cs typeface="B Zar" pitchFamily="2" charset="-78"/>
              </a:rPr>
              <a:t> </a:t>
            </a:r>
            <a:r>
              <a:rPr lang="ar-SA" dirty="0">
                <a:cs typeface="B Zar" pitchFamily="2" charset="-78"/>
              </a:rPr>
              <a:t>مد نظر قرار داد و فضای حقوقی مناسب را برای فعالیت آنها فراهم ساخت. </a:t>
            </a:r>
            <a:endParaRPr lang="en-US" dirty="0">
              <a:cs typeface="B Zar" pitchFamily="2" charset="-78"/>
            </a:endParaRPr>
          </a:p>
        </p:txBody>
      </p:sp>
    </p:spTree>
    <p:extLst>
      <p:ext uri="{BB962C8B-B14F-4D97-AF65-F5344CB8AC3E}">
        <p14:creationId xmlns:p14="http://schemas.microsoft.com/office/powerpoint/2010/main" val="211741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ctr" rtl="1"/>
            <a:r>
              <a:rPr lang="ar-SA" sz="3200" b="1" dirty="0">
                <a:solidFill>
                  <a:srgbClr val="C00000"/>
                </a:solidFill>
                <a:cs typeface="B Titr" panose="00000700000000000000" pitchFamily="2" charset="-78"/>
              </a:rPr>
              <a:t>انواع تعاونی ها</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1143000"/>
            <a:ext cx="8229600" cy="5257800"/>
          </a:xfrm>
        </p:spPr>
        <p:txBody>
          <a:bodyPr>
            <a:normAutofit fontScale="70000" lnSpcReduction="20000"/>
          </a:bodyPr>
          <a:lstStyle/>
          <a:p>
            <a:pPr algn="r" rtl="1">
              <a:spcBef>
                <a:spcPts val="0"/>
              </a:spcBef>
              <a:spcAft>
                <a:spcPts val="1800"/>
              </a:spcAft>
            </a:pPr>
            <a:r>
              <a:rPr lang="ar-SA" dirty="0" smtClean="0">
                <a:cs typeface="B Zar" panose="00000400000000000000" pitchFamily="2" charset="-78"/>
              </a:rPr>
              <a:t>مصرف</a:t>
            </a:r>
            <a:r>
              <a:rPr lang="fa-IR" dirty="0" smtClean="0">
                <a:cs typeface="B Zar" panose="00000400000000000000" pitchFamily="2" charset="-78"/>
              </a:rPr>
              <a:t>،</a:t>
            </a:r>
          </a:p>
          <a:p>
            <a:pPr algn="r" rtl="1">
              <a:spcBef>
                <a:spcPts val="0"/>
              </a:spcBef>
              <a:spcAft>
                <a:spcPts val="1800"/>
              </a:spcAft>
            </a:pPr>
            <a:r>
              <a:rPr lang="ar-SA" dirty="0" smtClean="0">
                <a:cs typeface="B Zar" panose="00000400000000000000" pitchFamily="2" charset="-78"/>
              </a:rPr>
              <a:t>کشاورزی،</a:t>
            </a:r>
            <a:endParaRPr lang="fa-IR" dirty="0" smtClean="0">
              <a:cs typeface="B Zar" panose="00000400000000000000" pitchFamily="2" charset="-78"/>
            </a:endParaRPr>
          </a:p>
          <a:p>
            <a:pPr algn="r" rtl="1">
              <a:spcBef>
                <a:spcPts val="0"/>
              </a:spcBef>
              <a:spcAft>
                <a:spcPts val="1800"/>
              </a:spcAft>
            </a:pPr>
            <a:r>
              <a:rPr lang="ar-SA" dirty="0" smtClean="0">
                <a:cs typeface="B Zar" panose="00000400000000000000" pitchFamily="2" charset="-78"/>
              </a:rPr>
              <a:t>مالی/اعتباری،</a:t>
            </a:r>
            <a:endParaRPr lang="fa-IR" dirty="0" smtClean="0">
              <a:cs typeface="B Zar" panose="00000400000000000000" pitchFamily="2" charset="-78"/>
            </a:endParaRPr>
          </a:p>
          <a:p>
            <a:pPr algn="r" rtl="1">
              <a:spcBef>
                <a:spcPts val="0"/>
              </a:spcBef>
              <a:spcAft>
                <a:spcPts val="1800"/>
              </a:spcAft>
            </a:pPr>
            <a:r>
              <a:rPr lang="ar-SA" dirty="0" smtClean="0">
                <a:cs typeface="B Zar" panose="00000400000000000000" pitchFamily="2" charset="-78"/>
              </a:rPr>
              <a:t>آموزش، </a:t>
            </a:r>
            <a:endParaRPr lang="fa-IR" dirty="0" smtClean="0">
              <a:cs typeface="B Zar" panose="00000400000000000000" pitchFamily="2" charset="-78"/>
            </a:endParaRPr>
          </a:p>
          <a:p>
            <a:pPr algn="r" rtl="1">
              <a:spcBef>
                <a:spcPts val="0"/>
              </a:spcBef>
              <a:spcAft>
                <a:spcPts val="1800"/>
              </a:spcAft>
            </a:pPr>
            <a:r>
              <a:rPr lang="ar-SA" dirty="0" smtClean="0">
                <a:cs typeface="B Zar" panose="00000400000000000000" pitchFamily="2" charset="-78"/>
              </a:rPr>
              <a:t>تعاونی </a:t>
            </a:r>
            <a:r>
              <a:rPr lang="ar-SA" dirty="0">
                <a:cs typeface="B Zar" panose="00000400000000000000" pitchFamily="2" charset="-78"/>
              </a:rPr>
              <a:t>های کارگری، </a:t>
            </a:r>
            <a:endParaRPr lang="fa-IR" dirty="0" smtClean="0">
              <a:cs typeface="B Zar" panose="00000400000000000000" pitchFamily="2" charset="-78"/>
            </a:endParaRPr>
          </a:p>
          <a:p>
            <a:pPr algn="r" rtl="1">
              <a:spcBef>
                <a:spcPts val="0"/>
              </a:spcBef>
              <a:spcAft>
                <a:spcPts val="1800"/>
              </a:spcAft>
            </a:pPr>
            <a:r>
              <a:rPr lang="ar-SA" dirty="0" smtClean="0">
                <a:cs typeface="B Zar" panose="00000400000000000000" pitchFamily="2" charset="-78"/>
              </a:rPr>
              <a:t>مسکن</a:t>
            </a:r>
            <a:r>
              <a:rPr lang="ar-SA" dirty="0">
                <a:cs typeface="B Zar" panose="00000400000000000000" pitchFamily="2" charset="-78"/>
              </a:rPr>
              <a:t>، </a:t>
            </a:r>
            <a:endParaRPr lang="fa-IR" dirty="0" smtClean="0">
              <a:cs typeface="B Zar" panose="00000400000000000000" pitchFamily="2" charset="-78"/>
            </a:endParaRPr>
          </a:p>
          <a:p>
            <a:pPr algn="r" rtl="1">
              <a:spcBef>
                <a:spcPts val="0"/>
              </a:spcBef>
              <a:spcAft>
                <a:spcPts val="1800"/>
              </a:spcAft>
            </a:pPr>
            <a:r>
              <a:rPr lang="ar-SA" dirty="0" smtClean="0">
                <a:cs typeface="B Zar" panose="00000400000000000000" pitchFamily="2" charset="-78"/>
              </a:rPr>
              <a:t>خدمات </a:t>
            </a:r>
            <a:r>
              <a:rPr lang="ar-SA" dirty="0">
                <a:cs typeface="B Zar" panose="00000400000000000000" pitchFamily="2" charset="-78"/>
              </a:rPr>
              <a:t>عمومی</a:t>
            </a:r>
            <a:r>
              <a:rPr lang="ar-SA" dirty="0" smtClean="0">
                <a:cs typeface="B Zar" panose="00000400000000000000" pitchFamily="2" charset="-78"/>
              </a:rPr>
              <a:t>،</a:t>
            </a:r>
            <a:endParaRPr lang="fa-IR" dirty="0" smtClean="0">
              <a:cs typeface="B Zar" panose="00000400000000000000" pitchFamily="2" charset="-78"/>
            </a:endParaRPr>
          </a:p>
          <a:p>
            <a:pPr algn="r" rtl="1">
              <a:spcBef>
                <a:spcPts val="0"/>
              </a:spcBef>
              <a:spcAft>
                <a:spcPts val="1800"/>
              </a:spcAft>
            </a:pPr>
            <a:r>
              <a:rPr lang="ar-SA" dirty="0" smtClean="0">
                <a:cs typeface="B Zar" panose="00000400000000000000" pitchFamily="2" charset="-78"/>
              </a:rPr>
              <a:t>خدمات </a:t>
            </a:r>
            <a:r>
              <a:rPr lang="ar-SA" dirty="0">
                <a:cs typeface="B Zar" panose="00000400000000000000" pitchFamily="2" charset="-78"/>
              </a:rPr>
              <a:t>کفن و دفن، </a:t>
            </a:r>
            <a:r>
              <a:rPr lang="ar-SA" dirty="0" smtClean="0">
                <a:cs typeface="B Zar" panose="00000400000000000000" pitchFamily="2" charset="-78"/>
              </a:rPr>
              <a:t>خدمات </a:t>
            </a:r>
            <a:r>
              <a:rPr lang="ar-SA" dirty="0">
                <a:cs typeface="B Zar" panose="00000400000000000000" pitchFamily="2" charset="-78"/>
              </a:rPr>
              <a:t>حقوقی و تعاونی های </a:t>
            </a:r>
            <a:r>
              <a:rPr lang="ar-SA" dirty="0" smtClean="0">
                <a:cs typeface="B Zar" panose="00000400000000000000" pitchFamily="2" charset="-78"/>
              </a:rPr>
              <a:t>املاک</a:t>
            </a:r>
            <a:r>
              <a:rPr lang="fa-IR" dirty="0" smtClean="0">
                <a:cs typeface="B Zar" panose="00000400000000000000" pitchFamily="2" charset="-78"/>
              </a:rPr>
              <a:t>.</a:t>
            </a:r>
            <a:r>
              <a:rPr lang="ar-SA" dirty="0" smtClean="0">
                <a:cs typeface="B Zar" panose="00000400000000000000" pitchFamily="2" charset="-78"/>
              </a:rPr>
              <a:t> </a:t>
            </a:r>
            <a:endParaRPr lang="fa-IR" dirty="0" smtClean="0">
              <a:cs typeface="B Zar" panose="00000400000000000000" pitchFamily="2" charset="-78"/>
            </a:endParaRPr>
          </a:p>
          <a:p>
            <a:pPr algn="r" rtl="1">
              <a:spcBef>
                <a:spcPts val="0"/>
              </a:spcBef>
              <a:spcAft>
                <a:spcPts val="1800"/>
              </a:spcAft>
            </a:pPr>
            <a:r>
              <a:rPr lang="ar-SA" b="1" dirty="0" smtClean="0">
                <a:cs typeface="B Zar" panose="00000400000000000000" pitchFamily="2" charset="-78"/>
              </a:rPr>
              <a:t>نهادهای </a:t>
            </a:r>
            <a:r>
              <a:rPr lang="ar-SA" b="1" dirty="0">
                <a:cs typeface="B Zar" panose="00000400000000000000" pitchFamily="2" charset="-78"/>
              </a:rPr>
              <a:t>حمایتی تعاونی انگلیس</a:t>
            </a:r>
            <a:endParaRPr lang="en-US" dirty="0">
              <a:cs typeface="B Zar" panose="00000400000000000000" pitchFamily="2" charset="-78"/>
            </a:endParaRPr>
          </a:p>
          <a:p>
            <a:pPr algn="r" rtl="1">
              <a:spcBef>
                <a:spcPts val="0"/>
              </a:spcBef>
              <a:spcAft>
                <a:spcPts val="1800"/>
              </a:spcAft>
            </a:pPr>
            <a:r>
              <a:rPr lang="ar-SA" dirty="0">
                <a:cs typeface="B Zar" panose="00000400000000000000" pitchFamily="2" charset="-78"/>
              </a:rPr>
              <a:t>سازمان تعاونی های انگلیس  بالاترین سازمان حمایت کننده تعاونی در انگلستان است. </a:t>
            </a:r>
            <a:endParaRPr lang="en-US" dirty="0">
              <a:cs typeface="B Zar" panose="00000400000000000000" pitchFamily="2" charset="-78"/>
            </a:endParaRPr>
          </a:p>
        </p:txBody>
      </p:sp>
    </p:spTree>
    <p:extLst>
      <p:ext uri="{BB962C8B-B14F-4D97-AF65-F5344CB8AC3E}">
        <p14:creationId xmlns:p14="http://schemas.microsoft.com/office/powerpoint/2010/main" val="3054147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rtl="1"/>
            <a:r>
              <a:rPr lang="ar-SA" sz="3200" b="1" dirty="0">
                <a:solidFill>
                  <a:srgbClr val="C00000"/>
                </a:solidFill>
                <a:cs typeface="B Titr" panose="00000700000000000000" pitchFamily="2" charset="-78"/>
              </a:rPr>
              <a:t>درس های مهم تعاونی های انگلستان</a:t>
            </a:r>
            <a:endParaRPr lang="en-US" sz="3200"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990600"/>
            <a:ext cx="8382000" cy="5257800"/>
          </a:xfrm>
        </p:spPr>
        <p:txBody>
          <a:bodyPr>
            <a:normAutofit fontScale="77500" lnSpcReduction="20000"/>
          </a:bodyPr>
          <a:lstStyle/>
          <a:p>
            <a:pPr algn="r" rtl="1">
              <a:spcBef>
                <a:spcPts val="0"/>
              </a:spcBef>
              <a:spcAft>
                <a:spcPts val="1800"/>
              </a:spcAft>
            </a:pPr>
            <a:r>
              <a:rPr lang="ar-SA" dirty="0" smtClean="0">
                <a:cs typeface="B Zar" pitchFamily="2" charset="-78"/>
              </a:rPr>
              <a:t>در </a:t>
            </a:r>
            <a:r>
              <a:rPr lang="ar-SA" u="sng" dirty="0">
                <a:solidFill>
                  <a:srgbClr val="C00000"/>
                </a:solidFill>
                <a:cs typeface="B Zar" pitchFamily="2" charset="-78"/>
              </a:rPr>
              <a:t>تامین مالی </a:t>
            </a:r>
            <a:r>
              <a:rPr lang="ar-SA" dirty="0">
                <a:cs typeface="B Zar" pitchFamily="2" charset="-78"/>
              </a:rPr>
              <a:t>تجربه موفق و کارآمدی دارند.</a:t>
            </a:r>
            <a:endParaRPr lang="en-US" dirty="0">
              <a:cs typeface="B Zar" pitchFamily="2" charset="-78"/>
            </a:endParaRPr>
          </a:p>
          <a:p>
            <a:pPr algn="r" rtl="1">
              <a:spcBef>
                <a:spcPts val="0"/>
              </a:spcBef>
              <a:spcAft>
                <a:spcPts val="1800"/>
              </a:spcAft>
            </a:pPr>
            <a:r>
              <a:rPr lang="ar-SA" dirty="0" smtClean="0">
                <a:cs typeface="B Zar" pitchFamily="2" charset="-78"/>
              </a:rPr>
              <a:t>به </a:t>
            </a:r>
            <a:r>
              <a:rPr lang="ar-SA" dirty="0">
                <a:cs typeface="B Zar" pitchFamily="2" charset="-78"/>
              </a:rPr>
              <a:t>جای تولید، به </a:t>
            </a:r>
            <a:r>
              <a:rPr lang="ar-SA" u="sng" dirty="0">
                <a:solidFill>
                  <a:srgbClr val="C00000"/>
                </a:solidFill>
                <a:cs typeface="B Zar" pitchFamily="2" charset="-78"/>
              </a:rPr>
              <a:t>خدمت رسانی </a:t>
            </a:r>
            <a:r>
              <a:rPr lang="ar-SA" dirty="0">
                <a:cs typeface="B Zar" pitchFamily="2" charset="-78"/>
              </a:rPr>
              <a:t>به تولیدکنندگان و </a:t>
            </a:r>
            <a:r>
              <a:rPr lang="ar-SA" dirty="0" smtClean="0">
                <a:cs typeface="B Zar" pitchFamily="2" charset="-78"/>
              </a:rPr>
              <a:t>مصرف</a:t>
            </a:r>
            <a:r>
              <a:rPr lang="fa-IR" dirty="0" smtClean="0">
                <a:cs typeface="B Zar" pitchFamily="2" charset="-78"/>
              </a:rPr>
              <a:t> </a:t>
            </a:r>
            <a:r>
              <a:rPr lang="ar-SA" dirty="0" smtClean="0">
                <a:cs typeface="B Zar" pitchFamily="2" charset="-78"/>
              </a:rPr>
              <a:t>کنندگان </a:t>
            </a:r>
            <a:r>
              <a:rPr lang="ar-SA" dirty="0">
                <a:cs typeface="B Zar" pitchFamily="2" charset="-78"/>
              </a:rPr>
              <a:t>مشغول هستند.</a:t>
            </a:r>
            <a:endParaRPr lang="en-US" dirty="0">
              <a:cs typeface="B Zar" pitchFamily="2" charset="-78"/>
            </a:endParaRPr>
          </a:p>
          <a:p>
            <a:pPr algn="r" rtl="1">
              <a:spcBef>
                <a:spcPts val="0"/>
              </a:spcBef>
              <a:spcAft>
                <a:spcPts val="1800"/>
              </a:spcAft>
            </a:pPr>
            <a:r>
              <a:rPr lang="ar-SA" dirty="0" smtClean="0">
                <a:cs typeface="B Zar" pitchFamily="2" charset="-78"/>
              </a:rPr>
              <a:t>وارد </a:t>
            </a:r>
            <a:r>
              <a:rPr lang="ar-SA" dirty="0">
                <a:cs typeface="B Zar" pitchFamily="2" charset="-78"/>
              </a:rPr>
              <a:t>حیطه های جدید فعالیت اقتصادی با </a:t>
            </a:r>
            <a:r>
              <a:rPr lang="ar-SA" u="sng" dirty="0">
                <a:solidFill>
                  <a:srgbClr val="C00000"/>
                </a:solidFill>
                <a:cs typeface="B Zar" pitchFamily="2" charset="-78"/>
              </a:rPr>
              <a:t>ارزش افزوده بالا </a:t>
            </a:r>
            <a:r>
              <a:rPr lang="ar-SA" dirty="0">
                <a:cs typeface="B Zar" pitchFamily="2" charset="-78"/>
              </a:rPr>
              <a:t>شده اند. </a:t>
            </a:r>
            <a:endParaRPr lang="en-US" dirty="0">
              <a:cs typeface="B Zar" pitchFamily="2" charset="-78"/>
            </a:endParaRPr>
          </a:p>
          <a:p>
            <a:pPr algn="r" rtl="1">
              <a:spcBef>
                <a:spcPts val="0"/>
              </a:spcBef>
              <a:spcAft>
                <a:spcPts val="1800"/>
              </a:spcAft>
            </a:pPr>
            <a:r>
              <a:rPr lang="ar-SA" dirty="0" smtClean="0">
                <a:cs typeface="B Zar" pitchFamily="2" charset="-78"/>
              </a:rPr>
              <a:t>اعضای </a:t>
            </a:r>
            <a:r>
              <a:rPr lang="ar-SA" dirty="0">
                <a:cs typeface="B Zar" pitchFamily="2" charset="-78"/>
              </a:rPr>
              <a:t>تعاونی سرمایه گذاران عادی نیستند بلکه نیازمند ارتباط با </a:t>
            </a:r>
            <a:r>
              <a:rPr lang="ar-SA" u="sng" dirty="0">
                <a:solidFill>
                  <a:srgbClr val="C00000"/>
                </a:solidFill>
                <a:cs typeface="B Zar" pitchFamily="2" charset="-78"/>
              </a:rPr>
              <a:t>لایه های بازار </a:t>
            </a:r>
            <a:r>
              <a:rPr lang="ar-SA" dirty="0">
                <a:cs typeface="B Zar" pitchFamily="2" charset="-78"/>
              </a:rPr>
              <a:t>هستند که این نیاز را از طریق تاسیس تعاونی برآورده می کنند.</a:t>
            </a:r>
            <a:endParaRPr lang="en-US" dirty="0">
              <a:cs typeface="B Zar" pitchFamily="2" charset="-78"/>
            </a:endParaRPr>
          </a:p>
          <a:p>
            <a:pPr algn="r" rtl="1">
              <a:spcBef>
                <a:spcPts val="0"/>
              </a:spcBef>
              <a:spcAft>
                <a:spcPts val="1800"/>
              </a:spcAft>
            </a:pPr>
            <a:r>
              <a:rPr lang="ar-SA" dirty="0" smtClean="0">
                <a:cs typeface="B Zar" pitchFamily="2" charset="-78"/>
              </a:rPr>
              <a:t>تعاونی</a:t>
            </a:r>
            <a:r>
              <a:rPr lang="fa-IR" dirty="0" smtClean="0">
                <a:cs typeface="B Zar" pitchFamily="2" charset="-78"/>
              </a:rPr>
              <a:t> </a:t>
            </a:r>
            <a:r>
              <a:rPr lang="ar-SA" dirty="0" smtClean="0">
                <a:cs typeface="B Zar" pitchFamily="2" charset="-78"/>
              </a:rPr>
              <a:t>ها </a:t>
            </a:r>
            <a:r>
              <a:rPr lang="ar-SA" dirty="0">
                <a:cs typeface="B Zar" pitchFamily="2" charset="-78"/>
              </a:rPr>
              <a:t>خود را با </a:t>
            </a:r>
            <a:r>
              <a:rPr lang="ar-SA" u="sng" dirty="0">
                <a:solidFill>
                  <a:srgbClr val="C00000"/>
                </a:solidFill>
                <a:cs typeface="B Zar" pitchFamily="2" charset="-78"/>
              </a:rPr>
              <a:t>فضای رقابتی </a:t>
            </a:r>
            <a:r>
              <a:rPr lang="ar-SA" dirty="0">
                <a:cs typeface="B Zar" pitchFamily="2" charset="-78"/>
              </a:rPr>
              <a:t>وفق داده و بر اساس میکانیسم های بازار به توسعه رو به رشد خود ادامه داده و پیشرفت نموده اند</a:t>
            </a:r>
            <a:r>
              <a:rPr lang="ar-SA" dirty="0" smtClean="0">
                <a:cs typeface="B Zar" pitchFamily="2" charset="-78"/>
              </a:rPr>
              <a:t>.</a:t>
            </a:r>
            <a:endParaRPr lang="fa-IR" dirty="0" smtClean="0">
              <a:cs typeface="B Zar" pitchFamily="2" charset="-78"/>
            </a:endParaRPr>
          </a:p>
          <a:p>
            <a:pPr algn="r" rtl="1">
              <a:spcBef>
                <a:spcPts val="0"/>
              </a:spcBef>
              <a:spcAft>
                <a:spcPts val="1800"/>
              </a:spcAft>
            </a:pPr>
            <a:r>
              <a:rPr lang="ar-SA" dirty="0" smtClean="0">
                <a:cs typeface="B Zar" pitchFamily="2" charset="-78"/>
              </a:rPr>
              <a:t>یکی </a:t>
            </a:r>
            <a:r>
              <a:rPr lang="ar-SA" dirty="0">
                <a:cs typeface="B Zar" pitchFamily="2" charset="-78"/>
              </a:rPr>
              <a:t>از مکانیسم هایی که برای حفظ قدرت رقابتی تعاونی ها بکار گرفته شده </a:t>
            </a:r>
            <a:r>
              <a:rPr lang="ar-SA" u="sng" dirty="0">
                <a:solidFill>
                  <a:srgbClr val="C00000"/>
                </a:solidFill>
                <a:cs typeface="B Zar" pitchFamily="2" charset="-78"/>
              </a:rPr>
              <a:t>ادغام </a:t>
            </a:r>
            <a:r>
              <a:rPr lang="ar-SA" u="sng" dirty="0" smtClean="0">
                <a:solidFill>
                  <a:srgbClr val="C00000"/>
                </a:solidFill>
                <a:cs typeface="B Zar" pitchFamily="2" charset="-78"/>
              </a:rPr>
              <a:t>تعاونی</a:t>
            </a:r>
            <a:r>
              <a:rPr lang="fa-IR" u="sng" dirty="0" smtClean="0">
                <a:solidFill>
                  <a:srgbClr val="C00000"/>
                </a:solidFill>
                <a:cs typeface="B Zar" pitchFamily="2" charset="-78"/>
              </a:rPr>
              <a:t> </a:t>
            </a:r>
            <a:r>
              <a:rPr lang="ar-SA" u="sng" dirty="0" smtClean="0">
                <a:solidFill>
                  <a:srgbClr val="C00000"/>
                </a:solidFill>
                <a:cs typeface="B Zar" pitchFamily="2" charset="-78"/>
              </a:rPr>
              <a:t>ها</a:t>
            </a:r>
            <a:r>
              <a:rPr lang="ar-SA" dirty="0" smtClean="0">
                <a:cs typeface="B Zar" pitchFamily="2" charset="-78"/>
              </a:rPr>
              <a:t> </a:t>
            </a:r>
            <a:r>
              <a:rPr lang="ar-SA" dirty="0">
                <a:cs typeface="B Zar" pitchFamily="2" charset="-78"/>
              </a:rPr>
              <a:t>با یکدیگر است. </a:t>
            </a:r>
            <a:endParaRPr lang="fa-IR" dirty="0" smtClean="0">
              <a:cs typeface="B Zar" pitchFamily="2" charset="-78"/>
            </a:endParaRPr>
          </a:p>
          <a:p>
            <a:pPr algn="r" rtl="1">
              <a:spcBef>
                <a:spcPts val="0"/>
              </a:spcBef>
              <a:spcAft>
                <a:spcPts val="1800"/>
              </a:spcAft>
            </a:pPr>
            <a:r>
              <a:rPr lang="ar-SA" dirty="0" smtClean="0">
                <a:cs typeface="B Zar" pitchFamily="2" charset="-78"/>
              </a:rPr>
              <a:t>مکانیسم </a:t>
            </a:r>
            <a:r>
              <a:rPr lang="ar-SA" dirty="0">
                <a:cs typeface="B Zar" pitchFamily="2" charset="-78"/>
              </a:rPr>
              <a:t>دیگر </a:t>
            </a:r>
            <a:r>
              <a:rPr lang="ar-SA" dirty="0">
                <a:solidFill>
                  <a:srgbClr val="C00000"/>
                </a:solidFill>
                <a:cs typeface="B Zar" pitchFamily="2" charset="-78"/>
              </a:rPr>
              <a:t>بهبود و گسترش دائمی حوزه خدمات تعاونی </a:t>
            </a:r>
            <a:r>
              <a:rPr lang="ar-SA" dirty="0">
                <a:cs typeface="B Zar" pitchFamily="2" charset="-78"/>
              </a:rPr>
              <a:t>است. </a:t>
            </a:r>
            <a:endParaRPr lang="en-US" dirty="0">
              <a:cs typeface="B Zar" pitchFamily="2" charset="-78"/>
            </a:endParaRPr>
          </a:p>
          <a:p>
            <a:pPr algn="r" rtl="1">
              <a:spcBef>
                <a:spcPts val="0"/>
              </a:spcBef>
              <a:spcAft>
                <a:spcPts val="1800"/>
              </a:spcAft>
            </a:pPr>
            <a:endParaRPr lang="en-US" dirty="0">
              <a:cs typeface="B Zar" pitchFamily="2" charset="-78"/>
            </a:endParaRPr>
          </a:p>
        </p:txBody>
      </p:sp>
    </p:spTree>
    <p:extLst>
      <p:ext uri="{BB962C8B-B14F-4D97-AF65-F5344CB8AC3E}">
        <p14:creationId xmlns:p14="http://schemas.microsoft.com/office/powerpoint/2010/main" val="2743990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rtl="1"/>
            <a:r>
              <a:rPr lang="ar-SA" sz="3200" dirty="0" smtClean="0">
                <a:solidFill>
                  <a:srgbClr val="002060"/>
                </a:solidFill>
                <a:cs typeface="B Titr" panose="00000700000000000000" pitchFamily="2" charset="-78"/>
              </a:rPr>
              <a:t>ا</a:t>
            </a:r>
            <a:r>
              <a:rPr lang="fa-IR" sz="3200" dirty="0" smtClean="0">
                <a:solidFill>
                  <a:srgbClr val="002060"/>
                </a:solidFill>
                <a:cs typeface="B Titr" panose="00000700000000000000" pitchFamily="2" charset="-78"/>
              </a:rPr>
              <a:t>هداف </a:t>
            </a:r>
            <a:r>
              <a:rPr lang="ar-SA" sz="3200" dirty="0" smtClean="0">
                <a:solidFill>
                  <a:srgbClr val="002060"/>
                </a:solidFill>
                <a:cs typeface="B Titr" panose="00000700000000000000" pitchFamily="2" charset="-78"/>
              </a:rPr>
              <a:t>توسعه تعاونی</a:t>
            </a:r>
            <a:endParaRPr lang="en-US" sz="3200" dirty="0">
              <a:solidFill>
                <a:srgbClr val="002060"/>
              </a:solidFill>
              <a:cs typeface="B Titr" panose="00000700000000000000" pitchFamily="2" charset="-78"/>
            </a:endParaRPr>
          </a:p>
        </p:txBody>
      </p:sp>
      <p:sp>
        <p:nvSpPr>
          <p:cNvPr id="3" name="Content Placeholder 2"/>
          <p:cNvSpPr>
            <a:spLocks noGrp="1"/>
          </p:cNvSpPr>
          <p:nvPr>
            <p:ph idx="1"/>
          </p:nvPr>
        </p:nvSpPr>
        <p:spPr>
          <a:xfrm>
            <a:off x="609600" y="838200"/>
            <a:ext cx="8229600" cy="5181600"/>
          </a:xfrm>
        </p:spPr>
        <p:txBody>
          <a:bodyPr>
            <a:noAutofit/>
          </a:bodyPr>
          <a:lstStyle/>
          <a:p>
            <a:pPr algn="r" rtl="1">
              <a:lnSpc>
                <a:spcPct val="120000"/>
              </a:lnSpc>
              <a:spcBef>
                <a:spcPts val="0"/>
              </a:spcBef>
              <a:spcAft>
                <a:spcPts val="2400"/>
              </a:spcAft>
            </a:pPr>
            <a:r>
              <a:rPr lang="ar-SA" sz="2400" dirty="0" smtClean="0">
                <a:cs typeface="B Zar" pitchFamily="2" charset="-78"/>
              </a:rPr>
              <a:t>بهبود </a:t>
            </a:r>
            <a:r>
              <a:rPr lang="ar-SA" sz="2400" dirty="0">
                <a:cs typeface="B Zar" pitchFamily="2" charset="-78"/>
              </a:rPr>
              <a:t>شرایط اقتصادی </a:t>
            </a:r>
            <a:r>
              <a:rPr lang="fa-IR" sz="2400" dirty="0" smtClean="0">
                <a:cs typeface="B Zar" pitchFamily="2" charset="-78"/>
              </a:rPr>
              <a:t>در ابعاد مختلف </a:t>
            </a:r>
            <a:r>
              <a:rPr lang="ar-SA" sz="2400" dirty="0" smtClean="0">
                <a:cs typeface="B Zar" pitchFamily="2" charset="-78"/>
              </a:rPr>
              <a:t>از </a:t>
            </a:r>
            <a:r>
              <a:rPr lang="ar-SA" sz="2400" dirty="0">
                <a:cs typeface="B Zar" pitchFamily="2" charset="-78"/>
              </a:rPr>
              <a:t>طریق توسعه تعاونی های جدید و گسترش تعاونی های موجود.</a:t>
            </a:r>
            <a:endParaRPr lang="en-US" sz="2400" dirty="0">
              <a:cs typeface="B Zar" pitchFamily="2" charset="-78"/>
            </a:endParaRPr>
          </a:p>
          <a:p>
            <a:pPr algn="r" rtl="1">
              <a:lnSpc>
                <a:spcPct val="120000"/>
              </a:lnSpc>
              <a:spcBef>
                <a:spcPts val="0"/>
              </a:spcBef>
              <a:spcAft>
                <a:spcPts val="2400"/>
              </a:spcAft>
            </a:pPr>
            <a:r>
              <a:rPr lang="ar-SA" sz="2400" dirty="0" smtClean="0">
                <a:cs typeface="B Zar" pitchFamily="2" charset="-78"/>
              </a:rPr>
              <a:t>تلاش </a:t>
            </a:r>
            <a:r>
              <a:rPr lang="ar-SA" sz="2400" dirty="0">
                <a:cs typeface="B Zar" pitchFamily="2" charset="-78"/>
              </a:rPr>
              <a:t>در جهت </a:t>
            </a:r>
            <a:r>
              <a:rPr lang="ar-SA" sz="2400" u="sng" dirty="0">
                <a:solidFill>
                  <a:srgbClr val="C00000"/>
                </a:solidFill>
                <a:cs typeface="B Zar" pitchFamily="2" charset="-78"/>
              </a:rPr>
              <a:t>ایجاد شغل</a:t>
            </a:r>
            <a:r>
              <a:rPr lang="ar-SA" sz="2400" dirty="0">
                <a:cs typeface="B Zar" pitchFamily="2" charset="-78"/>
              </a:rPr>
              <a:t>، </a:t>
            </a:r>
            <a:r>
              <a:rPr lang="ar-SA" sz="2400" u="sng" dirty="0">
                <a:solidFill>
                  <a:srgbClr val="C00000"/>
                </a:solidFill>
                <a:cs typeface="B Zar" pitchFamily="2" charset="-78"/>
              </a:rPr>
              <a:t>سرمایه گذاری در زیرساخت</a:t>
            </a:r>
            <a:r>
              <a:rPr lang="ar-SA" sz="2400" dirty="0">
                <a:cs typeface="B Zar" pitchFamily="2" charset="-78"/>
              </a:rPr>
              <a:t> ها و ابزارها و </a:t>
            </a:r>
            <a:r>
              <a:rPr lang="ar-SA" sz="2400" u="sng" dirty="0">
                <a:solidFill>
                  <a:srgbClr val="C00000"/>
                </a:solidFill>
                <a:cs typeface="B Zar" pitchFamily="2" charset="-78"/>
              </a:rPr>
              <a:t>ایجاد منابع درآمدی جدید</a:t>
            </a:r>
            <a:r>
              <a:rPr lang="ar-SA" sz="2400" dirty="0">
                <a:cs typeface="B Zar" pitchFamily="2" charset="-78"/>
              </a:rPr>
              <a:t> از طریق ایجاد تعاونی های جدید با حمایت از جوامع محلی.</a:t>
            </a:r>
            <a:endParaRPr lang="en-US" sz="2400" dirty="0">
              <a:cs typeface="B Zar" pitchFamily="2" charset="-78"/>
            </a:endParaRPr>
          </a:p>
          <a:p>
            <a:pPr algn="r" rtl="1">
              <a:lnSpc>
                <a:spcPct val="120000"/>
              </a:lnSpc>
              <a:spcBef>
                <a:spcPts val="0"/>
              </a:spcBef>
              <a:spcAft>
                <a:spcPts val="2400"/>
              </a:spcAft>
            </a:pPr>
            <a:r>
              <a:rPr lang="ar-SA" sz="2400" dirty="0">
                <a:cs typeface="B Zar" pitchFamily="2" charset="-78"/>
              </a:rPr>
              <a:t> </a:t>
            </a:r>
            <a:r>
              <a:rPr lang="ar-SA" sz="2400" dirty="0" smtClean="0">
                <a:cs typeface="B Zar" pitchFamily="2" charset="-78"/>
              </a:rPr>
              <a:t>استفاده </a:t>
            </a:r>
            <a:r>
              <a:rPr lang="ar-SA" sz="2400" dirty="0">
                <a:cs typeface="B Zar" pitchFamily="2" charset="-78"/>
              </a:rPr>
              <a:t>از </a:t>
            </a:r>
            <a:r>
              <a:rPr lang="ar-SA" sz="2400" u="sng" dirty="0" smtClean="0">
                <a:solidFill>
                  <a:srgbClr val="C00000"/>
                </a:solidFill>
                <a:cs typeface="B Zar" pitchFamily="2" charset="-78"/>
              </a:rPr>
              <a:t>مشاور</a:t>
            </a:r>
            <a:r>
              <a:rPr lang="ar-SA" sz="2400" dirty="0" smtClean="0">
                <a:cs typeface="B Zar" pitchFamily="2" charset="-78"/>
              </a:rPr>
              <a:t>ه </a:t>
            </a:r>
            <a:r>
              <a:rPr lang="ar-SA" sz="2400" dirty="0">
                <a:cs typeface="B Zar" pitchFamily="2" charset="-78"/>
              </a:rPr>
              <a:t>های خصوصی، نهادهای </a:t>
            </a:r>
            <a:r>
              <a:rPr lang="ar-SA" sz="2400" u="sng" dirty="0">
                <a:solidFill>
                  <a:srgbClr val="C00000"/>
                </a:solidFill>
                <a:cs typeface="B Zar" pitchFamily="2" charset="-78"/>
              </a:rPr>
              <a:t>آموزش</a:t>
            </a:r>
            <a:r>
              <a:rPr lang="ar-SA" sz="2400" dirty="0">
                <a:cs typeface="B Zar" pitchFamily="2" charset="-78"/>
              </a:rPr>
              <a:t>ی خارجی و سازمان های محلی و دولتی برای </a:t>
            </a:r>
            <a:r>
              <a:rPr lang="ar-SA" sz="2400" u="sng" dirty="0">
                <a:solidFill>
                  <a:srgbClr val="C00000"/>
                </a:solidFill>
                <a:cs typeface="B Zar" pitchFamily="2" charset="-78"/>
              </a:rPr>
              <a:t>تجهیز</a:t>
            </a:r>
            <a:r>
              <a:rPr lang="ar-SA" sz="2400" dirty="0">
                <a:cs typeface="B Zar" pitchFamily="2" charset="-78"/>
              </a:rPr>
              <a:t> کارکنان با هدف ارائه و توسعه برنامه های آموزشی و </a:t>
            </a:r>
            <a:r>
              <a:rPr lang="ar-SA" sz="2400" u="sng" dirty="0">
                <a:solidFill>
                  <a:srgbClr val="C00000"/>
                </a:solidFill>
                <a:cs typeface="B Zar" pitchFamily="2" charset="-78"/>
              </a:rPr>
              <a:t>توسعه کسب و کار</a:t>
            </a:r>
            <a:r>
              <a:rPr lang="ar-SA" sz="2400" dirty="0">
                <a:cs typeface="B Zar" pitchFamily="2" charset="-78"/>
              </a:rPr>
              <a:t>.</a:t>
            </a:r>
            <a:endParaRPr lang="en-US" sz="2400" dirty="0">
              <a:cs typeface="B Zar" pitchFamily="2" charset="-78"/>
            </a:endParaRPr>
          </a:p>
          <a:p>
            <a:pPr algn="r" rtl="1">
              <a:lnSpc>
                <a:spcPct val="120000"/>
              </a:lnSpc>
              <a:spcBef>
                <a:spcPts val="0"/>
              </a:spcBef>
              <a:spcAft>
                <a:spcPts val="2400"/>
              </a:spcAft>
            </a:pPr>
            <a:r>
              <a:rPr lang="ar-SA" sz="2400" dirty="0" smtClean="0">
                <a:cs typeface="B Zar" pitchFamily="2" charset="-78"/>
              </a:rPr>
              <a:t>مهیا </a:t>
            </a:r>
            <a:r>
              <a:rPr lang="ar-SA" sz="2400" dirty="0">
                <a:cs typeface="B Zar" pitchFamily="2" charset="-78"/>
              </a:rPr>
              <a:t>ساختن کمک برای گروه های محلی و روستائی که مایل به ایجاد تعاونی هستند و تعاونی هائی که مایل به </a:t>
            </a:r>
            <a:r>
              <a:rPr lang="ar-SA" sz="2400" u="sng" dirty="0">
                <a:solidFill>
                  <a:srgbClr val="C00000"/>
                </a:solidFill>
                <a:cs typeface="B Zar" pitchFamily="2" charset="-78"/>
              </a:rPr>
              <a:t>بهبود و گسترش عملیات </a:t>
            </a:r>
            <a:r>
              <a:rPr lang="ar-SA" sz="2400" dirty="0">
                <a:cs typeface="B Zar" pitchFamily="2" charset="-78"/>
              </a:rPr>
              <a:t>خود هستند</a:t>
            </a:r>
            <a:r>
              <a:rPr lang="ar-SA" sz="2400" dirty="0" smtClean="0">
                <a:cs typeface="B Zar" pitchFamily="2" charset="-78"/>
              </a:rPr>
              <a:t>.</a:t>
            </a:r>
            <a:endParaRPr lang="fa-IR" sz="2400" dirty="0" smtClean="0">
              <a:cs typeface="B Zar" pitchFamily="2" charset="-78"/>
            </a:endParaRPr>
          </a:p>
          <a:p>
            <a:pPr algn="r" rtl="1">
              <a:lnSpc>
                <a:spcPct val="120000"/>
              </a:lnSpc>
              <a:spcBef>
                <a:spcPts val="0"/>
              </a:spcBef>
              <a:spcAft>
                <a:spcPts val="2400"/>
              </a:spcAft>
            </a:pPr>
            <a:r>
              <a:rPr lang="ar-SA" sz="2400" dirty="0">
                <a:cs typeface="B Zar" pitchFamily="2" charset="-78"/>
              </a:rPr>
              <a:t>مهیا ساختن خدمات آموزشی و توسعه کسب و کار. </a:t>
            </a:r>
            <a:endParaRPr lang="en-US" sz="2400" dirty="0">
              <a:cs typeface="B Zar" pitchFamily="2" charset="-78"/>
            </a:endParaRPr>
          </a:p>
          <a:p>
            <a:pPr algn="r" rtl="1">
              <a:lnSpc>
                <a:spcPct val="120000"/>
              </a:lnSpc>
              <a:spcBef>
                <a:spcPts val="0"/>
              </a:spcBef>
              <a:spcAft>
                <a:spcPts val="2400"/>
              </a:spcAft>
            </a:pPr>
            <a:endParaRPr lang="en-US" sz="2400" dirty="0">
              <a:cs typeface="B Zar" pitchFamily="2" charset="-78"/>
            </a:endParaRPr>
          </a:p>
        </p:txBody>
      </p:sp>
    </p:spTree>
    <p:extLst>
      <p:ext uri="{BB962C8B-B14F-4D97-AF65-F5344CB8AC3E}">
        <p14:creationId xmlns:p14="http://schemas.microsoft.com/office/powerpoint/2010/main" val="172079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Oval 248"/>
          <p:cNvSpPr/>
          <p:nvPr/>
        </p:nvSpPr>
        <p:spPr>
          <a:xfrm>
            <a:off x="1000125" y="1143000"/>
            <a:ext cx="5857875" cy="4357688"/>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Isosceles Triangle 63"/>
          <p:cNvSpPr/>
          <p:nvPr/>
        </p:nvSpPr>
        <p:spPr>
          <a:xfrm flipV="1">
            <a:off x="3714750" y="3500438"/>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Isosceles Triangle 64"/>
          <p:cNvSpPr/>
          <p:nvPr/>
        </p:nvSpPr>
        <p:spPr>
          <a:xfrm>
            <a:off x="3000375" y="3286125"/>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Isosceles Triangle 65"/>
          <p:cNvSpPr/>
          <p:nvPr/>
        </p:nvSpPr>
        <p:spPr>
          <a:xfrm>
            <a:off x="2071688" y="3357563"/>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Isosceles Triangle 66"/>
          <p:cNvSpPr/>
          <p:nvPr/>
        </p:nvSpPr>
        <p:spPr>
          <a:xfrm>
            <a:off x="1571625" y="2571750"/>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Isosceles Triangle 67"/>
          <p:cNvSpPr/>
          <p:nvPr/>
        </p:nvSpPr>
        <p:spPr>
          <a:xfrm>
            <a:off x="3857625" y="1857375"/>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Isosceles Triangle 68"/>
          <p:cNvSpPr/>
          <p:nvPr/>
        </p:nvSpPr>
        <p:spPr>
          <a:xfrm>
            <a:off x="4500563" y="3000375"/>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Isosceles Triangle 69"/>
          <p:cNvSpPr/>
          <p:nvPr/>
        </p:nvSpPr>
        <p:spPr>
          <a:xfrm>
            <a:off x="2571750" y="4500563"/>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Isosceles Triangle 70"/>
          <p:cNvSpPr/>
          <p:nvPr/>
        </p:nvSpPr>
        <p:spPr>
          <a:xfrm>
            <a:off x="5214938" y="2000250"/>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Isosceles Triangle 71"/>
          <p:cNvSpPr/>
          <p:nvPr/>
        </p:nvSpPr>
        <p:spPr>
          <a:xfrm>
            <a:off x="5500688" y="4572000"/>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Isosceles Triangle 72"/>
          <p:cNvSpPr/>
          <p:nvPr/>
        </p:nvSpPr>
        <p:spPr>
          <a:xfrm>
            <a:off x="4857750" y="1928813"/>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Isosceles Triangle 73"/>
          <p:cNvSpPr/>
          <p:nvPr/>
        </p:nvSpPr>
        <p:spPr>
          <a:xfrm>
            <a:off x="3214688" y="1500188"/>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Isosceles Triangle 74"/>
          <p:cNvSpPr/>
          <p:nvPr/>
        </p:nvSpPr>
        <p:spPr>
          <a:xfrm>
            <a:off x="3857625" y="4572000"/>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p:cNvSpPr/>
          <p:nvPr/>
        </p:nvSpPr>
        <p:spPr>
          <a:xfrm>
            <a:off x="4572000" y="1428750"/>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ounded Rectangle 76"/>
          <p:cNvSpPr/>
          <p:nvPr/>
        </p:nvSpPr>
        <p:spPr>
          <a:xfrm>
            <a:off x="5143500" y="2571750"/>
            <a:ext cx="285750"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ounded Rectangle 77"/>
          <p:cNvSpPr/>
          <p:nvPr/>
        </p:nvSpPr>
        <p:spPr>
          <a:xfrm>
            <a:off x="2428875" y="3714750"/>
            <a:ext cx="285750"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ounded Rectangle 78"/>
          <p:cNvSpPr/>
          <p:nvPr/>
        </p:nvSpPr>
        <p:spPr>
          <a:xfrm>
            <a:off x="2571750" y="1857375"/>
            <a:ext cx="285750"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ounded Rectangle 79"/>
          <p:cNvSpPr/>
          <p:nvPr/>
        </p:nvSpPr>
        <p:spPr>
          <a:xfrm>
            <a:off x="3571875" y="2714625"/>
            <a:ext cx="285750"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Isosceles Triangle 81"/>
          <p:cNvSpPr/>
          <p:nvPr/>
        </p:nvSpPr>
        <p:spPr>
          <a:xfrm>
            <a:off x="4786313" y="3429000"/>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Isosceles Triangle 82"/>
          <p:cNvSpPr/>
          <p:nvPr/>
        </p:nvSpPr>
        <p:spPr>
          <a:xfrm>
            <a:off x="1500188" y="3286125"/>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5715000" y="2928938"/>
            <a:ext cx="428625" cy="42862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2071688" y="2643188"/>
            <a:ext cx="428625" cy="42862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4429125" y="4143375"/>
            <a:ext cx="428625" cy="42862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4071938" y="2286000"/>
            <a:ext cx="428625" cy="42862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9" name="Straight Arrow Connector 88"/>
          <p:cNvCxnSpPr>
            <a:stCxn id="76" idx="3"/>
            <a:endCxn id="66" idx="5"/>
          </p:cNvCxnSpPr>
          <p:nvPr/>
        </p:nvCxnSpPr>
        <p:spPr>
          <a:xfrm rot="5400000">
            <a:off x="2607469" y="1393031"/>
            <a:ext cx="1785938" cy="2428875"/>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4" idx="5"/>
            <a:endCxn id="76" idx="1"/>
          </p:cNvCxnSpPr>
          <p:nvPr/>
        </p:nvCxnSpPr>
        <p:spPr>
          <a:xfrm flipV="1">
            <a:off x="3429000" y="1571625"/>
            <a:ext cx="1214438" cy="71438"/>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4" idx="3"/>
            <a:endCxn id="65" idx="1"/>
          </p:cNvCxnSpPr>
          <p:nvPr/>
        </p:nvCxnSpPr>
        <p:spPr>
          <a:xfrm rot="5400000">
            <a:off x="2393157" y="2464594"/>
            <a:ext cx="1643062" cy="285750"/>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3" idx="3"/>
            <a:endCxn id="75" idx="1"/>
          </p:cNvCxnSpPr>
          <p:nvPr/>
        </p:nvCxnSpPr>
        <p:spPr>
          <a:xfrm rot="16200000" flipH="1">
            <a:off x="2214563" y="3000375"/>
            <a:ext cx="1143000" cy="2286000"/>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67" idx="3"/>
            <a:endCxn id="75" idx="1"/>
          </p:cNvCxnSpPr>
          <p:nvPr/>
        </p:nvCxnSpPr>
        <p:spPr>
          <a:xfrm rot="16200000" flipH="1">
            <a:off x="1893094" y="2678906"/>
            <a:ext cx="1857375" cy="2214563"/>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73" idx="3"/>
            <a:endCxn id="65" idx="5"/>
          </p:cNvCxnSpPr>
          <p:nvPr/>
        </p:nvCxnSpPr>
        <p:spPr>
          <a:xfrm rot="5400000">
            <a:off x="3500438" y="1928813"/>
            <a:ext cx="1214437" cy="1785937"/>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66" idx="1"/>
            <a:endCxn id="83" idx="5"/>
          </p:cNvCxnSpPr>
          <p:nvPr/>
        </p:nvCxnSpPr>
        <p:spPr>
          <a:xfrm rot="10800000">
            <a:off x="1714500" y="3429000"/>
            <a:ext cx="428625" cy="71438"/>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69" idx="3"/>
            <a:endCxn id="64" idx="5"/>
          </p:cNvCxnSpPr>
          <p:nvPr/>
        </p:nvCxnSpPr>
        <p:spPr>
          <a:xfrm rot="5400000">
            <a:off x="4107657" y="3107531"/>
            <a:ext cx="357188" cy="714375"/>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72" idx="1"/>
            <a:endCxn id="75" idx="5"/>
          </p:cNvCxnSpPr>
          <p:nvPr/>
        </p:nvCxnSpPr>
        <p:spPr>
          <a:xfrm rot="10800000">
            <a:off x="4071938" y="4714875"/>
            <a:ext cx="1500187" cy="1588"/>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72" idx="5"/>
            <a:endCxn id="82" idx="3"/>
          </p:cNvCxnSpPr>
          <p:nvPr/>
        </p:nvCxnSpPr>
        <p:spPr>
          <a:xfrm flipH="1" flipV="1">
            <a:off x="4929188" y="3714750"/>
            <a:ext cx="785812" cy="1000125"/>
          </a:xfrm>
          <a:prstGeom prst="straightConnector1">
            <a:avLst/>
          </a:prstGeom>
          <a:ln>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85" idx="7"/>
            <a:endCxn id="68" idx="3"/>
          </p:cNvCxnSpPr>
          <p:nvPr/>
        </p:nvCxnSpPr>
        <p:spPr>
          <a:xfrm rot="5400000" flipH="1" flipV="1">
            <a:off x="2936875" y="1643063"/>
            <a:ext cx="563563" cy="1563687"/>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85" idx="7"/>
            <a:endCxn id="65" idx="1"/>
          </p:cNvCxnSpPr>
          <p:nvPr/>
        </p:nvCxnSpPr>
        <p:spPr>
          <a:xfrm rot="16200000" flipH="1">
            <a:off x="2393157" y="2750344"/>
            <a:ext cx="722312" cy="6350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79" idx="2"/>
            <a:endCxn id="64" idx="1"/>
          </p:cNvCxnSpPr>
          <p:nvPr/>
        </p:nvCxnSpPr>
        <p:spPr>
          <a:xfrm rot="16200000" flipH="1">
            <a:off x="2500313" y="2357437"/>
            <a:ext cx="1500188" cy="1071563"/>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85" idx="6"/>
            <a:endCxn id="74" idx="3"/>
          </p:cNvCxnSpPr>
          <p:nvPr/>
        </p:nvCxnSpPr>
        <p:spPr>
          <a:xfrm flipV="1">
            <a:off x="2500313" y="1785938"/>
            <a:ext cx="857250" cy="107156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84" idx="1"/>
            <a:endCxn id="71" idx="3"/>
          </p:cNvCxnSpPr>
          <p:nvPr/>
        </p:nvCxnSpPr>
        <p:spPr>
          <a:xfrm rot="16200000" flipV="1">
            <a:off x="5214938" y="2428875"/>
            <a:ext cx="706438" cy="420687"/>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84" idx="2"/>
            <a:endCxn id="69" idx="5"/>
          </p:cNvCxnSpPr>
          <p:nvPr/>
        </p:nvCxnSpPr>
        <p:spPr>
          <a:xfrm rot="10800000">
            <a:off x="4714875" y="3143250"/>
            <a:ext cx="1000125" cy="158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84" idx="4"/>
            <a:endCxn id="72" idx="5"/>
          </p:cNvCxnSpPr>
          <p:nvPr/>
        </p:nvCxnSpPr>
        <p:spPr>
          <a:xfrm rot="5400000">
            <a:off x="5143501" y="3929062"/>
            <a:ext cx="1357312" cy="214313"/>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86" idx="1"/>
            <a:endCxn id="65" idx="3"/>
          </p:cNvCxnSpPr>
          <p:nvPr/>
        </p:nvCxnSpPr>
        <p:spPr>
          <a:xfrm rot="16200000" flipV="1">
            <a:off x="3500438" y="3214687"/>
            <a:ext cx="635000" cy="134937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86" idx="2"/>
            <a:endCxn id="70" idx="5"/>
          </p:cNvCxnSpPr>
          <p:nvPr/>
        </p:nvCxnSpPr>
        <p:spPr>
          <a:xfrm rot="10800000" flipV="1">
            <a:off x="2786063" y="4357688"/>
            <a:ext cx="1643062" cy="28575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87" idx="0"/>
            <a:endCxn id="76" idx="3"/>
          </p:cNvCxnSpPr>
          <p:nvPr/>
        </p:nvCxnSpPr>
        <p:spPr>
          <a:xfrm rot="5400000" flipH="1" flipV="1">
            <a:off x="4214813" y="1785937"/>
            <a:ext cx="571500" cy="42862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86" idx="1"/>
            <a:endCxn id="74" idx="3"/>
          </p:cNvCxnSpPr>
          <p:nvPr/>
        </p:nvCxnSpPr>
        <p:spPr>
          <a:xfrm rot="16200000" flipV="1">
            <a:off x="2714625" y="2428876"/>
            <a:ext cx="2420937" cy="113506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86" idx="7"/>
            <a:endCxn id="82" idx="3"/>
          </p:cNvCxnSpPr>
          <p:nvPr/>
        </p:nvCxnSpPr>
        <p:spPr>
          <a:xfrm rot="5400000" flipH="1" flipV="1">
            <a:off x="4615656" y="3893344"/>
            <a:ext cx="492125" cy="13493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168" name="Isosceles Triangle 167"/>
          <p:cNvSpPr/>
          <p:nvPr/>
        </p:nvSpPr>
        <p:spPr>
          <a:xfrm>
            <a:off x="8572500" y="1285875"/>
            <a:ext cx="285750" cy="28575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ounded Rectangle 210"/>
          <p:cNvSpPr/>
          <p:nvPr/>
        </p:nvSpPr>
        <p:spPr>
          <a:xfrm>
            <a:off x="8572500" y="1928813"/>
            <a:ext cx="285750" cy="28575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Oval 211"/>
          <p:cNvSpPr/>
          <p:nvPr/>
        </p:nvSpPr>
        <p:spPr>
          <a:xfrm>
            <a:off x="8501063" y="2500313"/>
            <a:ext cx="419100" cy="4191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Text Box 31"/>
          <p:cNvSpPr txBox="1">
            <a:spLocks noChangeArrowheads="1"/>
          </p:cNvSpPr>
          <p:nvPr/>
        </p:nvSpPr>
        <p:spPr bwMode="auto">
          <a:xfrm>
            <a:off x="6643688" y="1309688"/>
            <a:ext cx="1828800" cy="354012"/>
          </a:xfrm>
          <a:prstGeom prst="rect">
            <a:avLst/>
          </a:prstGeom>
          <a:noFill/>
          <a:ln w="12700">
            <a:solidFill>
              <a:schemeClr val="bg1"/>
            </a:solidFill>
            <a:miter lim="800000"/>
            <a:headEnd/>
            <a:tailEnd/>
          </a:ln>
        </p:spPr>
        <p:txBody>
          <a:bodyPr lIns="90488" tIns="44450" rIns="90488" bIns="44450">
            <a:spAutoFit/>
          </a:bodyPr>
          <a:lstStyle/>
          <a:p>
            <a:pPr algn="r" rtl="1">
              <a:lnSpc>
                <a:spcPct val="75000"/>
              </a:lnSpc>
              <a:spcBef>
                <a:spcPct val="50000"/>
              </a:spcBef>
              <a:defRPr/>
            </a:pPr>
            <a:r>
              <a:rPr lang="fa-IR" sz="1100" b="1" dirty="0">
                <a:solidFill>
                  <a:schemeClr val="accent3">
                    <a:lumMod val="50000"/>
                  </a:schemeClr>
                </a:solidFill>
                <a:latin typeface="Century Schoolbook" pitchFamily="18" charset="0"/>
                <a:cs typeface="B Titr" pitchFamily="2" charset="-78"/>
              </a:rPr>
              <a:t>بنگاههاي هاي توليد كننده يك كالاي  مشابه</a:t>
            </a:r>
            <a:endParaRPr lang="en-US" sz="1100" b="1" dirty="0">
              <a:solidFill>
                <a:schemeClr val="accent3">
                  <a:lumMod val="50000"/>
                </a:schemeClr>
              </a:solidFill>
              <a:latin typeface="Century Schoolbook" pitchFamily="18" charset="0"/>
              <a:cs typeface="B Titr" pitchFamily="2" charset="-78"/>
            </a:endParaRPr>
          </a:p>
        </p:txBody>
      </p:sp>
      <p:sp>
        <p:nvSpPr>
          <p:cNvPr id="214" name="Text Box 38"/>
          <p:cNvSpPr txBox="1">
            <a:spLocks noChangeArrowheads="1"/>
          </p:cNvSpPr>
          <p:nvPr/>
        </p:nvSpPr>
        <p:spPr bwMode="auto">
          <a:xfrm>
            <a:off x="6715125" y="1857375"/>
            <a:ext cx="1752600" cy="377825"/>
          </a:xfrm>
          <a:prstGeom prst="rect">
            <a:avLst/>
          </a:prstGeom>
          <a:noFill/>
          <a:ln w="12700">
            <a:noFill/>
            <a:miter lim="800000"/>
            <a:headEnd/>
            <a:tailEnd/>
          </a:ln>
        </p:spPr>
        <p:txBody>
          <a:bodyPr lIns="90488" tIns="44450" rIns="90488" bIns="44450">
            <a:spAutoFit/>
          </a:bodyPr>
          <a:lstStyle/>
          <a:p>
            <a:pPr algn="r" rtl="1">
              <a:lnSpc>
                <a:spcPct val="75000"/>
              </a:lnSpc>
              <a:spcBef>
                <a:spcPct val="50000"/>
              </a:spcBef>
              <a:defRPr/>
            </a:pPr>
            <a:r>
              <a:rPr lang="fa-IR" sz="1200" b="1" dirty="0">
                <a:solidFill>
                  <a:schemeClr val="accent2">
                    <a:lumMod val="75000"/>
                  </a:schemeClr>
                </a:solidFill>
                <a:latin typeface="Century Schoolbook" pitchFamily="18" charset="0"/>
                <a:cs typeface="B Titr" pitchFamily="2" charset="-78"/>
              </a:rPr>
              <a:t>بنگاه</a:t>
            </a:r>
            <a:r>
              <a:rPr lang="en-US" sz="1200" b="1" dirty="0">
                <a:solidFill>
                  <a:schemeClr val="accent2">
                    <a:lumMod val="75000"/>
                  </a:schemeClr>
                </a:solidFill>
                <a:latin typeface="Century Schoolbook" pitchFamily="18" charset="0"/>
                <a:cs typeface="B Titr" pitchFamily="2" charset="-78"/>
              </a:rPr>
              <a:t> </a:t>
            </a:r>
            <a:r>
              <a:rPr lang="fa-IR" sz="1200" b="1" dirty="0">
                <a:solidFill>
                  <a:schemeClr val="accent2">
                    <a:lumMod val="75000"/>
                  </a:schemeClr>
                </a:solidFill>
                <a:latin typeface="Century Schoolbook" pitchFamily="18" charset="0"/>
                <a:cs typeface="B Titr" pitchFamily="2" charset="-78"/>
              </a:rPr>
              <a:t>هاي توليد كننده كالاي و خدمات مكمل</a:t>
            </a:r>
            <a:endParaRPr lang="en-US" sz="1200" b="1" dirty="0">
              <a:solidFill>
                <a:schemeClr val="accent2">
                  <a:lumMod val="75000"/>
                </a:schemeClr>
              </a:solidFill>
              <a:latin typeface="Century Schoolbook" pitchFamily="18" charset="0"/>
              <a:cs typeface="B Titr" pitchFamily="2" charset="-78"/>
            </a:endParaRPr>
          </a:p>
        </p:txBody>
      </p:sp>
      <p:sp>
        <p:nvSpPr>
          <p:cNvPr id="215" name="Text Box 47"/>
          <p:cNvSpPr txBox="1">
            <a:spLocks noChangeArrowheads="1"/>
          </p:cNvSpPr>
          <p:nvPr/>
        </p:nvSpPr>
        <p:spPr bwMode="auto">
          <a:xfrm>
            <a:off x="6643688" y="2571750"/>
            <a:ext cx="1752600" cy="239713"/>
          </a:xfrm>
          <a:prstGeom prst="rect">
            <a:avLst/>
          </a:prstGeom>
          <a:noFill/>
          <a:ln w="12700">
            <a:noFill/>
            <a:miter lim="800000"/>
            <a:headEnd/>
            <a:tailEnd/>
          </a:ln>
        </p:spPr>
        <p:txBody>
          <a:bodyPr lIns="90488" tIns="44450" rIns="90488" bIns="44450">
            <a:spAutoFit/>
          </a:bodyPr>
          <a:lstStyle/>
          <a:p>
            <a:pPr algn="r" rtl="1">
              <a:lnSpc>
                <a:spcPct val="75000"/>
              </a:lnSpc>
              <a:spcBef>
                <a:spcPct val="50000"/>
              </a:spcBef>
            </a:pPr>
            <a:r>
              <a:rPr lang="fa-IR" sz="1200">
                <a:solidFill>
                  <a:srgbClr val="FFC000"/>
                </a:solidFill>
                <a:cs typeface="B Titr" pitchFamily="2" charset="-78"/>
              </a:rPr>
              <a:t>نهادهاي پشتيبان </a:t>
            </a:r>
            <a:r>
              <a:rPr lang="fa-IR" sz="1200" b="1">
                <a:solidFill>
                  <a:srgbClr val="FFC000"/>
                </a:solidFill>
                <a:cs typeface="B Titr" pitchFamily="2" charset="-78"/>
              </a:rPr>
              <a:t> بنگاه </a:t>
            </a:r>
            <a:r>
              <a:rPr lang="fa-IR" sz="1200">
                <a:solidFill>
                  <a:srgbClr val="FFC000"/>
                </a:solidFill>
                <a:cs typeface="B Titr" pitchFamily="2" charset="-78"/>
              </a:rPr>
              <a:t>ها</a:t>
            </a:r>
            <a:endParaRPr lang="en-US" sz="1200">
              <a:solidFill>
                <a:srgbClr val="FFC000"/>
              </a:solidFill>
              <a:cs typeface="B Titr" pitchFamily="2" charset="-78"/>
            </a:endParaRPr>
          </a:p>
        </p:txBody>
      </p:sp>
      <p:cxnSp>
        <p:nvCxnSpPr>
          <p:cNvPr id="216" name="Straight Arrow Connector 215"/>
          <p:cNvCxnSpPr>
            <a:stCxn id="77" idx="1"/>
            <a:endCxn id="68" idx="4"/>
          </p:cNvCxnSpPr>
          <p:nvPr/>
        </p:nvCxnSpPr>
        <p:spPr>
          <a:xfrm rot="10800000">
            <a:off x="4143375" y="2143125"/>
            <a:ext cx="1000125" cy="5715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80" idx="1"/>
            <a:endCxn id="74" idx="3"/>
          </p:cNvCxnSpPr>
          <p:nvPr/>
        </p:nvCxnSpPr>
        <p:spPr>
          <a:xfrm rot="10800000">
            <a:off x="3357563" y="1785938"/>
            <a:ext cx="214312" cy="1071562"/>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80" idx="2"/>
            <a:endCxn id="64" idx="3"/>
          </p:cNvCxnSpPr>
          <p:nvPr/>
        </p:nvCxnSpPr>
        <p:spPr>
          <a:xfrm rot="16200000" flipH="1">
            <a:off x="3536156" y="3178969"/>
            <a:ext cx="500063" cy="14287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77" idx="1"/>
            <a:endCxn id="69" idx="5"/>
          </p:cNvCxnSpPr>
          <p:nvPr/>
        </p:nvCxnSpPr>
        <p:spPr>
          <a:xfrm rot="10800000" flipV="1">
            <a:off x="4714875" y="2714625"/>
            <a:ext cx="428625" cy="428625"/>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87" idx="4"/>
            <a:endCxn id="69" idx="1"/>
          </p:cNvCxnSpPr>
          <p:nvPr/>
        </p:nvCxnSpPr>
        <p:spPr>
          <a:xfrm rot="16200000" flipH="1">
            <a:off x="4214812" y="2786063"/>
            <a:ext cx="428625" cy="28575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78" idx="0"/>
            <a:endCxn id="65" idx="1"/>
          </p:cNvCxnSpPr>
          <p:nvPr/>
        </p:nvCxnSpPr>
        <p:spPr>
          <a:xfrm rot="5400000" flipH="1" flipV="1">
            <a:off x="2678907" y="3321843"/>
            <a:ext cx="285750" cy="500063"/>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stCxn id="78" idx="2"/>
            <a:endCxn id="64" idx="1"/>
          </p:cNvCxnSpPr>
          <p:nvPr/>
        </p:nvCxnSpPr>
        <p:spPr>
          <a:xfrm rot="5400000" flipH="1" flipV="1">
            <a:off x="3000375" y="3214688"/>
            <a:ext cx="357187" cy="121443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8429625" y="3143250"/>
            <a:ext cx="490538" cy="4191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Text Box 6"/>
          <p:cNvSpPr txBox="1">
            <a:spLocks noChangeArrowheads="1"/>
          </p:cNvSpPr>
          <p:nvPr/>
        </p:nvSpPr>
        <p:spPr bwMode="auto">
          <a:xfrm>
            <a:off x="7429500" y="3214688"/>
            <a:ext cx="857250" cy="239712"/>
          </a:xfrm>
          <a:prstGeom prst="rect">
            <a:avLst/>
          </a:prstGeom>
          <a:noFill/>
          <a:ln w="12700">
            <a:noFill/>
            <a:miter lim="800000"/>
            <a:headEnd/>
            <a:tailEnd/>
          </a:ln>
        </p:spPr>
        <p:txBody>
          <a:bodyPr lIns="90488" tIns="44450" rIns="90488" bIns="44450">
            <a:spAutoFit/>
          </a:bodyPr>
          <a:lstStyle/>
          <a:p>
            <a:pPr algn="r" rtl="1">
              <a:lnSpc>
                <a:spcPct val="75000"/>
              </a:lnSpc>
              <a:spcBef>
                <a:spcPct val="50000"/>
              </a:spcBef>
              <a:defRPr/>
            </a:pPr>
            <a:r>
              <a:rPr lang="fa-IR" sz="1200" dirty="0">
                <a:solidFill>
                  <a:schemeClr val="accent1">
                    <a:lumMod val="50000"/>
                  </a:schemeClr>
                </a:solidFill>
                <a:cs typeface="B Titr" pitchFamily="2" charset="-78"/>
              </a:rPr>
              <a:t>خوشه</a:t>
            </a:r>
            <a:endParaRPr lang="en-US" sz="1200" dirty="0">
              <a:solidFill>
                <a:schemeClr val="accent1">
                  <a:lumMod val="50000"/>
                </a:schemeClr>
              </a:solidFill>
              <a:cs typeface="B Titr" pitchFamily="2" charset="-78"/>
            </a:endParaRPr>
          </a:p>
        </p:txBody>
      </p:sp>
      <p:sp>
        <p:nvSpPr>
          <p:cNvPr id="256" name="Pentagon 255"/>
          <p:cNvSpPr/>
          <p:nvPr/>
        </p:nvSpPr>
        <p:spPr>
          <a:xfrm>
            <a:off x="357188" y="5786438"/>
            <a:ext cx="1428750" cy="642937"/>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تأمين نهادها و عوامل توليد</a:t>
            </a:r>
            <a:endParaRPr lang="en-US" sz="1400" dirty="0">
              <a:solidFill>
                <a:schemeClr val="tx1">
                  <a:lumMod val="95000"/>
                  <a:lumOff val="5000"/>
                </a:schemeClr>
              </a:solidFill>
              <a:cs typeface="B Titr" pitchFamily="2" charset="-78"/>
            </a:endParaRPr>
          </a:p>
        </p:txBody>
      </p:sp>
      <p:sp>
        <p:nvSpPr>
          <p:cNvPr id="257" name="Pentagon 256"/>
          <p:cNvSpPr/>
          <p:nvPr/>
        </p:nvSpPr>
        <p:spPr>
          <a:xfrm>
            <a:off x="1833563" y="5770563"/>
            <a:ext cx="1428750" cy="642937"/>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طراحي</a:t>
            </a:r>
            <a:endParaRPr lang="en-US" sz="1400" dirty="0">
              <a:solidFill>
                <a:schemeClr val="tx1">
                  <a:lumMod val="95000"/>
                  <a:lumOff val="5000"/>
                </a:schemeClr>
              </a:solidFill>
              <a:cs typeface="B Titr" pitchFamily="2" charset="-78"/>
            </a:endParaRPr>
          </a:p>
        </p:txBody>
      </p:sp>
      <p:sp>
        <p:nvSpPr>
          <p:cNvPr id="258" name="Pentagon 257"/>
          <p:cNvSpPr/>
          <p:nvPr/>
        </p:nvSpPr>
        <p:spPr>
          <a:xfrm>
            <a:off x="3333750" y="5746750"/>
            <a:ext cx="1428750" cy="64293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فرآوري و توليد</a:t>
            </a:r>
            <a:endParaRPr lang="en-US" sz="1400" dirty="0">
              <a:solidFill>
                <a:schemeClr val="tx1">
                  <a:lumMod val="95000"/>
                  <a:lumOff val="5000"/>
                </a:schemeClr>
              </a:solidFill>
              <a:cs typeface="B Titr" pitchFamily="2" charset="-78"/>
            </a:endParaRPr>
          </a:p>
        </p:txBody>
      </p:sp>
      <p:sp>
        <p:nvSpPr>
          <p:cNvPr id="259" name="Pentagon 258"/>
          <p:cNvSpPr/>
          <p:nvPr/>
        </p:nvSpPr>
        <p:spPr>
          <a:xfrm>
            <a:off x="4843463" y="5746750"/>
            <a:ext cx="1428750" cy="64293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بازاريابي و فروش</a:t>
            </a:r>
            <a:endParaRPr lang="en-US" sz="1400" dirty="0">
              <a:solidFill>
                <a:schemeClr val="tx1">
                  <a:lumMod val="95000"/>
                  <a:lumOff val="5000"/>
                </a:schemeClr>
              </a:solidFill>
              <a:cs typeface="B Titr" pitchFamily="2" charset="-78"/>
            </a:endParaRPr>
          </a:p>
        </p:txBody>
      </p:sp>
      <p:sp>
        <p:nvSpPr>
          <p:cNvPr id="260" name="Pentagon 259"/>
          <p:cNvSpPr/>
          <p:nvPr/>
        </p:nvSpPr>
        <p:spPr>
          <a:xfrm>
            <a:off x="6334125" y="5746750"/>
            <a:ext cx="1428750" cy="64293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مصرف</a:t>
            </a:r>
            <a:endParaRPr lang="en-US" sz="1400" dirty="0">
              <a:solidFill>
                <a:schemeClr val="tx1">
                  <a:lumMod val="95000"/>
                  <a:lumOff val="5000"/>
                </a:schemeClr>
              </a:solidFill>
              <a:cs typeface="B Titr" pitchFamily="2" charset="-78"/>
            </a:endParaRPr>
          </a:p>
        </p:txBody>
      </p:sp>
      <p:sp>
        <p:nvSpPr>
          <p:cNvPr id="261" name="Pentagon 260"/>
          <p:cNvSpPr/>
          <p:nvPr/>
        </p:nvSpPr>
        <p:spPr>
          <a:xfrm>
            <a:off x="8501063" y="3857625"/>
            <a:ext cx="428625" cy="285750"/>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lumMod val="95000"/>
                  <a:lumOff val="5000"/>
                </a:schemeClr>
              </a:solidFill>
              <a:cs typeface="B Titr" pitchFamily="2" charset="-78"/>
            </a:endParaRPr>
          </a:p>
        </p:txBody>
      </p:sp>
      <p:sp>
        <p:nvSpPr>
          <p:cNvPr id="262" name="Text Box 62"/>
          <p:cNvSpPr txBox="1">
            <a:spLocks noChangeArrowheads="1"/>
          </p:cNvSpPr>
          <p:nvPr/>
        </p:nvSpPr>
        <p:spPr bwMode="auto">
          <a:xfrm>
            <a:off x="6929438" y="3857625"/>
            <a:ext cx="1466850" cy="228600"/>
          </a:xfrm>
          <a:prstGeom prst="rect">
            <a:avLst/>
          </a:prstGeom>
          <a:noFill/>
          <a:ln w="12700">
            <a:noFill/>
            <a:miter lim="800000"/>
            <a:headEnd/>
            <a:tailEnd/>
          </a:ln>
        </p:spPr>
        <p:txBody>
          <a:bodyPr lIns="90488" tIns="44450" rIns="90488" bIns="44450">
            <a:spAutoFit/>
          </a:bodyPr>
          <a:lstStyle/>
          <a:p>
            <a:pPr algn="r" rtl="1">
              <a:lnSpc>
                <a:spcPct val="75000"/>
              </a:lnSpc>
              <a:spcBef>
                <a:spcPct val="50000"/>
              </a:spcBef>
            </a:pPr>
            <a:r>
              <a:rPr lang="fa-IR" sz="1200">
                <a:solidFill>
                  <a:schemeClr val="tx2"/>
                </a:solidFill>
                <a:latin typeface="Century Schoolbook" pitchFamily="18" charset="0"/>
                <a:cs typeface="B Titr" pitchFamily="2" charset="-78"/>
              </a:rPr>
              <a:t>حلقه هاي زنجيره ارزش</a:t>
            </a:r>
            <a:endParaRPr lang="en-US" sz="1200">
              <a:solidFill>
                <a:schemeClr val="tx2"/>
              </a:solidFill>
              <a:latin typeface="Century Schoolbook" pitchFamily="18" charset="0"/>
              <a:cs typeface="B Titr" pitchFamily="2" charset="-78"/>
            </a:endParaRPr>
          </a:p>
        </p:txBody>
      </p:sp>
      <p:sp>
        <p:nvSpPr>
          <p:cNvPr id="81" name="Rectangle 2"/>
          <p:cNvSpPr txBox="1">
            <a:spLocks noChangeArrowheads="1"/>
          </p:cNvSpPr>
          <p:nvPr/>
        </p:nvSpPr>
        <p:spPr>
          <a:xfrm>
            <a:off x="0" y="456702"/>
            <a:ext cx="9114906" cy="563563"/>
          </a:xfrm>
          <a:prstGeom prst="rect">
            <a:avLst/>
          </a:prstGeom>
        </p:spPr>
        <p:txBody>
          <a:bodyPr/>
          <a:lstStyle/>
          <a:p>
            <a:pPr algn="r" rtl="1" eaLnBrk="1" hangingPunct="1">
              <a:defRPr/>
            </a:pPr>
            <a:r>
              <a:rPr lang="fa-IR" sz="32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ارکان و اجزاء مهم در خوشه های کسب و کار:</a:t>
            </a:r>
            <a:endPar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a:p>
            <a:pPr algn="r" rtl="1" eaLnBrk="1" hangingPunct="1">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
            </a:r>
            <a:b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br>
            <a:endPar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a:p>
            <a:pPr algn="r" rtl="1" eaLnBrk="1" hangingPunct="1">
              <a:defRPr/>
            </a:pPr>
            <a:endParaRPr lang="en-US" sz="3200" b="1" kern="0" dirty="0">
              <a:solidFill>
                <a:schemeClr val="bg1"/>
              </a:solidFill>
              <a:latin typeface="+mj-lt"/>
              <a:ea typeface="+mj-ea"/>
              <a:cs typeface="+mj-cs"/>
            </a:endParaRPr>
          </a:p>
        </p:txBody>
      </p:sp>
    </p:spTree>
    <p:extLst>
      <p:ext uri="{BB962C8B-B14F-4D97-AF65-F5344CB8AC3E}">
        <p14:creationId xmlns:p14="http://schemas.microsoft.com/office/powerpoint/2010/main" val="3701981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down)">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down)">
                                      <p:cBhvr>
                                        <p:cTn id="20" dur="500"/>
                                        <p:tgtEl>
                                          <p:spTgt spid="6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down)">
                                      <p:cBhvr>
                                        <p:cTn id="29" dur="500"/>
                                        <p:tgtEl>
                                          <p:spTgt spid="6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down)">
                                      <p:cBhvr>
                                        <p:cTn id="32" dur="500"/>
                                        <p:tgtEl>
                                          <p:spTgt spid="7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down)">
                                      <p:cBhvr>
                                        <p:cTn id="38" dur="500"/>
                                        <p:tgtEl>
                                          <p:spTgt spid="6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down)">
                                      <p:cBhvr>
                                        <p:cTn id="41" dur="500"/>
                                        <p:tgtEl>
                                          <p:spTgt spid="7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down)">
                                      <p:cBhvr>
                                        <p:cTn id="44" dur="500"/>
                                        <p:tgtEl>
                                          <p:spTgt spid="7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down)">
                                      <p:cBhvr>
                                        <p:cTn id="47" dur="500"/>
                                        <p:tgtEl>
                                          <p:spTgt spid="8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wipe(down)">
                                      <p:cBhvr>
                                        <p:cTn id="50" dur="500"/>
                                        <p:tgtEl>
                                          <p:spTgt spid="7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down)">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wipe(down)">
                                      <p:cBhvr>
                                        <p:cTn id="58" dur="500"/>
                                        <p:tgtEl>
                                          <p:spTgt spid="90"/>
                                        </p:tgtEl>
                                      </p:cBhvr>
                                    </p:animEffect>
                                  </p:childTnLst>
                                </p:cTn>
                              </p:par>
                              <p:par>
                                <p:cTn id="59" presetID="22" presetClass="entr" presetSubtype="4"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wipe(down)">
                                      <p:cBhvr>
                                        <p:cTn id="61" dur="500"/>
                                        <p:tgtEl>
                                          <p:spTgt spid="106"/>
                                        </p:tgtEl>
                                      </p:cBhvr>
                                    </p:animEffect>
                                  </p:childTnLst>
                                </p:cTn>
                              </p:par>
                              <p:par>
                                <p:cTn id="62" presetID="22" presetClass="entr" presetSubtype="4" fill="hold" nodeType="withEffect">
                                  <p:stCondLst>
                                    <p:cond delay="0"/>
                                  </p:stCondLst>
                                  <p:childTnLst>
                                    <p:set>
                                      <p:cBhvr>
                                        <p:cTn id="63" dur="1" fill="hold">
                                          <p:stCondLst>
                                            <p:cond delay="0"/>
                                          </p:stCondLst>
                                        </p:cTn>
                                        <p:tgtEl>
                                          <p:spTgt spid="129"/>
                                        </p:tgtEl>
                                        <p:attrNameLst>
                                          <p:attrName>style.visibility</p:attrName>
                                        </p:attrNameLst>
                                      </p:cBhvr>
                                      <p:to>
                                        <p:strVal val="visible"/>
                                      </p:to>
                                    </p:set>
                                    <p:animEffect transition="in" filter="wipe(down)">
                                      <p:cBhvr>
                                        <p:cTn id="64" dur="500"/>
                                        <p:tgtEl>
                                          <p:spTgt spid="129"/>
                                        </p:tgtEl>
                                      </p:cBhvr>
                                    </p:animEffect>
                                  </p:childTnLst>
                                </p:cTn>
                              </p:par>
                              <p:par>
                                <p:cTn id="65" presetID="2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Effect transition="in" filter="wipe(down)">
                                      <p:cBhvr>
                                        <p:cTn id="67" dur="500"/>
                                        <p:tgtEl>
                                          <p:spTgt spid="123"/>
                                        </p:tgtEl>
                                      </p:cBhvr>
                                    </p:animEffect>
                                  </p:childTnLst>
                                </p:cTn>
                              </p:par>
                              <p:par>
                                <p:cTn id="68" presetID="22" presetClass="entr" presetSubtype="4" fill="hold" nodeType="withEffect">
                                  <p:stCondLst>
                                    <p:cond delay="0"/>
                                  </p:stCondLst>
                                  <p:childTnLst>
                                    <p:set>
                                      <p:cBhvr>
                                        <p:cTn id="69" dur="1" fill="hold">
                                          <p:stCondLst>
                                            <p:cond delay="0"/>
                                          </p:stCondLst>
                                        </p:cTn>
                                        <p:tgtEl>
                                          <p:spTgt spid="93"/>
                                        </p:tgtEl>
                                        <p:attrNameLst>
                                          <p:attrName>style.visibility</p:attrName>
                                        </p:attrNameLst>
                                      </p:cBhvr>
                                      <p:to>
                                        <p:strVal val="visible"/>
                                      </p:to>
                                    </p:set>
                                    <p:animEffect transition="in" filter="wipe(down)">
                                      <p:cBhvr>
                                        <p:cTn id="70" dur="500"/>
                                        <p:tgtEl>
                                          <p:spTgt spid="93"/>
                                        </p:tgtEl>
                                      </p:cBhvr>
                                    </p:animEffect>
                                  </p:childTnLst>
                                </p:cTn>
                              </p:par>
                              <p:par>
                                <p:cTn id="71" presetID="22" presetClass="entr" presetSubtype="4" fill="hold" nodeType="withEffect">
                                  <p:stCondLst>
                                    <p:cond delay="0"/>
                                  </p:stCondLst>
                                  <p:childTnLst>
                                    <p:set>
                                      <p:cBhvr>
                                        <p:cTn id="72" dur="1" fill="hold">
                                          <p:stCondLst>
                                            <p:cond delay="0"/>
                                          </p:stCondLst>
                                        </p:cTn>
                                        <p:tgtEl>
                                          <p:spTgt spid="104"/>
                                        </p:tgtEl>
                                        <p:attrNameLst>
                                          <p:attrName>style.visibility</p:attrName>
                                        </p:attrNameLst>
                                      </p:cBhvr>
                                      <p:to>
                                        <p:strVal val="visible"/>
                                      </p:to>
                                    </p:set>
                                    <p:animEffect transition="in" filter="wipe(down)">
                                      <p:cBhvr>
                                        <p:cTn id="73" dur="500"/>
                                        <p:tgtEl>
                                          <p:spTgt spid="104"/>
                                        </p:tgtEl>
                                      </p:cBhvr>
                                    </p:animEffect>
                                  </p:childTnLst>
                                </p:cTn>
                              </p:par>
                              <p:par>
                                <p:cTn id="74" presetID="22" presetClass="entr" presetSubtype="4" fill="hold" nodeType="withEffect">
                                  <p:stCondLst>
                                    <p:cond delay="0"/>
                                  </p:stCondLst>
                                  <p:childTnLst>
                                    <p:set>
                                      <p:cBhvr>
                                        <p:cTn id="75" dur="1" fill="hold">
                                          <p:stCondLst>
                                            <p:cond delay="0"/>
                                          </p:stCondLst>
                                        </p:cTn>
                                        <p:tgtEl>
                                          <p:spTgt spid="113"/>
                                        </p:tgtEl>
                                        <p:attrNameLst>
                                          <p:attrName>style.visibility</p:attrName>
                                        </p:attrNameLst>
                                      </p:cBhvr>
                                      <p:to>
                                        <p:strVal val="visible"/>
                                      </p:to>
                                    </p:set>
                                    <p:animEffect transition="in" filter="wipe(down)">
                                      <p:cBhvr>
                                        <p:cTn id="76" dur="500"/>
                                        <p:tgtEl>
                                          <p:spTgt spid="113"/>
                                        </p:tgtEl>
                                      </p:cBhvr>
                                    </p:animEffect>
                                  </p:childTnLst>
                                </p:cTn>
                              </p:par>
                              <p:par>
                                <p:cTn id="77" presetID="22" presetClass="entr" presetSubtype="4" fill="hold" nodeType="with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wipe(down)">
                                      <p:cBhvr>
                                        <p:cTn id="79" dur="500"/>
                                        <p:tgtEl>
                                          <p:spTgt spid="1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68"/>
                                        </p:tgtEl>
                                        <p:attrNameLst>
                                          <p:attrName>style.visibility</p:attrName>
                                        </p:attrNameLst>
                                      </p:cBhvr>
                                      <p:to>
                                        <p:strVal val="visible"/>
                                      </p:to>
                                    </p:set>
                                    <p:animEffect transition="in" filter="wipe(down)">
                                      <p:cBhvr>
                                        <p:cTn id="84" dur="500"/>
                                        <p:tgtEl>
                                          <p:spTgt spid="168"/>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13"/>
                                        </p:tgtEl>
                                        <p:attrNameLst>
                                          <p:attrName>style.visibility</p:attrName>
                                        </p:attrNameLst>
                                      </p:cBhvr>
                                      <p:to>
                                        <p:strVal val="visible"/>
                                      </p:to>
                                    </p:set>
                                    <p:animEffect transition="in" filter="wipe(down)">
                                      <p:cBhvr>
                                        <p:cTn id="87" dur="500"/>
                                        <p:tgtEl>
                                          <p:spTgt spid="2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wipe(down)">
                                      <p:cBhvr>
                                        <p:cTn id="92" dur="500"/>
                                        <p:tgtEl>
                                          <p:spTgt spid="7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wipe(down)">
                                      <p:cBhvr>
                                        <p:cTn id="95" dur="500"/>
                                        <p:tgtEl>
                                          <p:spTgt spid="78"/>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Effect transition="in" filter="wipe(down)">
                                      <p:cBhvr>
                                        <p:cTn id="98" dur="500"/>
                                        <p:tgtEl>
                                          <p:spTgt spid="80"/>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down)">
                                      <p:cBhvr>
                                        <p:cTn id="101" dur="500"/>
                                        <p:tgtEl>
                                          <p:spTgt spid="7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11"/>
                                        </p:tgtEl>
                                        <p:attrNameLst>
                                          <p:attrName>style.visibility</p:attrName>
                                        </p:attrNameLst>
                                      </p:cBhvr>
                                      <p:to>
                                        <p:strVal val="visible"/>
                                      </p:to>
                                    </p:set>
                                    <p:animEffect transition="in" filter="wipe(down)">
                                      <p:cBhvr>
                                        <p:cTn id="104" dur="500"/>
                                        <p:tgtEl>
                                          <p:spTgt spid="211"/>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14"/>
                                        </p:tgtEl>
                                        <p:attrNameLst>
                                          <p:attrName>style.visibility</p:attrName>
                                        </p:attrNameLst>
                                      </p:cBhvr>
                                      <p:to>
                                        <p:strVal val="visible"/>
                                      </p:to>
                                    </p:set>
                                    <p:animEffect transition="in" filter="wipe(down)">
                                      <p:cBhvr>
                                        <p:cTn id="107" dur="500"/>
                                        <p:tgtEl>
                                          <p:spTgt spid="214"/>
                                        </p:tgtEl>
                                      </p:cBhvr>
                                    </p:animEffect>
                                  </p:childTnLst>
                                </p:cTn>
                              </p:par>
                              <p:par>
                                <p:cTn id="108" presetID="22" presetClass="entr" presetSubtype="4" fill="hold" nodeType="withEffect">
                                  <p:stCondLst>
                                    <p:cond delay="0"/>
                                  </p:stCondLst>
                                  <p:childTnLst>
                                    <p:set>
                                      <p:cBhvr>
                                        <p:cTn id="109" dur="1" fill="hold">
                                          <p:stCondLst>
                                            <p:cond delay="0"/>
                                          </p:stCondLst>
                                        </p:cTn>
                                        <p:tgtEl>
                                          <p:spTgt spid="139"/>
                                        </p:tgtEl>
                                        <p:attrNameLst>
                                          <p:attrName>style.visibility</p:attrName>
                                        </p:attrNameLst>
                                      </p:cBhvr>
                                      <p:to>
                                        <p:strVal val="visible"/>
                                      </p:to>
                                    </p:set>
                                    <p:animEffect transition="in" filter="wipe(down)">
                                      <p:cBhvr>
                                        <p:cTn id="110" dur="500"/>
                                        <p:tgtEl>
                                          <p:spTgt spid="139"/>
                                        </p:tgtEl>
                                      </p:cBhvr>
                                    </p:animEffect>
                                  </p:childTnLst>
                                </p:cTn>
                              </p:par>
                              <p:par>
                                <p:cTn id="111" presetID="22" presetClass="entr" presetSubtype="4" fill="hold" nodeType="withEffect">
                                  <p:stCondLst>
                                    <p:cond delay="0"/>
                                  </p:stCondLst>
                                  <p:childTnLst>
                                    <p:set>
                                      <p:cBhvr>
                                        <p:cTn id="112" dur="1" fill="hold">
                                          <p:stCondLst>
                                            <p:cond delay="0"/>
                                          </p:stCondLst>
                                        </p:cTn>
                                        <p:tgtEl>
                                          <p:spTgt spid="232"/>
                                        </p:tgtEl>
                                        <p:attrNameLst>
                                          <p:attrName>style.visibility</p:attrName>
                                        </p:attrNameLst>
                                      </p:cBhvr>
                                      <p:to>
                                        <p:strVal val="visible"/>
                                      </p:to>
                                    </p:set>
                                    <p:animEffect transition="in" filter="wipe(down)">
                                      <p:cBhvr>
                                        <p:cTn id="113" dur="500"/>
                                        <p:tgtEl>
                                          <p:spTgt spid="232"/>
                                        </p:tgtEl>
                                      </p:cBhvr>
                                    </p:animEffect>
                                  </p:childTnLst>
                                </p:cTn>
                              </p:par>
                              <p:par>
                                <p:cTn id="114" presetID="22" presetClass="entr" presetSubtype="4" fill="hold" nodeType="withEffect">
                                  <p:stCondLst>
                                    <p:cond delay="0"/>
                                  </p:stCondLst>
                                  <p:childTnLst>
                                    <p:set>
                                      <p:cBhvr>
                                        <p:cTn id="115" dur="1" fill="hold">
                                          <p:stCondLst>
                                            <p:cond delay="0"/>
                                          </p:stCondLst>
                                        </p:cTn>
                                        <p:tgtEl>
                                          <p:spTgt spid="233"/>
                                        </p:tgtEl>
                                        <p:attrNameLst>
                                          <p:attrName>style.visibility</p:attrName>
                                        </p:attrNameLst>
                                      </p:cBhvr>
                                      <p:to>
                                        <p:strVal val="visible"/>
                                      </p:to>
                                    </p:set>
                                    <p:animEffect transition="in" filter="wipe(down)">
                                      <p:cBhvr>
                                        <p:cTn id="116" dur="500"/>
                                        <p:tgtEl>
                                          <p:spTgt spid="233"/>
                                        </p:tgtEl>
                                      </p:cBhvr>
                                    </p:animEffect>
                                  </p:childTnLst>
                                </p:cTn>
                              </p:par>
                              <p:par>
                                <p:cTn id="117" presetID="22" presetClass="entr" presetSubtype="4" fill="hold" nodeType="withEffect">
                                  <p:stCondLst>
                                    <p:cond delay="0"/>
                                  </p:stCondLst>
                                  <p:childTnLst>
                                    <p:set>
                                      <p:cBhvr>
                                        <p:cTn id="118" dur="1" fill="hold">
                                          <p:stCondLst>
                                            <p:cond delay="0"/>
                                          </p:stCondLst>
                                        </p:cTn>
                                        <p:tgtEl>
                                          <p:spTgt spid="216"/>
                                        </p:tgtEl>
                                        <p:attrNameLst>
                                          <p:attrName>style.visibility</p:attrName>
                                        </p:attrNameLst>
                                      </p:cBhvr>
                                      <p:to>
                                        <p:strVal val="visible"/>
                                      </p:to>
                                    </p:set>
                                    <p:animEffect transition="in" filter="wipe(down)">
                                      <p:cBhvr>
                                        <p:cTn id="119" dur="500"/>
                                        <p:tgtEl>
                                          <p:spTgt spid="216"/>
                                        </p:tgtEl>
                                      </p:cBhvr>
                                    </p:animEffect>
                                  </p:childTnLst>
                                </p:cTn>
                              </p:par>
                              <p:par>
                                <p:cTn id="120" presetID="22" presetClass="entr" presetSubtype="4" fill="hold" nodeType="withEffect">
                                  <p:stCondLst>
                                    <p:cond delay="0"/>
                                  </p:stCondLst>
                                  <p:childTnLst>
                                    <p:set>
                                      <p:cBhvr>
                                        <p:cTn id="121" dur="1" fill="hold">
                                          <p:stCondLst>
                                            <p:cond delay="0"/>
                                          </p:stCondLst>
                                        </p:cTn>
                                        <p:tgtEl>
                                          <p:spTgt spid="219"/>
                                        </p:tgtEl>
                                        <p:attrNameLst>
                                          <p:attrName>style.visibility</p:attrName>
                                        </p:attrNameLst>
                                      </p:cBhvr>
                                      <p:to>
                                        <p:strVal val="visible"/>
                                      </p:to>
                                    </p:set>
                                    <p:animEffect transition="in" filter="wipe(down)">
                                      <p:cBhvr>
                                        <p:cTn id="122" dur="500"/>
                                        <p:tgtEl>
                                          <p:spTgt spid="219"/>
                                        </p:tgtEl>
                                      </p:cBhvr>
                                    </p:animEffect>
                                  </p:childTnLst>
                                </p:cTn>
                              </p:par>
                              <p:par>
                                <p:cTn id="123" presetID="22" presetClass="entr" presetSubtype="4" fill="hold" nodeType="withEffect">
                                  <p:stCondLst>
                                    <p:cond delay="0"/>
                                  </p:stCondLst>
                                  <p:childTnLst>
                                    <p:set>
                                      <p:cBhvr>
                                        <p:cTn id="124" dur="1" fill="hold">
                                          <p:stCondLst>
                                            <p:cond delay="0"/>
                                          </p:stCondLst>
                                        </p:cTn>
                                        <p:tgtEl>
                                          <p:spTgt spid="217"/>
                                        </p:tgtEl>
                                        <p:attrNameLst>
                                          <p:attrName>style.visibility</p:attrName>
                                        </p:attrNameLst>
                                      </p:cBhvr>
                                      <p:to>
                                        <p:strVal val="visible"/>
                                      </p:to>
                                    </p:set>
                                    <p:animEffect transition="in" filter="wipe(down)">
                                      <p:cBhvr>
                                        <p:cTn id="125" dur="500"/>
                                        <p:tgtEl>
                                          <p:spTgt spid="217"/>
                                        </p:tgtEl>
                                      </p:cBhvr>
                                    </p:animEffect>
                                  </p:childTnLst>
                                </p:cTn>
                              </p:par>
                              <p:par>
                                <p:cTn id="126" presetID="22" presetClass="entr" presetSubtype="4" fill="hold" nodeType="withEffect">
                                  <p:stCondLst>
                                    <p:cond delay="0"/>
                                  </p:stCondLst>
                                  <p:childTnLst>
                                    <p:set>
                                      <p:cBhvr>
                                        <p:cTn id="127" dur="1" fill="hold">
                                          <p:stCondLst>
                                            <p:cond delay="0"/>
                                          </p:stCondLst>
                                        </p:cTn>
                                        <p:tgtEl>
                                          <p:spTgt spid="218"/>
                                        </p:tgtEl>
                                        <p:attrNameLst>
                                          <p:attrName>style.visibility</p:attrName>
                                        </p:attrNameLst>
                                      </p:cBhvr>
                                      <p:to>
                                        <p:strVal val="visible"/>
                                      </p:to>
                                    </p:set>
                                    <p:animEffect transition="in" filter="wipe(down)">
                                      <p:cBhvr>
                                        <p:cTn id="128" dur="500"/>
                                        <p:tgtEl>
                                          <p:spTgt spid="21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wipe(down)">
                                      <p:cBhvr>
                                        <p:cTn id="133" dur="500"/>
                                        <p:tgtEl>
                                          <p:spTgt spid="85"/>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87"/>
                                        </p:tgtEl>
                                        <p:attrNameLst>
                                          <p:attrName>style.visibility</p:attrName>
                                        </p:attrNameLst>
                                      </p:cBhvr>
                                      <p:to>
                                        <p:strVal val="visible"/>
                                      </p:to>
                                    </p:set>
                                    <p:animEffect transition="in" filter="wipe(down)">
                                      <p:cBhvr>
                                        <p:cTn id="136" dur="500"/>
                                        <p:tgtEl>
                                          <p:spTgt spid="87"/>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84"/>
                                        </p:tgtEl>
                                        <p:attrNameLst>
                                          <p:attrName>style.visibility</p:attrName>
                                        </p:attrNameLst>
                                      </p:cBhvr>
                                      <p:to>
                                        <p:strVal val="visible"/>
                                      </p:to>
                                    </p:set>
                                    <p:animEffect transition="in" filter="wipe(down)">
                                      <p:cBhvr>
                                        <p:cTn id="139" dur="500"/>
                                        <p:tgtEl>
                                          <p:spTgt spid="84"/>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86"/>
                                        </p:tgtEl>
                                        <p:attrNameLst>
                                          <p:attrName>style.visibility</p:attrName>
                                        </p:attrNameLst>
                                      </p:cBhvr>
                                      <p:to>
                                        <p:strVal val="visible"/>
                                      </p:to>
                                    </p:set>
                                    <p:animEffect transition="in" filter="wipe(down)">
                                      <p:cBhvr>
                                        <p:cTn id="142" dur="500"/>
                                        <p:tgtEl>
                                          <p:spTgt spid="86"/>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212"/>
                                        </p:tgtEl>
                                        <p:attrNameLst>
                                          <p:attrName>style.visibility</p:attrName>
                                        </p:attrNameLst>
                                      </p:cBhvr>
                                      <p:to>
                                        <p:strVal val="visible"/>
                                      </p:to>
                                    </p:set>
                                    <p:animEffect transition="in" filter="wipe(down)">
                                      <p:cBhvr>
                                        <p:cTn id="145" dur="500"/>
                                        <p:tgtEl>
                                          <p:spTgt spid="212"/>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215"/>
                                        </p:tgtEl>
                                        <p:attrNameLst>
                                          <p:attrName>style.visibility</p:attrName>
                                        </p:attrNameLst>
                                      </p:cBhvr>
                                      <p:to>
                                        <p:strVal val="visible"/>
                                      </p:to>
                                    </p:set>
                                    <p:animEffect transition="in" filter="wipe(down)">
                                      <p:cBhvr>
                                        <p:cTn id="148" dur="500"/>
                                        <p:tgtEl>
                                          <p:spTgt spid="21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wipe(down)">
                                      <p:cBhvr>
                                        <p:cTn id="153" dur="500"/>
                                        <p:tgtEl>
                                          <p:spTgt spid="89"/>
                                        </p:tgtEl>
                                      </p:cBhvr>
                                    </p:animEffect>
                                  </p:childTnLst>
                                </p:cTn>
                              </p:par>
                              <p:par>
                                <p:cTn id="154" presetID="22" presetClass="entr" presetSubtype="4" fill="hold" nodeType="withEffect">
                                  <p:stCondLst>
                                    <p:cond delay="0"/>
                                  </p:stCondLst>
                                  <p:childTnLst>
                                    <p:set>
                                      <p:cBhvr>
                                        <p:cTn id="155" dur="1" fill="hold">
                                          <p:stCondLst>
                                            <p:cond delay="0"/>
                                          </p:stCondLst>
                                        </p:cTn>
                                        <p:tgtEl>
                                          <p:spTgt spid="136"/>
                                        </p:tgtEl>
                                        <p:attrNameLst>
                                          <p:attrName>style.visibility</p:attrName>
                                        </p:attrNameLst>
                                      </p:cBhvr>
                                      <p:to>
                                        <p:strVal val="visible"/>
                                      </p:to>
                                    </p:set>
                                    <p:animEffect transition="in" filter="wipe(down)">
                                      <p:cBhvr>
                                        <p:cTn id="156" dur="500"/>
                                        <p:tgtEl>
                                          <p:spTgt spid="136"/>
                                        </p:tgtEl>
                                      </p:cBhvr>
                                    </p:animEffect>
                                  </p:childTnLst>
                                </p:cTn>
                              </p:par>
                              <p:par>
                                <p:cTn id="157" presetID="22" presetClass="entr" presetSubtype="4" fill="hold" nodeType="withEffect">
                                  <p:stCondLst>
                                    <p:cond delay="0"/>
                                  </p:stCondLst>
                                  <p:childTnLst>
                                    <p:set>
                                      <p:cBhvr>
                                        <p:cTn id="158" dur="1" fill="hold">
                                          <p:stCondLst>
                                            <p:cond delay="0"/>
                                          </p:stCondLst>
                                        </p:cTn>
                                        <p:tgtEl>
                                          <p:spTgt spid="140"/>
                                        </p:tgtEl>
                                        <p:attrNameLst>
                                          <p:attrName>style.visibility</p:attrName>
                                        </p:attrNameLst>
                                      </p:cBhvr>
                                      <p:to>
                                        <p:strVal val="visible"/>
                                      </p:to>
                                    </p:set>
                                    <p:animEffect transition="in" filter="wipe(down)">
                                      <p:cBhvr>
                                        <p:cTn id="159" dur="500"/>
                                        <p:tgtEl>
                                          <p:spTgt spid="140"/>
                                        </p:tgtEl>
                                      </p:cBhvr>
                                    </p:animEffect>
                                  </p:childTnLst>
                                </p:cTn>
                              </p:par>
                              <p:par>
                                <p:cTn id="160" presetID="22" presetClass="entr" presetSubtype="4" fill="hold" nodeType="withEffect">
                                  <p:stCondLst>
                                    <p:cond delay="0"/>
                                  </p:stCondLst>
                                  <p:childTnLst>
                                    <p:set>
                                      <p:cBhvr>
                                        <p:cTn id="161" dur="1" fill="hold">
                                          <p:stCondLst>
                                            <p:cond delay="0"/>
                                          </p:stCondLst>
                                        </p:cTn>
                                        <p:tgtEl>
                                          <p:spTgt spid="138"/>
                                        </p:tgtEl>
                                        <p:attrNameLst>
                                          <p:attrName>style.visibility</p:attrName>
                                        </p:attrNameLst>
                                      </p:cBhvr>
                                      <p:to>
                                        <p:strVal val="visible"/>
                                      </p:to>
                                    </p:set>
                                    <p:animEffect transition="in" filter="wipe(down)">
                                      <p:cBhvr>
                                        <p:cTn id="162" dur="500"/>
                                        <p:tgtEl>
                                          <p:spTgt spid="138"/>
                                        </p:tgtEl>
                                      </p:cBhvr>
                                    </p:animEffect>
                                  </p:childTnLst>
                                </p:cTn>
                              </p:par>
                              <p:par>
                                <p:cTn id="163" presetID="22" presetClass="entr" presetSubtype="4" fill="hold" nodeType="withEffect">
                                  <p:stCondLst>
                                    <p:cond delay="0"/>
                                  </p:stCondLst>
                                  <p:childTnLst>
                                    <p:set>
                                      <p:cBhvr>
                                        <p:cTn id="164" dur="1" fill="hold">
                                          <p:stCondLst>
                                            <p:cond delay="0"/>
                                          </p:stCondLst>
                                        </p:cTn>
                                        <p:tgtEl>
                                          <p:spTgt spid="156"/>
                                        </p:tgtEl>
                                        <p:attrNameLst>
                                          <p:attrName>style.visibility</p:attrName>
                                        </p:attrNameLst>
                                      </p:cBhvr>
                                      <p:to>
                                        <p:strVal val="visible"/>
                                      </p:to>
                                    </p:set>
                                    <p:animEffect transition="in" filter="wipe(down)">
                                      <p:cBhvr>
                                        <p:cTn id="165" dur="500"/>
                                        <p:tgtEl>
                                          <p:spTgt spid="156"/>
                                        </p:tgtEl>
                                      </p:cBhvr>
                                    </p:animEffect>
                                  </p:childTnLst>
                                </p:cTn>
                              </p:par>
                              <p:par>
                                <p:cTn id="166" presetID="22" presetClass="entr" presetSubtype="4" fill="hold" nodeType="withEffect">
                                  <p:stCondLst>
                                    <p:cond delay="0"/>
                                  </p:stCondLst>
                                  <p:childTnLst>
                                    <p:set>
                                      <p:cBhvr>
                                        <p:cTn id="167" dur="1" fill="hold">
                                          <p:stCondLst>
                                            <p:cond delay="0"/>
                                          </p:stCondLst>
                                        </p:cTn>
                                        <p:tgtEl>
                                          <p:spTgt spid="155"/>
                                        </p:tgtEl>
                                        <p:attrNameLst>
                                          <p:attrName>style.visibility</p:attrName>
                                        </p:attrNameLst>
                                      </p:cBhvr>
                                      <p:to>
                                        <p:strVal val="visible"/>
                                      </p:to>
                                    </p:set>
                                    <p:animEffect transition="in" filter="wipe(down)">
                                      <p:cBhvr>
                                        <p:cTn id="168" dur="500"/>
                                        <p:tgtEl>
                                          <p:spTgt spid="155"/>
                                        </p:tgtEl>
                                      </p:cBhvr>
                                    </p:animEffect>
                                  </p:childTnLst>
                                </p:cTn>
                              </p:par>
                              <p:par>
                                <p:cTn id="169" presetID="22" presetClass="entr" presetSubtype="4" fill="hold" nodeType="withEffect">
                                  <p:stCondLst>
                                    <p:cond delay="0"/>
                                  </p:stCondLst>
                                  <p:childTnLst>
                                    <p:set>
                                      <p:cBhvr>
                                        <p:cTn id="170" dur="1" fill="hold">
                                          <p:stCondLst>
                                            <p:cond delay="0"/>
                                          </p:stCondLst>
                                        </p:cTn>
                                        <p:tgtEl>
                                          <p:spTgt spid="161"/>
                                        </p:tgtEl>
                                        <p:attrNameLst>
                                          <p:attrName>style.visibility</p:attrName>
                                        </p:attrNameLst>
                                      </p:cBhvr>
                                      <p:to>
                                        <p:strVal val="visible"/>
                                      </p:to>
                                    </p:set>
                                    <p:animEffect transition="in" filter="wipe(down)">
                                      <p:cBhvr>
                                        <p:cTn id="171" dur="500"/>
                                        <p:tgtEl>
                                          <p:spTgt spid="161"/>
                                        </p:tgtEl>
                                      </p:cBhvr>
                                    </p:animEffect>
                                  </p:childTnLst>
                                </p:cTn>
                              </p:par>
                              <p:par>
                                <p:cTn id="172" presetID="22" presetClass="entr" presetSubtype="4" fill="hold" nodeType="withEffect">
                                  <p:stCondLst>
                                    <p:cond delay="0"/>
                                  </p:stCondLst>
                                  <p:childTnLst>
                                    <p:set>
                                      <p:cBhvr>
                                        <p:cTn id="173" dur="1" fill="hold">
                                          <p:stCondLst>
                                            <p:cond delay="0"/>
                                          </p:stCondLst>
                                        </p:cTn>
                                        <p:tgtEl>
                                          <p:spTgt spid="162"/>
                                        </p:tgtEl>
                                        <p:attrNameLst>
                                          <p:attrName>style.visibility</p:attrName>
                                        </p:attrNameLst>
                                      </p:cBhvr>
                                      <p:to>
                                        <p:strVal val="visible"/>
                                      </p:to>
                                    </p:set>
                                    <p:animEffect transition="in" filter="wipe(down)">
                                      <p:cBhvr>
                                        <p:cTn id="174" dur="500"/>
                                        <p:tgtEl>
                                          <p:spTgt spid="162"/>
                                        </p:tgtEl>
                                      </p:cBhvr>
                                    </p:animEffect>
                                  </p:childTnLst>
                                </p:cTn>
                              </p:par>
                              <p:par>
                                <p:cTn id="175" presetID="22" presetClass="entr" presetSubtype="4" fill="hold" nodeType="withEffect">
                                  <p:stCondLst>
                                    <p:cond delay="0"/>
                                  </p:stCondLst>
                                  <p:childTnLst>
                                    <p:set>
                                      <p:cBhvr>
                                        <p:cTn id="176" dur="1" fill="hold">
                                          <p:stCondLst>
                                            <p:cond delay="0"/>
                                          </p:stCondLst>
                                        </p:cTn>
                                        <p:tgtEl>
                                          <p:spTgt spid="149"/>
                                        </p:tgtEl>
                                        <p:attrNameLst>
                                          <p:attrName>style.visibility</p:attrName>
                                        </p:attrNameLst>
                                      </p:cBhvr>
                                      <p:to>
                                        <p:strVal val="visible"/>
                                      </p:to>
                                    </p:set>
                                    <p:animEffect transition="in" filter="wipe(down)">
                                      <p:cBhvr>
                                        <p:cTn id="177" dur="500"/>
                                        <p:tgtEl>
                                          <p:spTgt spid="149"/>
                                        </p:tgtEl>
                                      </p:cBhvr>
                                    </p:animEffect>
                                  </p:childTnLst>
                                </p:cTn>
                              </p:par>
                              <p:par>
                                <p:cTn id="178" presetID="22" presetClass="entr" presetSubtype="4" fill="hold" nodeType="withEffect">
                                  <p:stCondLst>
                                    <p:cond delay="0"/>
                                  </p:stCondLst>
                                  <p:childTnLst>
                                    <p:set>
                                      <p:cBhvr>
                                        <p:cTn id="179" dur="1" fill="hold">
                                          <p:stCondLst>
                                            <p:cond delay="0"/>
                                          </p:stCondLst>
                                        </p:cTn>
                                        <p:tgtEl>
                                          <p:spTgt spid="150"/>
                                        </p:tgtEl>
                                        <p:attrNameLst>
                                          <p:attrName>style.visibility</p:attrName>
                                        </p:attrNameLst>
                                      </p:cBhvr>
                                      <p:to>
                                        <p:strVal val="visible"/>
                                      </p:to>
                                    </p:set>
                                    <p:animEffect transition="in" filter="wipe(down)">
                                      <p:cBhvr>
                                        <p:cTn id="180" dur="500"/>
                                        <p:tgtEl>
                                          <p:spTgt spid="150"/>
                                        </p:tgtEl>
                                      </p:cBhvr>
                                    </p:animEffect>
                                  </p:childTnLst>
                                </p:cTn>
                              </p:par>
                              <p:par>
                                <p:cTn id="181" presetID="22" presetClass="entr" presetSubtype="4" fill="hold" nodeType="withEffect">
                                  <p:stCondLst>
                                    <p:cond delay="0"/>
                                  </p:stCondLst>
                                  <p:childTnLst>
                                    <p:set>
                                      <p:cBhvr>
                                        <p:cTn id="182" dur="1" fill="hold">
                                          <p:stCondLst>
                                            <p:cond delay="0"/>
                                          </p:stCondLst>
                                        </p:cTn>
                                        <p:tgtEl>
                                          <p:spTgt spid="146"/>
                                        </p:tgtEl>
                                        <p:attrNameLst>
                                          <p:attrName>style.visibility</p:attrName>
                                        </p:attrNameLst>
                                      </p:cBhvr>
                                      <p:to>
                                        <p:strVal val="visible"/>
                                      </p:to>
                                    </p:set>
                                    <p:animEffect transition="in" filter="wipe(down)">
                                      <p:cBhvr>
                                        <p:cTn id="183" dur="500"/>
                                        <p:tgtEl>
                                          <p:spTgt spid="146"/>
                                        </p:tgtEl>
                                      </p:cBhvr>
                                    </p:animEffect>
                                  </p:childTnLst>
                                </p:cTn>
                              </p:par>
                              <p:par>
                                <p:cTn id="184" presetID="22" presetClass="entr" presetSubtype="4" fill="hold" nodeType="withEffect">
                                  <p:stCondLst>
                                    <p:cond delay="0"/>
                                  </p:stCondLst>
                                  <p:childTnLst>
                                    <p:set>
                                      <p:cBhvr>
                                        <p:cTn id="185" dur="1" fill="hold">
                                          <p:stCondLst>
                                            <p:cond delay="0"/>
                                          </p:stCondLst>
                                        </p:cTn>
                                        <p:tgtEl>
                                          <p:spTgt spid="160"/>
                                        </p:tgtEl>
                                        <p:attrNameLst>
                                          <p:attrName>style.visibility</p:attrName>
                                        </p:attrNameLst>
                                      </p:cBhvr>
                                      <p:to>
                                        <p:strVal val="visible"/>
                                      </p:to>
                                    </p:set>
                                    <p:animEffect transition="in" filter="wipe(down)">
                                      <p:cBhvr>
                                        <p:cTn id="186" dur="500"/>
                                        <p:tgtEl>
                                          <p:spTgt spid="160"/>
                                        </p:tgtEl>
                                      </p:cBhvr>
                                    </p:animEffect>
                                  </p:childTnLst>
                                </p:cTn>
                              </p:par>
                              <p:par>
                                <p:cTn id="187" presetID="22" presetClass="entr" presetSubtype="4" fill="hold" nodeType="withEffect">
                                  <p:stCondLst>
                                    <p:cond delay="0"/>
                                  </p:stCondLst>
                                  <p:childTnLst>
                                    <p:set>
                                      <p:cBhvr>
                                        <p:cTn id="188" dur="1" fill="hold">
                                          <p:stCondLst>
                                            <p:cond delay="0"/>
                                          </p:stCondLst>
                                        </p:cTn>
                                        <p:tgtEl>
                                          <p:spTgt spid="231"/>
                                        </p:tgtEl>
                                        <p:attrNameLst>
                                          <p:attrName>style.visibility</p:attrName>
                                        </p:attrNameLst>
                                      </p:cBhvr>
                                      <p:to>
                                        <p:strVal val="visible"/>
                                      </p:to>
                                    </p:set>
                                    <p:animEffect transition="in" filter="wipe(down)">
                                      <p:cBhvr>
                                        <p:cTn id="189" dur="500"/>
                                        <p:tgtEl>
                                          <p:spTgt spid="231"/>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92"/>
                                        </p:tgtEl>
                                        <p:attrNameLst>
                                          <p:attrName>style.visibility</p:attrName>
                                        </p:attrNameLst>
                                      </p:cBhvr>
                                      <p:to>
                                        <p:strVal val="visible"/>
                                      </p:to>
                                    </p:set>
                                    <p:animEffect transition="in" filter="wipe(down)">
                                      <p:cBhvr>
                                        <p:cTn id="194" dur="500"/>
                                        <p:tgtEl>
                                          <p:spTgt spid="92"/>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0" nodeType="clickEffect">
                                  <p:stCondLst>
                                    <p:cond delay="0"/>
                                  </p:stCondLst>
                                  <p:childTnLst>
                                    <p:set>
                                      <p:cBhvr>
                                        <p:cTn id="198" dur="1" fill="hold">
                                          <p:stCondLst>
                                            <p:cond delay="0"/>
                                          </p:stCondLst>
                                        </p:cTn>
                                        <p:tgtEl>
                                          <p:spTgt spid="249"/>
                                        </p:tgtEl>
                                        <p:attrNameLst>
                                          <p:attrName>style.visibility</p:attrName>
                                        </p:attrNameLst>
                                      </p:cBhvr>
                                      <p:to>
                                        <p:strVal val="visible"/>
                                      </p:to>
                                    </p:set>
                                    <p:animEffect transition="in" filter="wipe(down)">
                                      <p:cBhvr>
                                        <p:cTn id="199" dur="500"/>
                                        <p:tgtEl>
                                          <p:spTgt spid="249"/>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254"/>
                                        </p:tgtEl>
                                        <p:attrNameLst>
                                          <p:attrName>style.visibility</p:attrName>
                                        </p:attrNameLst>
                                      </p:cBhvr>
                                      <p:to>
                                        <p:strVal val="visible"/>
                                      </p:to>
                                    </p:set>
                                    <p:animEffect transition="in" filter="wipe(down)">
                                      <p:cBhvr>
                                        <p:cTn id="202" dur="500"/>
                                        <p:tgtEl>
                                          <p:spTgt spid="254"/>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255"/>
                                        </p:tgtEl>
                                        <p:attrNameLst>
                                          <p:attrName>style.visibility</p:attrName>
                                        </p:attrNameLst>
                                      </p:cBhvr>
                                      <p:to>
                                        <p:strVal val="visible"/>
                                      </p:to>
                                    </p:set>
                                    <p:animEffect transition="in" filter="wipe(down)">
                                      <p:cBhvr>
                                        <p:cTn id="205" dur="500"/>
                                        <p:tgtEl>
                                          <p:spTgt spid="255"/>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grpId="0" nodeType="clickEffect">
                                  <p:stCondLst>
                                    <p:cond delay="0"/>
                                  </p:stCondLst>
                                  <p:childTnLst>
                                    <p:set>
                                      <p:cBhvr>
                                        <p:cTn id="209" dur="1" fill="hold">
                                          <p:stCondLst>
                                            <p:cond delay="0"/>
                                          </p:stCondLst>
                                        </p:cTn>
                                        <p:tgtEl>
                                          <p:spTgt spid="256"/>
                                        </p:tgtEl>
                                        <p:attrNameLst>
                                          <p:attrName>style.visibility</p:attrName>
                                        </p:attrNameLst>
                                      </p:cBhvr>
                                      <p:to>
                                        <p:strVal val="visible"/>
                                      </p:to>
                                    </p:set>
                                    <p:animEffect transition="in" filter="wipe(down)">
                                      <p:cBhvr>
                                        <p:cTn id="210" dur="500"/>
                                        <p:tgtEl>
                                          <p:spTgt spid="256"/>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257"/>
                                        </p:tgtEl>
                                        <p:attrNameLst>
                                          <p:attrName>style.visibility</p:attrName>
                                        </p:attrNameLst>
                                      </p:cBhvr>
                                      <p:to>
                                        <p:strVal val="visible"/>
                                      </p:to>
                                    </p:set>
                                    <p:animEffect transition="in" filter="wipe(down)">
                                      <p:cBhvr>
                                        <p:cTn id="213" dur="500"/>
                                        <p:tgtEl>
                                          <p:spTgt spid="257"/>
                                        </p:tgtEl>
                                      </p:cBhvr>
                                    </p:animEffect>
                                  </p:childTnLst>
                                </p:cTn>
                              </p:par>
                              <p:par>
                                <p:cTn id="214" presetID="22" presetClass="entr" presetSubtype="4" fill="hold" grpId="0" nodeType="withEffect">
                                  <p:stCondLst>
                                    <p:cond delay="0"/>
                                  </p:stCondLst>
                                  <p:childTnLst>
                                    <p:set>
                                      <p:cBhvr>
                                        <p:cTn id="215" dur="1" fill="hold">
                                          <p:stCondLst>
                                            <p:cond delay="0"/>
                                          </p:stCondLst>
                                        </p:cTn>
                                        <p:tgtEl>
                                          <p:spTgt spid="258"/>
                                        </p:tgtEl>
                                        <p:attrNameLst>
                                          <p:attrName>style.visibility</p:attrName>
                                        </p:attrNameLst>
                                      </p:cBhvr>
                                      <p:to>
                                        <p:strVal val="visible"/>
                                      </p:to>
                                    </p:set>
                                    <p:animEffect transition="in" filter="wipe(down)">
                                      <p:cBhvr>
                                        <p:cTn id="216" dur="500"/>
                                        <p:tgtEl>
                                          <p:spTgt spid="258"/>
                                        </p:tgtEl>
                                      </p:cBhvr>
                                    </p:animEffect>
                                  </p:childTnLst>
                                </p:cTn>
                              </p:par>
                              <p:par>
                                <p:cTn id="217" presetID="22" presetClass="entr" presetSubtype="4" fill="hold" grpId="0" nodeType="withEffect">
                                  <p:stCondLst>
                                    <p:cond delay="0"/>
                                  </p:stCondLst>
                                  <p:childTnLst>
                                    <p:set>
                                      <p:cBhvr>
                                        <p:cTn id="218" dur="1" fill="hold">
                                          <p:stCondLst>
                                            <p:cond delay="0"/>
                                          </p:stCondLst>
                                        </p:cTn>
                                        <p:tgtEl>
                                          <p:spTgt spid="259"/>
                                        </p:tgtEl>
                                        <p:attrNameLst>
                                          <p:attrName>style.visibility</p:attrName>
                                        </p:attrNameLst>
                                      </p:cBhvr>
                                      <p:to>
                                        <p:strVal val="visible"/>
                                      </p:to>
                                    </p:set>
                                    <p:animEffect transition="in" filter="wipe(down)">
                                      <p:cBhvr>
                                        <p:cTn id="219" dur="500"/>
                                        <p:tgtEl>
                                          <p:spTgt spid="259"/>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260"/>
                                        </p:tgtEl>
                                        <p:attrNameLst>
                                          <p:attrName>style.visibility</p:attrName>
                                        </p:attrNameLst>
                                      </p:cBhvr>
                                      <p:to>
                                        <p:strVal val="visible"/>
                                      </p:to>
                                    </p:set>
                                    <p:animEffect transition="in" filter="wipe(down)">
                                      <p:cBhvr>
                                        <p:cTn id="222" dur="500"/>
                                        <p:tgtEl>
                                          <p:spTgt spid="260"/>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261"/>
                                        </p:tgtEl>
                                        <p:attrNameLst>
                                          <p:attrName>style.visibility</p:attrName>
                                        </p:attrNameLst>
                                      </p:cBhvr>
                                      <p:to>
                                        <p:strVal val="visible"/>
                                      </p:to>
                                    </p:set>
                                    <p:animEffect transition="in" filter="wipe(down)">
                                      <p:cBhvr>
                                        <p:cTn id="225" dur="500"/>
                                        <p:tgtEl>
                                          <p:spTgt spid="261"/>
                                        </p:tgtEl>
                                      </p:cBhvr>
                                    </p:animEffect>
                                  </p:childTnLst>
                                </p:cTn>
                              </p:par>
                              <p:par>
                                <p:cTn id="226" presetID="22" presetClass="entr" presetSubtype="4" fill="hold" grpId="0" nodeType="withEffect">
                                  <p:stCondLst>
                                    <p:cond delay="0"/>
                                  </p:stCondLst>
                                  <p:childTnLst>
                                    <p:set>
                                      <p:cBhvr>
                                        <p:cTn id="227" dur="1" fill="hold">
                                          <p:stCondLst>
                                            <p:cond delay="0"/>
                                          </p:stCondLst>
                                        </p:cTn>
                                        <p:tgtEl>
                                          <p:spTgt spid="262"/>
                                        </p:tgtEl>
                                        <p:attrNameLst>
                                          <p:attrName>style.visibility</p:attrName>
                                        </p:attrNameLst>
                                      </p:cBhvr>
                                      <p:to>
                                        <p:strVal val="visible"/>
                                      </p:to>
                                    </p:set>
                                    <p:animEffect transition="in" filter="wipe(down)">
                                      <p:cBhvr>
                                        <p:cTn id="228"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2" grpId="0" animBg="1"/>
      <p:bldP spid="83" grpId="0" animBg="1"/>
      <p:bldP spid="84" grpId="0" animBg="1"/>
      <p:bldP spid="85" grpId="0" animBg="1"/>
      <p:bldP spid="86" grpId="0" animBg="1"/>
      <p:bldP spid="87" grpId="0" animBg="1"/>
      <p:bldP spid="168" grpId="0" animBg="1"/>
      <p:bldP spid="211" grpId="0" animBg="1"/>
      <p:bldP spid="212" grpId="0" animBg="1"/>
      <p:bldP spid="213" grpId="0" animBg="1"/>
      <p:bldP spid="214" grpId="0"/>
      <p:bldP spid="215" grpId="0"/>
      <p:bldP spid="254" grpId="0" animBg="1"/>
      <p:bldP spid="255" grpId="0"/>
      <p:bldP spid="256" grpId="0" animBg="1"/>
      <p:bldP spid="257" grpId="0" animBg="1"/>
      <p:bldP spid="258" grpId="0" animBg="1"/>
      <p:bldP spid="259" grpId="0" animBg="1"/>
      <p:bldP spid="260" grpId="0" animBg="1"/>
      <p:bldP spid="261" grpId="0" animBg="1"/>
      <p:bldP spid="26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rtl="1"/>
            <a:r>
              <a:rPr lang="ar-SA" sz="2800" b="1" dirty="0">
                <a:solidFill>
                  <a:srgbClr val="002060"/>
                </a:solidFill>
                <a:cs typeface="B Titr" panose="00000700000000000000" pitchFamily="2" charset="-78"/>
              </a:rPr>
              <a:t>محورهای کلیدی </a:t>
            </a:r>
            <a:r>
              <a:rPr lang="ar-SA" sz="2800" b="1" dirty="0" smtClean="0">
                <a:solidFill>
                  <a:srgbClr val="002060"/>
                </a:solidFill>
                <a:cs typeface="B Titr" panose="00000700000000000000" pitchFamily="2" charset="-78"/>
              </a:rPr>
              <a:t>توسعه تعاون</a:t>
            </a:r>
            <a:r>
              <a:rPr lang="fa-IR" sz="2800" b="1" dirty="0" smtClean="0">
                <a:solidFill>
                  <a:srgbClr val="002060"/>
                </a:solidFill>
                <a:cs typeface="B Titr" panose="00000700000000000000" pitchFamily="2" charset="-78"/>
              </a:rPr>
              <a:t>ی ها</a:t>
            </a:r>
            <a:endParaRPr lang="en-US" sz="2800" dirty="0">
              <a:solidFill>
                <a:srgbClr val="002060"/>
              </a:solidFill>
              <a:cs typeface="B Titr" panose="00000700000000000000" pitchFamily="2" charset="-78"/>
            </a:endParaRPr>
          </a:p>
        </p:txBody>
      </p:sp>
      <p:sp>
        <p:nvSpPr>
          <p:cNvPr id="3" name="Content Placeholder 2"/>
          <p:cNvSpPr>
            <a:spLocks noGrp="1"/>
          </p:cNvSpPr>
          <p:nvPr>
            <p:ph idx="1"/>
          </p:nvPr>
        </p:nvSpPr>
        <p:spPr>
          <a:xfrm>
            <a:off x="457200" y="1219200"/>
            <a:ext cx="8229600" cy="5105400"/>
          </a:xfrm>
        </p:spPr>
        <p:txBody>
          <a:bodyPr>
            <a:normAutofit fontScale="77500" lnSpcReduction="20000"/>
          </a:bodyPr>
          <a:lstStyle/>
          <a:p>
            <a:pPr algn="r" rtl="1">
              <a:lnSpc>
                <a:spcPct val="110000"/>
              </a:lnSpc>
              <a:spcBef>
                <a:spcPts val="0"/>
              </a:spcBef>
              <a:spcAft>
                <a:spcPts val="1800"/>
              </a:spcAft>
            </a:pPr>
            <a:r>
              <a:rPr lang="ar-SA" sz="3000" dirty="0">
                <a:cs typeface="B Zar" pitchFamily="2" charset="-78"/>
              </a:rPr>
              <a:t>تعاونی به مثابه بنگاه </a:t>
            </a:r>
            <a:r>
              <a:rPr lang="ar-SA" sz="3000" dirty="0" smtClean="0">
                <a:cs typeface="B Zar" pitchFamily="2" charset="-78"/>
              </a:rPr>
              <a:t>اقتصادی</a:t>
            </a:r>
            <a:endParaRPr lang="fa-IR" sz="3000" dirty="0" smtClean="0">
              <a:cs typeface="B Zar" pitchFamily="2" charset="-78"/>
            </a:endParaRPr>
          </a:p>
          <a:p>
            <a:pPr algn="r" rtl="1">
              <a:lnSpc>
                <a:spcPct val="110000"/>
              </a:lnSpc>
              <a:spcBef>
                <a:spcPts val="0"/>
              </a:spcBef>
              <a:spcAft>
                <a:spcPts val="1800"/>
              </a:spcAft>
            </a:pPr>
            <a:r>
              <a:rPr lang="fa-IR" sz="3000" dirty="0" smtClean="0">
                <a:cs typeface="B Zar" pitchFamily="2" charset="-78"/>
              </a:rPr>
              <a:t>تاکید بر کسب ارزش افزوده</a:t>
            </a:r>
            <a:r>
              <a:rPr lang="ar-SA" sz="3000" dirty="0" smtClean="0">
                <a:cs typeface="B Zar" pitchFamily="2" charset="-78"/>
              </a:rPr>
              <a:t> </a:t>
            </a:r>
            <a:endParaRPr lang="en-US" sz="3000" dirty="0">
              <a:cs typeface="B Zar" pitchFamily="2" charset="-78"/>
            </a:endParaRPr>
          </a:p>
          <a:p>
            <a:pPr algn="r" rtl="1">
              <a:lnSpc>
                <a:spcPct val="110000"/>
              </a:lnSpc>
              <a:spcBef>
                <a:spcPts val="0"/>
              </a:spcBef>
              <a:spcAft>
                <a:spcPts val="1800"/>
              </a:spcAft>
            </a:pPr>
            <a:r>
              <a:rPr lang="ar-SA" sz="3000" dirty="0">
                <a:cs typeface="B Zar" pitchFamily="2" charset="-78"/>
              </a:rPr>
              <a:t>تعاونی های خدمات به جای تعاونی های تولید</a:t>
            </a:r>
            <a:endParaRPr lang="en-US" sz="3000" dirty="0">
              <a:cs typeface="B Zar" pitchFamily="2" charset="-78"/>
            </a:endParaRPr>
          </a:p>
          <a:p>
            <a:pPr algn="r" rtl="1">
              <a:lnSpc>
                <a:spcPct val="110000"/>
              </a:lnSpc>
              <a:spcBef>
                <a:spcPts val="0"/>
              </a:spcBef>
              <a:spcAft>
                <a:spcPts val="1800"/>
              </a:spcAft>
            </a:pPr>
            <a:r>
              <a:rPr lang="ar-SA" sz="3000" dirty="0">
                <a:cs typeface="B Zar" pitchFamily="2" charset="-78"/>
              </a:rPr>
              <a:t>تاسیس تعاونی بازاریابی و </a:t>
            </a:r>
            <a:r>
              <a:rPr lang="ar-SA" sz="3000" dirty="0" smtClean="0">
                <a:cs typeface="B Zar" pitchFamily="2" charset="-78"/>
              </a:rPr>
              <a:t>فرآوری</a:t>
            </a:r>
            <a:endParaRPr lang="fa-IR" sz="3000" dirty="0" smtClean="0">
              <a:cs typeface="B Zar" pitchFamily="2" charset="-78"/>
            </a:endParaRPr>
          </a:p>
          <a:p>
            <a:pPr algn="r" rtl="1">
              <a:lnSpc>
                <a:spcPct val="110000"/>
              </a:lnSpc>
              <a:spcBef>
                <a:spcPts val="0"/>
              </a:spcBef>
              <a:spcAft>
                <a:spcPts val="1800"/>
              </a:spcAft>
            </a:pPr>
            <a:r>
              <a:rPr lang="ar-SA" sz="3000" dirty="0">
                <a:cs typeface="B Zar" pitchFamily="2" charset="-78"/>
              </a:rPr>
              <a:t>مدیریت حرفه ای در تعاونی </a:t>
            </a:r>
            <a:r>
              <a:rPr lang="ar-SA" sz="3000" dirty="0" smtClean="0">
                <a:cs typeface="B Zar" pitchFamily="2" charset="-78"/>
              </a:rPr>
              <a:t>ها</a:t>
            </a:r>
            <a:endParaRPr lang="fa-IR" sz="3000" dirty="0" smtClean="0">
              <a:cs typeface="B Zar" pitchFamily="2" charset="-78"/>
            </a:endParaRPr>
          </a:p>
          <a:p>
            <a:pPr algn="r" rtl="1">
              <a:lnSpc>
                <a:spcPct val="110000"/>
              </a:lnSpc>
              <a:spcBef>
                <a:spcPts val="0"/>
              </a:spcBef>
              <a:spcAft>
                <a:spcPts val="1800"/>
              </a:spcAft>
            </a:pPr>
            <a:r>
              <a:rPr lang="fa-IR" sz="3000" dirty="0" smtClean="0">
                <a:cs typeface="B Zar" pitchFamily="2" charset="-78"/>
              </a:rPr>
              <a:t>بخش تعاونی در کنار بخش خصوصی</a:t>
            </a:r>
            <a:endParaRPr lang="en-US" sz="3000" dirty="0">
              <a:cs typeface="B Zar" pitchFamily="2" charset="-78"/>
            </a:endParaRPr>
          </a:p>
          <a:p>
            <a:pPr algn="r" rtl="1">
              <a:lnSpc>
                <a:spcPct val="110000"/>
              </a:lnSpc>
              <a:spcBef>
                <a:spcPts val="0"/>
              </a:spcBef>
              <a:spcAft>
                <a:spcPts val="1800"/>
              </a:spcAft>
            </a:pPr>
            <a:r>
              <a:rPr lang="ar-SA" sz="3000" dirty="0" smtClean="0">
                <a:cs typeface="B Zar" pitchFamily="2" charset="-78"/>
              </a:rPr>
              <a:t>احیای </a:t>
            </a:r>
            <a:r>
              <a:rPr lang="ar-SA" sz="3000" dirty="0">
                <a:cs typeface="B Zar" pitchFamily="2" charset="-78"/>
              </a:rPr>
              <a:t>تعاونی های اعتبار و تاسیس بانک تعاونی با عضویت تعاونی ها</a:t>
            </a:r>
            <a:endParaRPr lang="en-US" sz="3000" dirty="0">
              <a:cs typeface="B Zar" pitchFamily="2" charset="-78"/>
            </a:endParaRPr>
          </a:p>
          <a:p>
            <a:pPr algn="r" rtl="1">
              <a:lnSpc>
                <a:spcPct val="110000"/>
              </a:lnSpc>
              <a:spcBef>
                <a:spcPts val="0"/>
              </a:spcBef>
              <a:spcAft>
                <a:spcPts val="1800"/>
              </a:spcAft>
            </a:pPr>
            <a:r>
              <a:rPr lang="ar-SA" sz="3000" dirty="0">
                <a:cs typeface="B Zar" pitchFamily="2" charset="-78"/>
              </a:rPr>
              <a:t>نهاد مستقل آموزش و پژوهش در تعاونی ها با تامین هزینه از محل احیای سهم 2 درصداز سود تعاونی ها و مدیریت مستقل توسط فدراسیونی از تعاونی های کشور</a:t>
            </a:r>
            <a:endParaRPr lang="en-US" sz="3000" dirty="0">
              <a:cs typeface="B Zar" pitchFamily="2" charset="-78"/>
            </a:endParaRPr>
          </a:p>
          <a:p>
            <a:pPr algn="r" rtl="1">
              <a:lnSpc>
                <a:spcPct val="110000"/>
              </a:lnSpc>
              <a:spcBef>
                <a:spcPts val="0"/>
              </a:spcBef>
              <a:spcAft>
                <a:spcPts val="1800"/>
              </a:spcAft>
            </a:pPr>
            <a:endParaRPr lang="en-US" sz="3000" dirty="0">
              <a:cs typeface="B Zar" pitchFamily="2" charset="-78"/>
            </a:endParaRPr>
          </a:p>
        </p:txBody>
      </p:sp>
    </p:spTree>
    <p:extLst>
      <p:ext uri="{BB962C8B-B14F-4D97-AF65-F5344CB8AC3E}">
        <p14:creationId xmlns:p14="http://schemas.microsoft.com/office/powerpoint/2010/main" val="2229775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r" rtl="1"/>
            <a:r>
              <a:rPr lang="fa-IR" sz="2800" b="1" dirty="0">
                <a:cs typeface="B Zar" pitchFamily="2" charset="-78"/>
              </a:rPr>
              <a:t> سطح خرد</a:t>
            </a:r>
            <a:r>
              <a:rPr lang="en-US" sz="2800" dirty="0">
                <a:cs typeface="B Zar" pitchFamily="2" charset="-78"/>
              </a:rPr>
              <a:t/>
            </a:r>
            <a:br>
              <a:rPr lang="en-US" sz="2800" dirty="0">
                <a:cs typeface="B Zar" pitchFamily="2" charset="-78"/>
              </a:rPr>
            </a:br>
            <a:r>
              <a:rPr lang="fa-IR" sz="2600" b="1" dirty="0">
                <a:cs typeface="B Zar" pitchFamily="2" charset="-78"/>
              </a:rPr>
              <a:t>ظرفیت های نهادی توسعه تعاونی ها</a:t>
            </a:r>
            <a:r>
              <a:rPr lang="en-US" sz="2600" dirty="0">
                <a:cs typeface="B Zar" pitchFamily="2" charset="-78"/>
              </a:rPr>
              <a:t/>
            </a:r>
            <a:br>
              <a:rPr lang="en-US" sz="2600" dirty="0">
                <a:cs typeface="B Zar" pitchFamily="2" charset="-78"/>
              </a:rPr>
            </a:br>
            <a:r>
              <a:rPr lang="fa-IR" sz="2400" b="1" dirty="0">
                <a:cs typeface="B Zar" pitchFamily="2" charset="-78"/>
              </a:rPr>
              <a:t>ماهیت تعاونی</a:t>
            </a:r>
            <a:r>
              <a:rPr lang="en-US" sz="2800" dirty="0">
                <a:cs typeface="B Zar" pitchFamily="2" charset="-78"/>
              </a:rPr>
              <a:t/>
            </a:r>
            <a:br>
              <a:rPr lang="en-US" sz="2800" dirty="0">
                <a:cs typeface="B Zar" pitchFamily="2" charset="-78"/>
              </a:rPr>
            </a:br>
            <a:endParaRPr lang="en-US" sz="2800" dirty="0">
              <a:cs typeface="B Zar" pitchFamily="2" charset="-78"/>
            </a:endParaRPr>
          </a:p>
        </p:txBody>
      </p:sp>
      <p:graphicFrame>
        <p:nvGraphicFramePr>
          <p:cNvPr id="3" name="Table 2"/>
          <p:cNvGraphicFramePr>
            <a:graphicFrameLocks noGrp="1"/>
          </p:cNvGraphicFramePr>
          <p:nvPr>
            <p:extLst/>
          </p:nvPr>
        </p:nvGraphicFramePr>
        <p:xfrm>
          <a:off x="609600" y="1600200"/>
          <a:ext cx="8001000" cy="5026152"/>
        </p:xfrm>
        <a:graphic>
          <a:graphicData uri="http://schemas.openxmlformats.org/drawingml/2006/table">
            <a:tbl>
              <a:tblPr rtl="1"/>
              <a:tblGrid>
                <a:gridCol w="2975913">
                  <a:extLst>
                    <a:ext uri="{9D8B030D-6E8A-4147-A177-3AD203B41FA5}">
                      <a16:colId xmlns:a16="http://schemas.microsoft.com/office/drawing/2014/main" xmlns="" val="20000"/>
                    </a:ext>
                  </a:extLst>
                </a:gridCol>
                <a:gridCol w="2219937">
                  <a:extLst>
                    <a:ext uri="{9D8B030D-6E8A-4147-A177-3AD203B41FA5}">
                      <a16:colId xmlns:a16="http://schemas.microsoft.com/office/drawing/2014/main" xmlns="" val="20001"/>
                    </a:ext>
                  </a:extLst>
                </a:gridCol>
                <a:gridCol w="2805150">
                  <a:extLst>
                    <a:ext uri="{9D8B030D-6E8A-4147-A177-3AD203B41FA5}">
                      <a16:colId xmlns:a16="http://schemas.microsoft.com/office/drawing/2014/main" xmlns="" val="20002"/>
                    </a:ext>
                  </a:extLst>
                </a:gridCol>
              </a:tblGrid>
              <a:tr h="257055">
                <a:tc>
                  <a:txBody>
                    <a:bodyPr/>
                    <a:lstStyle/>
                    <a:p>
                      <a:pPr algn="ctr" rtl="1">
                        <a:lnSpc>
                          <a:spcPct val="115000"/>
                        </a:lnSpc>
                        <a:spcAft>
                          <a:spcPts val="600"/>
                        </a:spcAft>
                      </a:pPr>
                      <a:r>
                        <a:rPr lang="fa-IR" sz="1400" b="1" dirty="0">
                          <a:solidFill>
                            <a:srgbClr val="000000"/>
                          </a:solidFill>
                          <a:latin typeface="Times New Roman"/>
                          <a:ea typeface="Times New Roman"/>
                          <a:cs typeface="B Zar"/>
                        </a:rPr>
                        <a:t>اصول پایه و تجارب کشورها</a:t>
                      </a:r>
                      <a:endParaRPr lang="en-US" sz="1400" dirty="0">
                        <a:solidFill>
                          <a:srgbClr val="000000"/>
                        </a:solidFill>
                        <a:latin typeface="Times New Roman"/>
                        <a:ea typeface="Times New Roman"/>
                        <a:cs typeface="B Zar"/>
                      </a:endParaRPr>
                    </a:p>
                  </a:txBody>
                  <a:tcPr marL="29373" marR="29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وضع موجود ایران</a:t>
                      </a:r>
                      <a:endParaRPr lang="en-US" sz="1400">
                        <a:solidFill>
                          <a:srgbClr val="000000"/>
                        </a:solidFill>
                        <a:latin typeface="Times New Roman"/>
                        <a:ea typeface="Times New Roman"/>
                        <a:cs typeface="B Zar"/>
                      </a:endParaRPr>
                    </a:p>
                  </a:txBody>
                  <a:tcPr marL="29373" marR="29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پیشنهاد الگو</a:t>
                      </a:r>
                      <a:endParaRPr lang="en-US" sz="1400">
                        <a:solidFill>
                          <a:srgbClr val="000000"/>
                        </a:solidFill>
                        <a:latin typeface="Times New Roman"/>
                        <a:ea typeface="Times New Roman"/>
                        <a:cs typeface="B Zar"/>
                      </a:endParaRPr>
                    </a:p>
                  </a:txBody>
                  <a:tcPr marL="29373" marR="29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4769097">
                <a:tc>
                  <a:txBody>
                    <a:bodyPr/>
                    <a:lstStyle/>
                    <a:p>
                      <a:pPr algn="just" rtl="1">
                        <a:lnSpc>
                          <a:spcPct val="115000"/>
                        </a:lnSpc>
                        <a:spcAft>
                          <a:spcPts val="600"/>
                        </a:spcAft>
                      </a:pPr>
                      <a:r>
                        <a:rPr lang="fa-IR" sz="1400" dirty="0">
                          <a:solidFill>
                            <a:srgbClr val="000000"/>
                          </a:solidFill>
                          <a:latin typeface="Times New Roman"/>
                          <a:ea typeface="Times New Roman"/>
                          <a:cs typeface="B Zar"/>
                        </a:rPr>
                        <a:t>-تعاونی در مقابل بنگاه خصوصی در نظر گرفته نمی شود، بلکه شیوه ای از کسب و کار است که اهداف و ساختار حقوقی و مدیریتی آن ها متفاوت است.</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-تعاونی یک بنگاه خصوصی است که ساختار مالکیت، ارتباط با مالکین و نحوه پرداخت سود و مازادها در آن متفاوت است.</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-به ارزش ناملموس تعاونی توجه شود.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 بنگاه های خصوصی با هدف کسب سود و افزایش ارزش دارایی تاسیس می شوند درحالی که نقطه آغازین تاسیس تعاونی تامین نیاز و کسب منفعت است.</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 تعاونی ها همانند بنگاه های خصوصی در شرایط رقابتی ایجاد و توسعه می یابند و آن چه تعاونی ها را پایدار می سازد، استفاده مطلوب از ظرقیت ها و مزیت های درونی است نه حمایت های ویژه دولتی.</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 تعاونی ها موفق ترین الگوی کسب و کار اقتصادی  برای رفع نیاز های مشترک گروه های شغلی و کاهش فقر و نابرابری عمل می کنند.</a:t>
                      </a:r>
                      <a:endParaRPr lang="en-US" sz="1400" dirty="0">
                        <a:solidFill>
                          <a:srgbClr val="000000"/>
                        </a:solidFill>
                        <a:latin typeface="Times New Roman"/>
                        <a:ea typeface="Times New Roman"/>
                        <a:cs typeface="B Zar"/>
                      </a:endParaRPr>
                    </a:p>
                  </a:txBody>
                  <a:tcPr marL="29373" marR="29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a:solidFill>
                            <a:srgbClr val="000000"/>
                          </a:solidFill>
                          <a:latin typeface="Times New Roman"/>
                          <a:ea typeface="Times New Roman"/>
                          <a:cs typeface="B Zar"/>
                        </a:rPr>
                        <a:t>-تعاونی ها اغلب به لحاظ رویکردها سبک مدیریت و تامین مالی بسیار سنتی هستند.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 در شرایط بحران های اقتصادی و اجتماعی توسعه یافتند و فاقد قابلیت انطباق در شرایط رقابتی هستند.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-تاکید بر تعاونی های تولید و اشتغالزا است.</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-معیارهای منافع تعاونی سنتی است و ارزش های ناملموس را دربر نمی گیرد.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-بخش تعاون ایران به لحاظ ساختار تحول چندانی را تجربه نکرده است.</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 تعاونی ها بیش از آن که متکی به توانمند ها و منابع مالی اعضا باشند، چشم به راه حمایت های دولتی هستند.</a:t>
                      </a:r>
                      <a:endParaRPr lang="en-US" sz="1400">
                        <a:solidFill>
                          <a:srgbClr val="000000"/>
                        </a:solidFill>
                        <a:latin typeface="Times New Roman"/>
                        <a:ea typeface="Times New Roman"/>
                        <a:cs typeface="B Zar"/>
                      </a:endParaRPr>
                    </a:p>
                  </a:txBody>
                  <a:tcPr marL="29373" marR="29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dirty="0">
                          <a:solidFill>
                            <a:srgbClr val="000000"/>
                          </a:solidFill>
                          <a:latin typeface="Times New Roman"/>
                          <a:ea typeface="Times New Roman"/>
                          <a:cs typeface="B Zar"/>
                        </a:rPr>
                        <a:t>-تعاونی مکمل بخش خصوصی در نظر گرفته شوند.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-تعاونی می تواند برای رفع </a:t>
                      </a:r>
                      <a:r>
                        <a:rPr lang="fa-IR" sz="1400" dirty="0" smtClean="0">
                          <a:solidFill>
                            <a:srgbClr val="000000"/>
                          </a:solidFill>
                          <a:latin typeface="Times New Roman"/>
                          <a:ea typeface="Times New Roman"/>
                          <a:cs typeface="B Zar"/>
                        </a:rPr>
                        <a:t>مشکلات </a:t>
                      </a:r>
                      <a:r>
                        <a:rPr lang="fa-IR" sz="1400" dirty="0">
                          <a:solidFill>
                            <a:srgbClr val="000000"/>
                          </a:solidFill>
                          <a:latin typeface="Times New Roman"/>
                          <a:ea typeface="Times New Roman"/>
                          <a:cs typeface="B Zar"/>
                        </a:rPr>
                        <a:t>و نارسایی های نطام بازار مورد استفاده قرار گیرد.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-تعاونی در اصل یک بنگاه خصوصی با اهداف، الگوی مالکیت، و سبک مدیریت متفاوت است.</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-تعاونی یکی از اشکال و روش های ادغام عمودی در بازار است و در این شکل است که بیشترین منافع را به دنبال دارد.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 تعاونی ها به عنوان کانون های تجمیع تجارب، توانایی ها و منابع گروهی و هم­افزایی های ناشی از منابع درونزا مد نظر قرار گیرند.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 تعاونی ها به عنوان بستری برای </a:t>
                      </a:r>
                      <a:r>
                        <a:rPr lang="fa-IR" sz="1400" dirty="0" smtClean="0">
                          <a:solidFill>
                            <a:srgbClr val="000000"/>
                          </a:solidFill>
                          <a:latin typeface="Times New Roman"/>
                          <a:ea typeface="Times New Roman"/>
                          <a:cs typeface="B Zar"/>
                        </a:rPr>
                        <a:t>مشارکت </a:t>
                      </a:r>
                      <a:r>
                        <a:rPr lang="fa-IR" sz="1400" dirty="0">
                          <a:solidFill>
                            <a:srgbClr val="000000"/>
                          </a:solidFill>
                          <a:latin typeface="Times New Roman"/>
                          <a:ea typeface="Times New Roman"/>
                          <a:cs typeface="B Zar"/>
                        </a:rPr>
                        <a:t>آحاد جامعه و گروه های اجتماعی در فعالیت های اقتصادی از سوی سیاستگذاران و برنامه ریزان توسعه به رسمیت شناخته شوند. </a:t>
                      </a:r>
                      <a:endParaRPr lang="en-US" sz="1400" dirty="0">
                        <a:solidFill>
                          <a:srgbClr val="000000"/>
                        </a:solidFill>
                        <a:latin typeface="Times New Roman"/>
                        <a:ea typeface="Times New Roman"/>
                        <a:cs typeface="B Zar"/>
                      </a:endParaRPr>
                    </a:p>
                  </a:txBody>
                  <a:tcPr marL="29373" marR="29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749204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pPr algn="r"/>
            <a:r>
              <a:rPr lang="fa-IR" sz="2600" b="1" dirty="0">
                <a:cs typeface="B Zar" pitchFamily="2" charset="-78"/>
              </a:rPr>
              <a:t>عضویت در </a:t>
            </a:r>
            <a:r>
              <a:rPr lang="fa-IR" sz="2600" b="1" dirty="0" smtClean="0">
                <a:cs typeface="B Zar" pitchFamily="2" charset="-78"/>
              </a:rPr>
              <a:t>تعاونی</a:t>
            </a:r>
            <a:endParaRPr lang="en-US" sz="2600" dirty="0">
              <a:cs typeface="B Zar" pitchFamily="2" charset="-78"/>
            </a:endParaRPr>
          </a:p>
        </p:txBody>
      </p:sp>
      <p:graphicFrame>
        <p:nvGraphicFramePr>
          <p:cNvPr id="4" name="Table 3"/>
          <p:cNvGraphicFramePr>
            <a:graphicFrameLocks noGrp="1"/>
          </p:cNvGraphicFramePr>
          <p:nvPr>
            <p:extLst/>
          </p:nvPr>
        </p:nvGraphicFramePr>
        <p:xfrm>
          <a:off x="685800" y="990600"/>
          <a:ext cx="7924800" cy="5317998"/>
        </p:xfrm>
        <a:graphic>
          <a:graphicData uri="http://schemas.openxmlformats.org/drawingml/2006/table">
            <a:tbl>
              <a:tblPr rtl="1"/>
              <a:tblGrid>
                <a:gridCol w="2760149">
                  <a:extLst>
                    <a:ext uri="{9D8B030D-6E8A-4147-A177-3AD203B41FA5}">
                      <a16:colId xmlns:a16="http://schemas.microsoft.com/office/drawing/2014/main" xmlns="" val="20000"/>
                    </a:ext>
                  </a:extLst>
                </a:gridCol>
                <a:gridCol w="2401760">
                  <a:extLst>
                    <a:ext uri="{9D8B030D-6E8A-4147-A177-3AD203B41FA5}">
                      <a16:colId xmlns:a16="http://schemas.microsoft.com/office/drawing/2014/main" xmlns="" val="20001"/>
                    </a:ext>
                  </a:extLst>
                </a:gridCol>
                <a:gridCol w="2762891">
                  <a:extLst>
                    <a:ext uri="{9D8B030D-6E8A-4147-A177-3AD203B41FA5}">
                      <a16:colId xmlns:a16="http://schemas.microsoft.com/office/drawing/2014/main" xmlns="" val="20002"/>
                    </a:ext>
                  </a:extLst>
                </a:gridCol>
              </a:tblGrid>
              <a:tr h="137594">
                <a:tc>
                  <a:txBody>
                    <a:bodyPr/>
                    <a:lstStyle/>
                    <a:p>
                      <a:pPr algn="ctr" rtl="1">
                        <a:lnSpc>
                          <a:spcPct val="115000"/>
                        </a:lnSpc>
                        <a:spcAft>
                          <a:spcPts val="600"/>
                        </a:spcAft>
                      </a:pPr>
                      <a:r>
                        <a:rPr lang="fa-IR" sz="1300" b="1">
                          <a:solidFill>
                            <a:srgbClr val="000000"/>
                          </a:solidFill>
                          <a:latin typeface="Times New Roman"/>
                          <a:ea typeface="Times New Roman"/>
                          <a:cs typeface="B Zar"/>
                        </a:rPr>
                        <a:t>اصول پایه و تجارب کشورها</a:t>
                      </a:r>
                      <a:endParaRPr lang="en-US" sz="1300">
                        <a:solidFill>
                          <a:srgbClr val="000000"/>
                        </a:solidFill>
                        <a:latin typeface="Times New Roman"/>
                        <a:ea typeface="Times New Roman"/>
                        <a:cs typeface="B Zar"/>
                      </a:endParaRPr>
                    </a:p>
                  </a:txBody>
                  <a:tcPr marL="23680" marR="23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300" b="1">
                          <a:solidFill>
                            <a:srgbClr val="000000"/>
                          </a:solidFill>
                          <a:latin typeface="Times New Roman"/>
                          <a:ea typeface="Times New Roman"/>
                          <a:cs typeface="B Zar"/>
                        </a:rPr>
                        <a:t>وضع موجود ایران</a:t>
                      </a:r>
                      <a:endParaRPr lang="en-US" sz="1300">
                        <a:solidFill>
                          <a:srgbClr val="000000"/>
                        </a:solidFill>
                        <a:latin typeface="Times New Roman"/>
                        <a:ea typeface="Times New Roman"/>
                        <a:cs typeface="B Zar"/>
                      </a:endParaRPr>
                    </a:p>
                  </a:txBody>
                  <a:tcPr marL="23680" marR="23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300" b="1">
                          <a:solidFill>
                            <a:srgbClr val="000000"/>
                          </a:solidFill>
                          <a:latin typeface="Times New Roman"/>
                          <a:ea typeface="Times New Roman"/>
                          <a:cs typeface="B Zar"/>
                        </a:rPr>
                        <a:t>پیشنهاد الگو</a:t>
                      </a:r>
                      <a:endParaRPr lang="en-US" sz="1300">
                        <a:solidFill>
                          <a:srgbClr val="000000"/>
                        </a:solidFill>
                        <a:latin typeface="Times New Roman"/>
                        <a:ea typeface="Times New Roman"/>
                        <a:cs typeface="B Zar"/>
                      </a:endParaRPr>
                    </a:p>
                  </a:txBody>
                  <a:tcPr marL="23680" marR="23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926406">
                <a:tc>
                  <a:txBody>
                    <a:bodyPr/>
                    <a:lstStyle/>
                    <a:p>
                      <a:pPr algn="just" rtl="0">
                        <a:lnSpc>
                          <a:spcPct val="115000"/>
                        </a:lnSpc>
                        <a:spcAft>
                          <a:spcPts val="600"/>
                        </a:spcAft>
                      </a:pP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 اعضای تعاونی نباید سرمایه گذار صرف باشند، بلکه در انتفاع از منافع تعاونی باید مشارکت داشته باشند.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 تعاونی ها روابط گسترده ای با مشتریان عضو خود برقرار کنند و درک درستی از طرز فکر و نیازهای آنها بدست آورند.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-تعاونی ها برای برقراری این ارتباط با تک تک اعضا سرمایه گذاری کنند.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-موفقیت تعاونی منجر به ارتقاء اعتماد در سطح جامعه می شود.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 تعاونی های موفق اعضا تولیدکننده یا صاحب مهارت و خدمت هستند که برای دسترسی بهتر به بازارها تعاونی تاسیس می کنند.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-حداقل تعداد افراد برای تشکیل تعاونی 50 نفر است.</a:t>
                      </a:r>
                      <a:endParaRPr lang="en-US" sz="1300" dirty="0">
                        <a:solidFill>
                          <a:srgbClr val="000000"/>
                        </a:solidFill>
                        <a:latin typeface="Times New Roman"/>
                        <a:ea typeface="Times New Roman"/>
                        <a:cs typeface="B Zar"/>
                      </a:endParaRPr>
                    </a:p>
                  </a:txBody>
                  <a:tcPr marL="23680" marR="23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300" dirty="0">
                          <a:solidFill>
                            <a:srgbClr val="000000"/>
                          </a:solidFill>
                          <a:latin typeface="Times New Roman"/>
                          <a:ea typeface="Times New Roman"/>
                          <a:cs typeface="B Zar"/>
                        </a:rPr>
                        <a:t>-به مساله عضویت در تعاونی و جایگاه اعضای تعاونی در کشور توجه نمی شود.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 مشارکت اعضا در سطح تاسیس تعاونی باقی می ماند.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 مشارکت اعضا در سطوح بالاتر از جمله مشارکت در فرایندهای تصمیم گیری، نظارت بر عملکرد مدیران، پرسشگری از مدیران و بازرسان و انتفاع از دستاوردهای تعاونی تسری پیدا نمی کند.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-اعضای تعاونی تولید اغلب به کارکرد تعاونی ارتباطی ندارند و حضور آنها در تعاونی صوری است.</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-تعاونی با حداقل 7 نفر تشکیل می شود.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 به دلیل فقدان مشارکت و نظارت اعضا و بازرسان تعاونی و فقدان احساس مسئولیت و وفاداری نسبت به اعضا و اهداف تعاونی برخی جریانات سوء مالی در برخی از تعاونی ها اتفاق می افتد.</a:t>
                      </a:r>
                      <a:endParaRPr lang="en-US" sz="1300" dirty="0">
                        <a:solidFill>
                          <a:srgbClr val="000000"/>
                        </a:solidFill>
                        <a:latin typeface="Times New Roman"/>
                        <a:ea typeface="Times New Roman"/>
                        <a:cs typeface="B Zar"/>
                      </a:endParaRPr>
                    </a:p>
                  </a:txBody>
                  <a:tcPr marL="23680" marR="23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300" dirty="0">
                          <a:solidFill>
                            <a:srgbClr val="000000"/>
                          </a:solidFill>
                          <a:latin typeface="Times New Roman"/>
                          <a:ea typeface="Times New Roman"/>
                          <a:cs typeface="B Zar"/>
                        </a:rPr>
                        <a:t>- اعضای تعاونی باید عرضه کننده محصول خام به تعاونی، خریدار محصول تعاونی یا در اختیار گذارنده خدمت به تعاونی باشند.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-تعاونی ها مشتری-عضو باشند.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-اعضای تعاونی باید خود تولیدکننده یا ارائه کننده خدمت خاص باشند.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-افراد و بنگاه ها برای دسترسی بهتر و کاراتر به بازارهای نهاده و محصولات تعاونی تاسیس می کنند یا عضو تعاونی می شوند.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-عضویت اعضای تعاونی (بخصوص اعضای موسس) نباید صوری باشند و مبادله اقتصادی آنها با تعاونی باید اثبات شود.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-حداقل تعداد اعضا برای تشکیل تعاونی 30 نفر فعال اقتصادی یا </a:t>
                      </a:r>
                      <a:r>
                        <a:rPr lang="fa-IR" sz="1300" dirty="0" smtClean="0">
                          <a:solidFill>
                            <a:srgbClr val="000000"/>
                          </a:solidFill>
                          <a:latin typeface="Times New Roman"/>
                          <a:ea typeface="Times New Roman"/>
                          <a:cs typeface="B Zar"/>
                        </a:rPr>
                        <a:t>بنگاه </a:t>
                      </a:r>
                      <a:r>
                        <a:rPr lang="fa-IR" sz="1300" dirty="0">
                          <a:solidFill>
                            <a:srgbClr val="000000"/>
                          </a:solidFill>
                          <a:latin typeface="Times New Roman"/>
                          <a:ea typeface="Times New Roman"/>
                          <a:cs typeface="B Zar"/>
                        </a:rPr>
                        <a:t>باشد.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 ارزش های اخلاقی تعاونی مانند تعهد سازمانی و حس وفاداری به اهداف تعاونی و منافع اعضا در منشور اخلاق و فرایند مدیریت تعاونی ها نهادینه شود.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 از طریق افزایش بهره وری و سودآور نمودن تعاونی میزان تاثیرگذاری تعاونی ها در زندگی اعضا و به تبع آن حس وفاداری اعضا نسبت به تعاونی افزایش یابد.</a:t>
                      </a:r>
                      <a:endParaRPr lang="en-US" sz="1300" dirty="0">
                        <a:solidFill>
                          <a:srgbClr val="000000"/>
                        </a:solidFill>
                        <a:latin typeface="Times New Roman"/>
                        <a:ea typeface="Times New Roman"/>
                        <a:cs typeface="B Zar"/>
                      </a:endParaRPr>
                    </a:p>
                  </a:txBody>
                  <a:tcPr marL="23680" marR="23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527199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r"/>
            <a:r>
              <a:rPr lang="fa-IR" sz="2400" b="1" dirty="0">
                <a:cs typeface="B Zar" pitchFamily="2" charset="-78"/>
              </a:rPr>
              <a:t>ساختار مدیریت و توانمندسازی سیستم های مدیریتی تعاونی ها </a:t>
            </a:r>
            <a:endParaRPr lang="en-US" sz="2400" dirty="0">
              <a:cs typeface="B Zar" pitchFamily="2" charset="-78"/>
            </a:endParaRPr>
          </a:p>
        </p:txBody>
      </p:sp>
      <p:graphicFrame>
        <p:nvGraphicFramePr>
          <p:cNvPr id="3" name="Table 2"/>
          <p:cNvGraphicFramePr>
            <a:graphicFrameLocks noGrp="1"/>
          </p:cNvGraphicFramePr>
          <p:nvPr>
            <p:extLst/>
          </p:nvPr>
        </p:nvGraphicFramePr>
        <p:xfrm>
          <a:off x="990600" y="1336548"/>
          <a:ext cx="7162800" cy="4780788"/>
        </p:xfrm>
        <a:graphic>
          <a:graphicData uri="http://schemas.openxmlformats.org/drawingml/2006/table">
            <a:tbl>
              <a:tblPr rtl="1"/>
              <a:tblGrid>
                <a:gridCol w="2312953">
                  <a:extLst>
                    <a:ext uri="{9D8B030D-6E8A-4147-A177-3AD203B41FA5}">
                      <a16:colId xmlns:a16="http://schemas.microsoft.com/office/drawing/2014/main" xmlns="" val="20000"/>
                    </a:ext>
                  </a:extLst>
                </a:gridCol>
                <a:gridCol w="1991503">
                  <a:extLst>
                    <a:ext uri="{9D8B030D-6E8A-4147-A177-3AD203B41FA5}">
                      <a16:colId xmlns:a16="http://schemas.microsoft.com/office/drawing/2014/main" xmlns="" val="20001"/>
                    </a:ext>
                  </a:extLst>
                </a:gridCol>
                <a:gridCol w="2858344">
                  <a:extLst>
                    <a:ext uri="{9D8B030D-6E8A-4147-A177-3AD203B41FA5}">
                      <a16:colId xmlns:a16="http://schemas.microsoft.com/office/drawing/2014/main" xmlns="" val="20002"/>
                    </a:ext>
                  </a:extLst>
                </a:gridCol>
              </a:tblGrid>
              <a:tr h="204236">
                <a:tc>
                  <a:txBody>
                    <a:bodyPr/>
                    <a:lstStyle/>
                    <a:p>
                      <a:pPr algn="ctr" rtl="1">
                        <a:lnSpc>
                          <a:spcPct val="115000"/>
                        </a:lnSpc>
                        <a:spcAft>
                          <a:spcPts val="600"/>
                        </a:spcAft>
                      </a:pPr>
                      <a:r>
                        <a:rPr lang="fa-IR" sz="1400" b="1" dirty="0">
                          <a:solidFill>
                            <a:srgbClr val="000000"/>
                          </a:solidFill>
                          <a:latin typeface="Times New Roman"/>
                          <a:ea typeface="Times New Roman"/>
                          <a:cs typeface="B Zar"/>
                        </a:rPr>
                        <a:t>اصول پایه و تجارب کشورها</a:t>
                      </a:r>
                      <a:endParaRPr lang="en-US" sz="1400" dirty="0">
                        <a:solidFill>
                          <a:srgbClr val="000000"/>
                        </a:solidFill>
                        <a:latin typeface="Times New Roman"/>
                        <a:ea typeface="Times New Roman"/>
                        <a:cs typeface="B Zar"/>
                      </a:endParaRPr>
                    </a:p>
                  </a:txBody>
                  <a:tcPr marL="35149" marR="35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وضع موجود ایران</a:t>
                      </a:r>
                      <a:endParaRPr lang="en-US" sz="1400">
                        <a:solidFill>
                          <a:srgbClr val="000000"/>
                        </a:solidFill>
                        <a:latin typeface="Times New Roman"/>
                        <a:ea typeface="Times New Roman"/>
                        <a:cs typeface="B Zar"/>
                      </a:endParaRPr>
                    </a:p>
                  </a:txBody>
                  <a:tcPr marL="35149" marR="35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پیشنهاد الگو</a:t>
                      </a:r>
                      <a:endParaRPr lang="en-US" sz="1400">
                        <a:solidFill>
                          <a:srgbClr val="000000"/>
                        </a:solidFill>
                        <a:latin typeface="Times New Roman"/>
                        <a:ea typeface="Times New Roman"/>
                        <a:cs typeface="B Zar"/>
                      </a:endParaRPr>
                    </a:p>
                  </a:txBody>
                  <a:tcPr marL="35149" marR="35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859764">
                <a:tc>
                  <a:txBody>
                    <a:bodyPr/>
                    <a:lstStyle/>
                    <a:p>
                      <a:pPr algn="just" rtl="1">
                        <a:lnSpc>
                          <a:spcPct val="115000"/>
                        </a:lnSpc>
                        <a:spcAft>
                          <a:spcPts val="600"/>
                        </a:spcAft>
                      </a:pPr>
                      <a:r>
                        <a:rPr lang="fa-IR" sz="1400">
                          <a:solidFill>
                            <a:srgbClr val="000000"/>
                          </a:solidFill>
                          <a:latin typeface="Times New Roman"/>
                          <a:ea typeface="Times New Roman"/>
                          <a:cs typeface="B Zar"/>
                        </a:rPr>
                        <a:t>-مدیریت تعاونی الزاما از بین اعضا انتخاب نمی شود، بلکه از بین مدیران حرفه ای انتخاب می شود.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-مدیران تعاونی ها دیدگاه استراتژیک دارند.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-در هند تعاویی های بزرگ و اتحادیه های تعاونی مجازند عضو هیات مدیره متخصص غیرعضو تعاونی انتخاب کنند.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 در سازمان های بالادستی بخش تعاونی تعدادی از اعضا هیات مدیره توسط دستگاه دولتی مرتبط با تعاون انتخاب می شود.</a:t>
                      </a:r>
                      <a:endParaRPr lang="en-US" sz="1400">
                        <a:solidFill>
                          <a:srgbClr val="000000"/>
                        </a:solidFill>
                        <a:latin typeface="Times New Roman"/>
                        <a:ea typeface="Times New Roman"/>
                        <a:cs typeface="B Zar"/>
                      </a:endParaRPr>
                    </a:p>
                  </a:txBody>
                  <a:tcPr marL="35149" marR="35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dirty="0">
                          <a:solidFill>
                            <a:srgbClr val="000000"/>
                          </a:solidFill>
                          <a:latin typeface="Times New Roman"/>
                          <a:ea typeface="Times New Roman"/>
                          <a:cs typeface="B Zar"/>
                        </a:rPr>
                        <a:t>-مدیریت تعاونی ها سنتی و غیرحرفه ای است.</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-مدیریت تعاونی ها عموما غیر حرفه ای هستند و  کارائی اندکی دارد.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-نظارت دولت در مدیریت تعاونی ها بسیار ضعیف است و در برخی موارد دولت در تعیین مدیران تعاونی ها دخالت می کند.</a:t>
                      </a:r>
                      <a:endParaRPr lang="en-US" sz="1400" dirty="0">
                        <a:solidFill>
                          <a:srgbClr val="000000"/>
                        </a:solidFill>
                        <a:latin typeface="Times New Roman"/>
                        <a:ea typeface="Times New Roman"/>
                        <a:cs typeface="B Zar"/>
                      </a:endParaRPr>
                    </a:p>
                  </a:txBody>
                  <a:tcPr marL="35149" marR="35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dirty="0">
                          <a:solidFill>
                            <a:srgbClr val="000000"/>
                          </a:solidFill>
                          <a:latin typeface="Times New Roman"/>
                          <a:ea typeface="Times New Roman"/>
                          <a:cs typeface="B Zar"/>
                        </a:rPr>
                        <a:t>-مدیریت اعضاء بر تعاونی مجاز نیست. تعاونی الزاما باید مدیریت حرفه ای داشته باشد.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-اعضای هیات مدیره تعاونی از اعضای حامی تعاونی باشند.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 راهکارهایی برای افزایش مشارکت اعضا در انتخاب مدیران اندیشیده شود.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 طول دوره مدیران محدود باشد و به امری مادام العمر تبدیل نشود.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-مدیریت تعاونی حرفه ای و تخصصی باشد.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-تعاونی ها بتوانند عضو هیات مدیره متخصص غیرعضو داشته باشد.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-هرگونه دخالت نهادهای دولتی در مدیریت و انتخاب مدیران تعاونی ها ممنوع است.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-مدیریت تعاونی ها شفاف و در مقابل اعضا پاسخگو باشند.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smtClean="0">
                          <a:solidFill>
                            <a:srgbClr val="000000"/>
                          </a:solidFill>
                          <a:latin typeface="Times New Roman"/>
                          <a:ea typeface="Times New Roman"/>
                          <a:cs typeface="B Zar"/>
                        </a:rPr>
                        <a:t>-رکن </a:t>
                      </a:r>
                      <a:r>
                        <a:rPr lang="fa-IR" sz="1400" dirty="0">
                          <a:solidFill>
                            <a:srgbClr val="000000"/>
                          </a:solidFill>
                          <a:latin typeface="Times New Roman"/>
                          <a:ea typeface="Times New Roman"/>
                          <a:cs typeface="B Zar"/>
                        </a:rPr>
                        <a:t>نظارتی بارزسان و اعضا فعال شود.</a:t>
                      </a:r>
                      <a:endParaRPr lang="en-US" sz="1400" dirty="0">
                        <a:solidFill>
                          <a:srgbClr val="000000"/>
                        </a:solidFill>
                        <a:latin typeface="Times New Roman"/>
                        <a:ea typeface="Times New Roman"/>
                        <a:cs typeface="B Zar"/>
                      </a:endParaRPr>
                    </a:p>
                  </a:txBody>
                  <a:tcPr marL="35149" marR="35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31425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r"/>
            <a:r>
              <a:rPr lang="fa-IR" sz="2800" b="1" dirty="0" smtClean="0">
                <a:cs typeface="B Zar" pitchFamily="2" charset="-78"/>
              </a:rPr>
              <a:t>سطح میانی </a:t>
            </a:r>
            <a:r>
              <a:rPr lang="fa-IR" b="1" dirty="0" smtClean="0">
                <a:cs typeface="B Zar" pitchFamily="2" charset="-78"/>
              </a:rPr>
              <a:t/>
            </a:r>
            <a:br>
              <a:rPr lang="fa-IR" b="1" dirty="0" smtClean="0">
                <a:cs typeface="B Zar" pitchFamily="2" charset="-78"/>
              </a:rPr>
            </a:br>
            <a:r>
              <a:rPr lang="fa-IR" sz="2500" b="1" dirty="0" smtClean="0">
                <a:cs typeface="B Zar" pitchFamily="2" charset="-78"/>
              </a:rPr>
              <a:t>ساختار شبکه های بین بخشی تعاونی ها </a:t>
            </a:r>
            <a:endParaRPr lang="en-US" sz="2500" dirty="0">
              <a:cs typeface="B Zar" pitchFamily="2" charset="-78"/>
            </a:endParaRPr>
          </a:p>
        </p:txBody>
      </p:sp>
      <p:graphicFrame>
        <p:nvGraphicFramePr>
          <p:cNvPr id="3" name="Table 2"/>
          <p:cNvGraphicFramePr>
            <a:graphicFrameLocks noGrp="1"/>
          </p:cNvGraphicFramePr>
          <p:nvPr/>
        </p:nvGraphicFramePr>
        <p:xfrm>
          <a:off x="1219199" y="1661160"/>
          <a:ext cx="6629401" cy="3816096"/>
        </p:xfrm>
        <a:graphic>
          <a:graphicData uri="http://schemas.openxmlformats.org/drawingml/2006/table">
            <a:tbl>
              <a:tblPr rtl="1"/>
              <a:tblGrid>
                <a:gridCol w="1923505">
                  <a:extLst>
                    <a:ext uri="{9D8B030D-6E8A-4147-A177-3AD203B41FA5}">
                      <a16:colId xmlns:a16="http://schemas.microsoft.com/office/drawing/2014/main" xmlns="" val="20000"/>
                    </a:ext>
                  </a:extLst>
                </a:gridCol>
                <a:gridCol w="2060407">
                  <a:extLst>
                    <a:ext uri="{9D8B030D-6E8A-4147-A177-3AD203B41FA5}">
                      <a16:colId xmlns:a16="http://schemas.microsoft.com/office/drawing/2014/main" xmlns="" val="20001"/>
                    </a:ext>
                  </a:extLst>
                </a:gridCol>
                <a:gridCol w="2645489">
                  <a:extLst>
                    <a:ext uri="{9D8B030D-6E8A-4147-A177-3AD203B41FA5}">
                      <a16:colId xmlns:a16="http://schemas.microsoft.com/office/drawing/2014/main" xmlns="" val="20002"/>
                    </a:ext>
                  </a:extLst>
                </a:gridCol>
              </a:tblGrid>
              <a:tr h="0">
                <a:tc>
                  <a:txBody>
                    <a:bodyPr/>
                    <a:lstStyle/>
                    <a:p>
                      <a:pPr algn="ctr" rtl="1">
                        <a:lnSpc>
                          <a:spcPct val="115000"/>
                        </a:lnSpc>
                        <a:spcAft>
                          <a:spcPts val="600"/>
                        </a:spcAft>
                      </a:pPr>
                      <a:r>
                        <a:rPr lang="fa-IR" sz="1400" b="1" dirty="0">
                          <a:solidFill>
                            <a:srgbClr val="000000"/>
                          </a:solidFill>
                          <a:latin typeface="Times New Roman"/>
                          <a:ea typeface="Times New Roman"/>
                          <a:cs typeface="B Zar"/>
                        </a:rPr>
                        <a:t>اصول پایه و تجارب کشورها</a:t>
                      </a:r>
                      <a:endParaRPr lang="en-US" sz="1400" dirty="0">
                        <a:solidFill>
                          <a:srgbClr val="000000"/>
                        </a:solidFill>
                        <a:latin typeface="Times New Roman"/>
                        <a:ea typeface="Times New Roman"/>
                        <a:cs typeface="B Zar"/>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وضع موجود ایران</a:t>
                      </a:r>
                      <a:endParaRPr lang="en-US" sz="1400">
                        <a:solidFill>
                          <a:srgbClr val="000000"/>
                        </a:solidFill>
                        <a:latin typeface="Times New Roman"/>
                        <a:ea typeface="Times New Roman"/>
                        <a:cs typeface="B Zar"/>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پیشنهاد الگو</a:t>
                      </a:r>
                      <a:endParaRPr lang="en-US" sz="1400">
                        <a:solidFill>
                          <a:srgbClr val="000000"/>
                        </a:solidFill>
                        <a:latin typeface="Times New Roman"/>
                        <a:ea typeface="Times New Roman"/>
                        <a:cs typeface="B Zar"/>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0">
                <a:tc>
                  <a:txBody>
                    <a:bodyPr/>
                    <a:lstStyle/>
                    <a:p>
                      <a:pPr algn="just" rtl="1">
                        <a:lnSpc>
                          <a:spcPct val="115000"/>
                        </a:lnSpc>
                        <a:spcAft>
                          <a:spcPts val="600"/>
                        </a:spcAft>
                      </a:pPr>
                      <a:r>
                        <a:rPr lang="fa-IR" sz="1400">
                          <a:solidFill>
                            <a:srgbClr val="000000"/>
                          </a:solidFill>
                          <a:latin typeface="Times New Roman"/>
                          <a:ea typeface="Times New Roman"/>
                          <a:cs typeface="B Zar"/>
                        </a:rPr>
                        <a:t>- باید از پایداری فعالیت تعاونی ها مطمئن شد.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 ایجاد ائتلاف بین تعاونی هائی که فعالیت یکسان دارند یا منابع شان را به اشتراک می گذارند به رسیدن به اهداف مشترک کمک می کند.</a:t>
                      </a:r>
                      <a:endParaRPr lang="en-US" sz="1400">
                        <a:solidFill>
                          <a:srgbClr val="000000"/>
                        </a:solidFill>
                        <a:latin typeface="Times New Roman"/>
                        <a:ea typeface="Times New Roman"/>
                        <a:cs typeface="B Zar"/>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dirty="0">
                          <a:solidFill>
                            <a:srgbClr val="000000"/>
                          </a:solidFill>
                          <a:latin typeface="Times New Roman"/>
                          <a:ea typeface="Times New Roman"/>
                          <a:cs typeface="B Zar"/>
                        </a:rPr>
                        <a:t>-اتحادیه ها کارآمدی لازم را ندارند.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-اتاق تعاون کارآمدی لازم را ندارد.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-بهره وری در اتحادیه های تعاونی پایین است.</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-رابطه بین اتحادیه ها و تعاونی های عضو بسیار غیر فعال و ضعیف است.</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-اتحادیه ها بیش از این که مدافع منافع اعضا باشند، به عنوان یک سازمان درگیر مشکلات داخلی خود هستند.</a:t>
                      </a:r>
                      <a:endParaRPr lang="en-US" sz="1400" dirty="0">
                        <a:solidFill>
                          <a:srgbClr val="000000"/>
                        </a:solidFill>
                        <a:latin typeface="Times New Roman"/>
                        <a:ea typeface="Times New Roman"/>
                        <a:cs typeface="B Zar"/>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dirty="0">
                          <a:solidFill>
                            <a:srgbClr val="000000"/>
                          </a:solidFill>
                          <a:latin typeface="Times New Roman"/>
                          <a:ea typeface="Times New Roman"/>
                          <a:cs typeface="B Zar"/>
                        </a:rPr>
                        <a:t>-اتحادیه های کارآمد محلی، منطقه ای و ملی تعریف شوند.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-اتحادیه های منطقه ای و ملی تعاونی به سان یک تعاونی بین تعاونی ها تاسیس و مدیریت شوند.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-دولت از هرگونه مداخله در مدیریت اتحادیه ها پرهیز کند.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-اتحادیه ها فقط حامی منافع تعاونی های عضو بوده و مجری سیاست های اقتصادی و ... دولت نباشند.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-اتحادیه ها به عنوان نماینده تعاونی ها نیازهای مشتر اعضا را رصد و به دغدغه اصلی آنها تبدیل شود.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-حوزه های کاری اتحادیه ها توسعه یابد.</a:t>
                      </a:r>
                      <a:endParaRPr lang="en-US" sz="1400" dirty="0">
                        <a:solidFill>
                          <a:srgbClr val="000000"/>
                        </a:solidFill>
                        <a:latin typeface="Times New Roman"/>
                        <a:ea typeface="Times New Roman"/>
                        <a:cs typeface="B Zar"/>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203847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Autofit/>
          </a:bodyPr>
          <a:lstStyle/>
          <a:p>
            <a:pPr algn="r"/>
            <a:r>
              <a:rPr lang="fa-IR" sz="2800" b="1" dirty="0">
                <a:cs typeface="B Zar" pitchFamily="2" charset="-78"/>
              </a:rPr>
              <a:t>سطح کلان</a:t>
            </a:r>
            <a:r>
              <a:rPr lang="en-US" sz="2800" dirty="0">
                <a:cs typeface="B Zar" pitchFamily="2" charset="-78"/>
              </a:rPr>
              <a:t/>
            </a:r>
            <a:br>
              <a:rPr lang="en-US" sz="2800" dirty="0">
                <a:cs typeface="B Zar" pitchFamily="2" charset="-78"/>
              </a:rPr>
            </a:br>
            <a:r>
              <a:rPr lang="fa-IR" sz="2400" b="1" dirty="0" smtClean="0">
                <a:cs typeface="B Zar" pitchFamily="2" charset="-78"/>
              </a:rPr>
              <a:t>زمینه </a:t>
            </a:r>
            <a:r>
              <a:rPr lang="fa-IR" sz="2400" b="1" dirty="0">
                <a:cs typeface="B Zar" pitchFamily="2" charset="-78"/>
              </a:rPr>
              <a:t>های فعالیت تعاونی ها</a:t>
            </a:r>
            <a:r>
              <a:rPr lang="en-US" sz="2800" dirty="0">
                <a:cs typeface="B Zar" pitchFamily="2" charset="-78"/>
              </a:rPr>
              <a:t/>
            </a:r>
            <a:br>
              <a:rPr lang="en-US" sz="2800" dirty="0">
                <a:cs typeface="B Zar" pitchFamily="2" charset="-78"/>
              </a:rPr>
            </a:br>
            <a:endParaRPr lang="en-US" sz="2800" dirty="0">
              <a:cs typeface="B Zar" pitchFamily="2" charset="-78"/>
            </a:endParaRPr>
          </a:p>
        </p:txBody>
      </p:sp>
      <p:graphicFrame>
        <p:nvGraphicFramePr>
          <p:cNvPr id="3" name="Table 2"/>
          <p:cNvGraphicFramePr>
            <a:graphicFrameLocks noGrp="1"/>
          </p:cNvGraphicFramePr>
          <p:nvPr>
            <p:extLst/>
          </p:nvPr>
        </p:nvGraphicFramePr>
        <p:xfrm>
          <a:off x="381000" y="1066800"/>
          <a:ext cx="8382000" cy="5410200"/>
        </p:xfrm>
        <a:graphic>
          <a:graphicData uri="http://schemas.openxmlformats.org/drawingml/2006/table">
            <a:tbl>
              <a:tblPr rtl="1"/>
              <a:tblGrid>
                <a:gridCol w="2317714">
                  <a:extLst>
                    <a:ext uri="{9D8B030D-6E8A-4147-A177-3AD203B41FA5}">
                      <a16:colId xmlns:a16="http://schemas.microsoft.com/office/drawing/2014/main" xmlns="" val="20000"/>
                    </a:ext>
                  </a:extLst>
                </a:gridCol>
                <a:gridCol w="2302422">
                  <a:extLst>
                    <a:ext uri="{9D8B030D-6E8A-4147-A177-3AD203B41FA5}">
                      <a16:colId xmlns:a16="http://schemas.microsoft.com/office/drawing/2014/main" xmlns="" val="20001"/>
                    </a:ext>
                  </a:extLst>
                </a:gridCol>
                <a:gridCol w="3761864">
                  <a:extLst>
                    <a:ext uri="{9D8B030D-6E8A-4147-A177-3AD203B41FA5}">
                      <a16:colId xmlns:a16="http://schemas.microsoft.com/office/drawing/2014/main" xmlns="" val="20002"/>
                    </a:ext>
                  </a:extLst>
                </a:gridCol>
              </a:tblGrid>
              <a:tr h="278723">
                <a:tc>
                  <a:txBody>
                    <a:bodyPr/>
                    <a:lstStyle/>
                    <a:p>
                      <a:pPr algn="ctr" rtl="1">
                        <a:lnSpc>
                          <a:spcPct val="115000"/>
                        </a:lnSpc>
                        <a:spcAft>
                          <a:spcPts val="600"/>
                        </a:spcAft>
                      </a:pPr>
                      <a:r>
                        <a:rPr lang="fa-IR" sz="1300" b="1" dirty="0">
                          <a:solidFill>
                            <a:srgbClr val="000000"/>
                          </a:solidFill>
                          <a:latin typeface="Times New Roman"/>
                          <a:ea typeface="Times New Roman"/>
                          <a:cs typeface="B Zar"/>
                        </a:rPr>
                        <a:t>اصول پایه و تجارب کشورها</a:t>
                      </a:r>
                      <a:endParaRPr lang="en-US" sz="1300" dirty="0">
                        <a:solidFill>
                          <a:srgbClr val="000000"/>
                        </a:solidFill>
                        <a:latin typeface="Times New Roman"/>
                        <a:ea typeface="Times New Roman"/>
                        <a:cs typeface="B Zar"/>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300" b="1">
                          <a:solidFill>
                            <a:srgbClr val="000000"/>
                          </a:solidFill>
                          <a:latin typeface="Times New Roman"/>
                          <a:ea typeface="Times New Roman"/>
                          <a:cs typeface="B Zar"/>
                        </a:rPr>
                        <a:t>وضع موجود ایران</a:t>
                      </a:r>
                      <a:endParaRPr lang="en-US" sz="1300">
                        <a:solidFill>
                          <a:srgbClr val="000000"/>
                        </a:solidFill>
                        <a:latin typeface="Times New Roman"/>
                        <a:ea typeface="Times New Roman"/>
                        <a:cs typeface="B Zar"/>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300" b="1">
                          <a:solidFill>
                            <a:srgbClr val="000000"/>
                          </a:solidFill>
                          <a:latin typeface="Times New Roman"/>
                          <a:ea typeface="Times New Roman"/>
                          <a:cs typeface="B Zar"/>
                        </a:rPr>
                        <a:t>پیشنهاد الگو</a:t>
                      </a:r>
                      <a:endParaRPr lang="en-US" sz="1300">
                        <a:solidFill>
                          <a:srgbClr val="000000"/>
                        </a:solidFill>
                        <a:latin typeface="Times New Roman"/>
                        <a:ea typeface="Times New Roman"/>
                        <a:cs typeface="B Zar"/>
                      </a:endParaRPr>
                    </a:p>
                  </a:txBody>
                  <a:tcPr marL="42392" marR="42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5131477">
                <a:tc>
                  <a:txBody>
                    <a:bodyPr/>
                    <a:lstStyle/>
                    <a:p>
                      <a:pPr algn="just" rtl="1">
                        <a:lnSpc>
                          <a:spcPct val="115000"/>
                        </a:lnSpc>
                        <a:spcAft>
                          <a:spcPts val="600"/>
                        </a:spcAft>
                      </a:pPr>
                      <a:r>
                        <a:rPr lang="fa-IR" sz="1300">
                          <a:solidFill>
                            <a:srgbClr val="000000"/>
                          </a:solidFill>
                          <a:latin typeface="Times New Roman"/>
                          <a:ea typeface="Times New Roman"/>
                          <a:cs typeface="B Zar"/>
                        </a:rPr>
                        <a:t>-لزومی ندارد تعاونی ها در همه زمینه های اقتصادی که بنگاه های خصوصی حضور دارند فعالیت کنند.</a:t>
                      </a:r>
                      <a:endParaRPr lang="en-US" sz="1300">
                        <a:solidFill>
                          <a:srgbClr val="000000"/>
                        </a:solidFill>
                        <a:latin typeface="Times New Roman"/>
                        <a:ea typeface="Times New Roman"/>
                        <a:cs typeface="B Zar"/>
                      </a:endParaRPr>
                    </a:p>
                    <a:p>
                      <a:pPr algn="just" rtl="1">
                        <a:lnSpc>
                          <a:spcPct val="115000"/>
                        </a:lnSpc>
                        <a:spcAft>
                          <a:spcPts val="600"/>
                        </a:spcAft>
                      </a:pPr>
                      <a:r>
                        <a:rPr lang="fa-IR" sz="1300">
                          <a:solidFill>
                            <a:srgbClr val="000000"/>
                          </a:solidFill>
                          <a:latin typeface="Times New Roman"/>
                          <a:ea typeface="Times New Roman"/>
                          <a:cs typeface="B Zar"/>
                        </a:rPr>
                        <a:t>-تعاونی باید فعالیت هایی را پوشش دهد که واحدهای اقتصادی خصوصی فردی از آن ناحیه آسیب و خسارت می بینند و منافع و ارزش های اقتصادی را از دست می دهند.</a:t>
                      </a:r>
                      <a:endParaRPr lang="en-US" sz="1300">
                        <a:solidFill>
                          <a:srgbClr val="000000"/>
                        </a:solidFill>
                        <a:latin typeface="Times New Roman"/>
                        <a:ea typeface="Times New Roman"/>
                        <a:cs typeface="B Zar"/>
                      </a:endParaRPr>
                    </a:p>
                    <a:p>
                      <a:pPr algn="just" rtl="1">
                        <a:lnSpc>
                          <a:spcPct val="115000"/>
                        </a:lnSpc>
                        <a:spcAft>
                          <a:spcPts val="600"/>
                        </a:spcAft>
                      </a:pPr>
                      <a:r>
                        <a:rPr lang="fa-IR" sz="1300">
                          <a:solidFill>
                            <a:srgbClr val="000000"/>
                          </a:solidFill>
                          <a:latin typeface="Times New Roman"/>
                          <a:ea typeface="Times New Roman"/>
                          <a:cs typeface="B Zar"/>
                        </a:rPr>
                        <a:t>-بهترین زمینه فعالیت تعاونی ها ورود به فعالیت های اقتصادی است که ارتباط بین لایه های بازار ایجاد می کنند.</a:t>
                      </a:r>
                      <a:endParaRPr lang="en-US" sz="1300">
                        <a:solidFill>
                          <a:srgbClr val="000000"/>
                        </a:solidFill>
                        <a:latin typeface="Times New Roman"/>
                        <a:ea typeface="Times New Roman"/>
                        <a:cs typeface="B Zar"/>
                      </a:endParaRPr>
                    </a:p>
                    <a:p>
                      <a:pPr algn="just" rtl="1">
                        <a:lnSpc>
                          <a:spcPct val="115000"/>
                        </a:lnSpc>
                        <a:spcAft>
                          <a:spcPts val="600"/>
                        </a:spcAft>
                      </a:pPr>
                      <a:r>
                        <a:rPr lang="fa-IR" sz="1300">
                          <a:solidFill>
                            <a:srgbClr val="000000"/>
                          </a:solidFill>
                          <a:latin typeface="Times New Roman"/>
                          <a:ea typeface="Times New Roman"/>
                          <a:cs typeface="B Zar"/>
                        </a:rPr>
                        <a:t>- تعاونی ساختاری است که ضعف افراد یا بنگاه های صاحب کالا یا مهارت را می تواند به بهترین شکل رفع کند.   </a:t>
                      </a:r>
                      <a:endParaRPr lang="en-US" sz="1300">
                        <a:solidFill>
                          <a:srgbClr val="000000"/>
                        </a:solidFill>
                        <a:latin typeface="Times New Roman"/>
                        <a:ea typeface="Times New Roman"/>
                        <a:cs typeface="B Zar"/>
                      </a:endParaRPr>
                    </a:p>
                    <a:p>
                      <a:pPr algn="just" rtl="1">
                        <a:lnSpc>
                          <a:spcPct val="115000"/>
                        </a:lnSpc>
                        <a:spcAft>
                          <a:spcPts val="600"/>
                        </a:spcAft>
                      </a:pPr>
                      <a:r>
                        <a:rPr lang="fa-IR" sz="1300">
                          <a:solidFill>
                            <a:srgbClr val="000000"/>
                          </a:solidFill>
                          <a:latin typeface="Times New Roman"/>
                          <a:ea typeface="Times New Roman"/>
                          <a:cs typeface="B Zar"/>
                        </a:rPr>
                        <a:t>-تاسیس تعاونی ها زمانی از توجیه برخوردار است که تامین کننده نیاز گروهی از افرادی باشد که بین آنها سطح معینی از اعتماد و سرمایه اجتماعی وجود داشته باشد.</a:t>
                      </a:r>
                      <a:endParaRPr lang="en-US" sz="1300">
                        <a:solidFill>
                          <a:srgbClr val="000000"/>
                        </a:solidFill>
                        <a:latin typeface="Times New Roman"/>
                        <a:ea typeface="Times New Roman"/>
                        <a:cs typeface="B Zar"/>
                      </a:endParaRPr>
                    </a:p>
                    <a:p>
                      <a:pPr algn="just" rtl="1">
                        <a:lnSpc>
                          <a:spcPct val="115000"/>
                        </a:lnSpc>
                        <a:spcAft>
                          <a:spcPts val="600"/>
                        </a:spcAft>
                      </a:pPr>
                      <a:r>
                        <a:rPr lang="fa-IR" sz="1300">
                          <a:solidFill>
                            <a:srgbClr val="000000"/>
                          </a:solidFill>
                          <a:latin typeface="Times New Roman"/>
                          <a:ea typeface="Times New Roman"/>
                          <a:cs typeface="B Zar"/>
                        </a:rPr>
                        <a:t>-تعاونی ها اغلب در زمینه مصرف، کشاورزی و تامین مالی فعال هستند. </a:t>
                      </a:r>
                      <a:endParaRPr lang="en-US" sz="1300">
                        <a:solidFill>
                          <a:srgbClr val="000000"/>
                        </a:solidFill>
                        <a:latin typeface="Times New Roman"/>
                        <a:ea typeface="Times New Roman"/>
                        <a:cs typeface="B Zar"/>
                      </a:endParaRPr>
                    </a:p>
                  </a:txBody>
                  <a:tcPr marL="10991" marR="10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300" dirty="0">
                          <a:solidFill>
                            <a:srgbClr val="000000"/>
                          </a:solidFill>
                          <a:latin typeface="Times New Roman"/>
                          <a:ea typeface="Times New Roman"/>
                          <a:cs typeface="B Zar"/>
                        </a:rPr>
                        <a:t>-قیمت بالا و کیفیت پائین نهاده ها و خدمات و قیمت پائین برای محصولات و خدمات تولیدی در اقتصاد کشور به وفور مشاهده می شود.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-حاشیه بازار در عمده فروشی و خرده فروشی بسیار بالاست در حالی که تولیدکننده از آن بی بهره است.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-در اکثر دوره ها استراتژی صحیحی برای توسعه و حمایت از تعاونی ها وجود نداشته بلکه صرفا تاسیس تعاونی و توسعه کمی آن ها مد نظر است. </a:t>
                      </a:r>
                      <a:endParaRPr lang="en-US" sz="1300" dirty="0">
                        <a:solidFill>
                          <a:srgbClr val="000000"/>
                        </a:solidFill>
                        <a:latin typeface="Times New Roman"/>
                        <a:ea typeface="Times New Roman"/>
                        <a:cs typeface="B Zar"/>
                      </a:endParaRPr>
                    </a:p>
                  </a:txBody>
                  <a:tcPr marL="10991" marR="10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300" dirty="0">
                          <a:solidFill>
                            <a:srgbClr val="000000"/>
                          </a:solidFill>
                          <a:latin typeface="Times New Roman"/>
                          <a:ea typeface="Times New Roman"/>
                          <a:cs typeface="B Zar"/>
                        </a:rPr>
                        <a:t>-تعاونی ها برای ادغام عمودی در لایه های بازار ایجاد شوند.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-زمینه فعالیت تعاونی ها تامین نیازهای تولیدکنندگان، بازاریابی محصولات تولیدکنندگان، فرآوری و تبدیل محصول تولیدکنندگان و تامین امکان ورود صاحبان حرف و مشاغل به بازار است.</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-اعضای تعاونی باید تولیدکنندگانی باشند که محصولی را تولید می کنند و در فرآوری یا بازاررسانی آن مشکل دارند. یا تولیدکنندگانی که در تامین نهاده ها و سایر نیازهایشان از بازار با مشکلاتی مواجه هستند.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-اعضای تعاونی می توانند </a:t>
                      </a:r>
                      <a:r>
                        <a:rPr lang="fa-IR" sz="1300" dirty="0" smtClean="0">
                          <a:solidFill>
                            <a:srgbClr val="000000"/>
                          </a:solidFill>
                          <a:latin typeface="Times New Roman"/>
                          <a:ea typeface="Times New Roman"/>
                          <a:cs typeface="B Zar"/>
                        </a:rPr>
                        <a:t>صاحبان تخصص</a:t>
                      </a:r>
                      <a:r>
                        <a:rPr lang="fa-IR" sz="1300" dirty="0">
                          <a:solidFill>
                            <a:srgbClr val="000000"/>
                          </a:solidFill>
                          <a:latin typeface="Times New Roman"/>
                          <a:ea typeface="Times New Roman"/>
                          <a:cs typeface="B Zar"/>
                        </a:rPr>
                        <a:t>، مهارت یا حرفه ای باشند که در عرضه خدمات خود به صورت فردی با مشکلاتی مواجه هستند.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-در گام اول تاسیس تعاونی های بازاریابی محصولات کشوری، تعاونی های تامین نهاده های کشاورزی در اولویت باشند.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-در گام دوم تعاونی های بازاریابی محصولات و تامین نیاز صنایع دستی و خانگی تاسیس شوند.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-در گام سوم این تعاونی ها برای صنایع کوچک در شهرک ها و خوشه های صنعتی ایجاد شوند.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-در گام چهارم تعاون های فرآوری کشاورزی ایجاد شوند. </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-در گام پنجم تعاونی های بیمه (نه بیمه تعاونی) تاسیس شده و توسعه یابند.</a:t>
                      </a:r>
                      <a:endParaRPr lang="en-US" sz="1300" dirty="0">
                        <a:solidFill>
                          <a:srgbClr val="000000"/>
                        </a:solidFill>
                        <a:latin typeface="Times New Roman"/>
                        <a:ea typeface="Times New Roman"/>
                        <a:cs typeface="B Zar"/>
                      </a:endParaRPr>
                    </a:p>
                    <a:p>
                      <a:pPr algn="just" rtl="1">
                        <a:lnSpc>
                          <a:spcPct val="115000"/>
                        </a:lnSpc>
                        <a:spcAft>
                          <a:spcPts val="600"/>
                        </a:spcAft>
                      </a:pPr>
                      <a:r>
                        <a:rPr lang="fa-IR" sz="1300" dirty="0">
                          <a:solidFill>
                            <a:srgbClr val="000000"/>
                          </a:solidFill>
                          <a:latin typeface="Times New Roman"/>
                          <a:ea typeface="Times New Roman"/>
                          <a:cs typeface="B Zar"/>
                        </a:rPr>
                        <a:t>-تعاون های اعتبار تجدید ساختار شده و با اصولی جدید احیا شوند.</a:t>
                      </a:r>
                      <a:endParaRPr lang="en-US" sz="1300" dirty="0">
                        <a:solidFill>
                          <a:srgbClr val="000000"/>
                        </a:solidFill>
                        <a:latin typeface="Times New Roman"/>
                        <a:ea typeface="Times New Roman"/>
                        <a:cs typeface="B Zar"/>
                      </a:endParaRPr>
                    </a:p>
                  </a:txBody>
                  <a:tcPr marL="10991" marR="109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724389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r"/>
            <a:r>
              <a:rPr lang="fa-IR" sz="2800" b="1" dirty="0">
                <a:cs typeface="B Zar" pitchFamily="2" charset="-78"/>
              </a:rPr>
              <a:t>رابطه دولت با بخش تعاونی </a:t>
            </a:r>
            <a:endParaRPr lang="en-US" sz="2800" dirty="0">
              <a:cs typeface="B Zar" pitchFamily="2" charset="-78"/>
            </a:endParaRPr>
          </a:p>
        </p:txBody>
      </p:sp>
      <p:graphicFrame>
        <p:nvGraphicFramePr>
          <p:cNvPr id="3" name="Table 2"/>
          <p:cNvGraphicFramePr>
            <a:graphicFrameLocks noGrp="1"/>
          </p:cNvGraphicFramePr>
          <p:nvPr>
            <p:extLst/>
          </p:nvPr>
        </p:nvGraphicFramePr>
        <p:xfrm>
          <a:off x="685799" y="1143000"/>
          <a:ext cx="7772401" cy="5181600"/>
        </p:xfrm>
        <a:graphic>
          <a:graphicData uri="http://schemas.openxmlformats.org/drawingml/2006/table">
            <a:tbl>
              <a:tblPr rtl="1"/>
              <a:tblGrid>
                <a:gridCol w="2507200">
                  <a:extLst>
                    <a:ext uri="{9D8B030D-6E8A-4147-A177-3AD203B41FA5}">
                      <a16:colId xmlns:a16="http://schemas.microsoft.com/office/drawing/2014/main" xmlns="" val="20000"/>
                    </a:ext>
                  </a:extLst>
                </a:gridCol>
                <a:gridCol w="2070530">
                  <a:extLst>
                    <a:ext uri="{9D8B030D-6E8A-4147-A177-3AD203B41FA5}">
                      <a16:colId xmlns:a16="http://schemas.microsoft.com/office/drawing/2014/main" xmlns="" val="20001"/>
                    </a:ext>
                  </a:extLst>
                </a:gridCol>
                <a:gridCol w="3194671">
                  <a:extLst>
                    <a:ext uri="{9D8B030D-6E8A-4147-A177-3AD203B41FA5}">
                      <a16:colId xmlns:a16="http://schemas.microsoft.com/office/drawing/2014/main" xmlns="" val="20002"/>
                    </a:ext>
                  </a:extLst>
                </a:gridCol>
              </a:tblGrid>
              <a:tr h="261763">
                <a:tc>
                  <a:txBody>
                    <a:bodyPr/>
                    <a:lstStyle/>
                    <a:p>
                      <a:pPr algn="ctr" rtl="1">
                        <a:lnSpc>
                          <a:spcPct val="115000"/>
                        </a:lnSpc>
                        <a:spcAft>
                          <a:spcPts val="600"/>
                        </a:spcAft>
                      </a:pPr>
                      <a:r>
                        <a:rPr lang="fa-IR" sz="1400" b="1" dirty="0">
                          <a:solidFill>
                            <a:srgbClr val="000000"/>
                          </a:solidFill>
                          <a:latin typeface="Times New Roman"/>
                          <a:ea typeface="Times New Roman"/>
                          <a:cs typeface="B Zar"/>
                        </a:rPr>
                        <a:t>اصول پایه و تجارب کشورها</a:t>
                      </a:r>
                      <a:endParaRPr lang="en-US" sz="1400" dirty="0">
                        <a:solidFill>
                          <a:srgbClr val="000000"/>
                        </a:solidFill>
                        <a:latin typeface="Times New Roman"/>
                        <a:ea typeface="Times New Roman"/>
                        <a:cs typeface="B Zar"/>
                      </a:endParaRPr>
                    </a:p>
                  </a:txBody>
                  <a:tcPr marL="32897" marR="32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وضع موجود ایران</a:t>
                      </a:r>
                      <a:endParaRPr lang="en-US" sz="1400">
                        <a:solidFill>
                          <a:srgbClr val="000000"/>
                        </a:solidFill>
                        <a:latin typeface="Times New Roman"/>
                        <a:ea typeface="Times New Roman"/>
                        <a:cs typeface="B Zar"/>
                      </a:endParaRPr>
                    </a:p>
                  </a:txBody>
                  <a:tcPr marL="32897" marR="32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پیشنهاد الگو</a:t>
                      </a:r>
                      <a:endParaRPr lang="en-US" sz="1400">
                        <a:solidFill>
                          <a:srgbClr val="000000"/>
                        </a:solidFill>
                        <a:latin typeface="Times New Roman"/>
                        <a:ea typeface="Times New Roman"/>
                        <a:cs typeface="B Zar"/>
                      </a:endParaRPr>
                    </a:p>
                  </a:txBody>
                  <a:tcPr marL="32897" marR="32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4919837">
                <a:tc>
                  <a:txBody>
                    <a:bodyPr/>
                    <a:lstStyle/>
                    <a:p>
                      <a:pPr algn="just" rtl="1">
                        <a:lnSpc>
                          <a:spcPct val="115000"/>
                        </a:lnSpc>
                        <a:spcAft>
                          <a:spcPts val="600"/>
                        </a:spcAft>
                      </a:pPr>
                      <a:r>
                        <a:rPr lang="fa-IR" sz="1400" dirty="0">
                          <a:solidFill>
                            <a:srgbClr val="000000"/>
                          </a:solidFill>
                          <a:latin typeface="Times New Roman"/>
                          <a:ea typeface="Times New Roman"/>
                          <a:cs typeface="B Zar"/>
                        </a:rPr>
                        <a:t>- در کشورهای توسعه یافته دولت ها نقشی در ایجاد و تقویت تعاونی ها نداشته اند اما به عنوان سیاست های توسعه ای از تعاونی ها حمایت نموده اند.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 تعاونی ها عمدتا به عنوان نهاد هایی که زمینه مشارکت گروه های اجتماعی را فراهم می سازند مورد حمایت حقوقی قرار دارند.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-در کشورهای درحال توسعه تعاونی ها به عنوان ابزار توسعه جهت تامین منابع اعتباری بخش روستایی و کشاورزی  مورد استفاده قرار گرفته اند و دولت ها هم زمان از دولت ها حمایت و دخالت می کنند. </a:t>
                      </a:r>
                      <a:endParaRPr lang="en-US" sz="1400" dirty="0">
                        <a:solidFill>
                          <a:srgbClr val="000000"/>
                        </a:solidFill>
                        <a:latin typeface="Times New Roman"/>
                        <a:ea typeface="Times New Roman"/>
                        <a:cs typeface="B Zar"/>
                      </a:endParaRPr>
                    </a:p>
                  </a:txBody>
                  <a:tcPr marL="32897" marR="32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a:solidFill>
                            <a:srgbClr val="000000"/>
                          </a:solidFill>
                          <a:latin typeface="Times New Roman"/>
                          <a:ea typeface="Times New Roman"/>
                          <a:cs typeface="B Zar"/>
                        </a:rPr>
                        <a:t>- فقدان یک استراتژی توسعه بخش تعاونی چه نزد سازمان های دولتی و چه نزد سازمان های واسطه ای مانند اتحادیه ها</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 حاکمیت رویکرد کمی گرایی در تاسیس بی رویه تعاونی ها بدون در نظر گرفتن ظرفیت های حمایتی</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-ضعف تحقیق و توسعه در بخش تعاونی</a:t>
                      </a:r>
                      <a:endParaRPr lang="en-US" sz="1400">
                        <a:solidFill>
                          <a:srgbClr val="000000"/>
                        </a:solidFill>
                        <a:latin typeface="Times New Roman"/>
                        <a:ea typeface="Times New Roman"/>
                        <a:cs typeface="B Zar"/>
                      </a:endParaRPr>
                    </a:p>
                  </a:txBody>
                  <a:tcPr marL="32897" marR="32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dirty="0">
                          <a:solidFill>
                            <a:srgbClr val="000000"/>
                          </a:solidFill>
                          <a:latin typeface="Times New Roman"/>
                          <a:ea typeface="Times New Roman"/>
                          <a:cs typeface="B Zar"/>
                        </a:rPr>
                        <a:t>- اصلاح رویکرد کمی گرایی و برنامه ریزی برای توسعه کیفی و ارتقا بهره وری تعاونی های موجود.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-بازنگری ساختارهای حقوقی و مدیریتی تعاونی متناسب با فضای جدید اقتصادی.</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smtClean="0">
                          <a:solidFill>
                            <a:srgbClr val="000000"/>
                          </a:solidFill>
                          <a:latin typeface="Times New Roman"/>
                          <a:ea typeface="Times New Roman"/>
                          <a:cs typeface="B Zar"/>
                        </a:rPr>
                        <a:t>-ساختارهای </a:t>
                      </a:r>
                      <a:r>
                        <a:rPr lang="fa-IR" sz="1400" dirty="0">
                          <a:solidFill>
                            <a:srgbClr val="000000"/>
                          </a:solidFill>
                          <a:latin typeface="Times New Roman"/>
                          <a:ea typeface="Times New Roman"/>
                          <a:cs typeface="B Zar"/>
                        </a:rPr>
                        <a:t>نوین تعاونی ها متناسب با نیازها و شرایط اقتصادی و بازاری </a:t>
                      </a:r>
                      <a:r>
                        <a:rPr lang="fa-IR" sz="1400" dirty="0" smtClean="0">
                          <a:solidFill>
                            <a:srgbClr val="000000"/>
                          </a:solidFill>
                          <a:latin typeface="Times New Roman"/>
                          <a:ea typeface="Times New Roman"/>
                          <a:cs typeface="B Zar"/>
                        </a:rPr>
                        <a:t>کشور طراحی شوند.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smtClean="0">
                          <a:solidFill>
                            <a:srgbClr val="000000"/>
                          </a:solidFill>
                          <a:latin typeface="Times New Roman"/>
                          <a:ea typeface="Times New Roman"/>
                          <a:cs typeface="B Zar"/>
                        </a:rPr>
                        <a:t>-نظارت جامع بر </a:t>
                      </a:r>
                      <a:r>
                        <a:rPr lang="fa-IR" sz="1400" dirty="0">
                          <a:solidFill>
                            <a:srgbClr val="000000"/>
                          </a:solidFill>
                          <a:latin typeface="Times New Roman"/>
                          <a:ea typeface="Times New Roman"/>
                          <a:cs typeface="B Zar"/>
                        </a:rPr>
                        <a:t>تعاونی ها برای رعایت ساختار الگو و اصول </a:t>
                      </a:r>
                      <a:r>
                        <a:rPr lang="fa-IR" sz="1400" dirty="0" smtClean="0">
                          <a:solidFill>
                            <a:srgbClr val="000000"/>
                          </a:solidFill>
                          <a:latin typeface="Times New Roman"/>
                          <a:ea typeface="Times New Roman"/>
                          <a:cs typeface="B Zar"/>
                        </a:rPr>
                        <a:t>تعاون انجام شود.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-نظارت بر عملکرد و مدیریت تعاونی ها.</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-کمک به برنامه های توسعه تامین مالی تعاونی ها (تاسیس بانک تعاون، تعاونی های اعتبار و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-برقراری ارتباط موثر برای کسب تجارب نوین.</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-شناسائی و برنامه ریزی زمینه های تاسیس تعاونی ها مطابق الگوهای موفق.</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-کمک به طرح های تحقیق و توسعه تعاونی ها</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-کمک به برنامه های توسعه بازار و صادرات تعاونی ها</a:t>
                      </a:r>
                      <a:endParaRPr lang="en-US" sz="1400" dirty="0">
                        <a:solidFill>
                          <a:srgbClr val="000000"/>
                        </a:solidFill>
                        <a:latin typeface="Times New Roman"/>
                        <a:ea typeface="Times New Roman"/>
                        <a:cs typeface="B Zar"/>
                      </a:endParaRPr>
                    </a:p>
                  </a:txBody>
                  <a:tcPr marL="32897" marR="32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163213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r"/>
            <a:r>
              <a:rPr lang="fa-IR" sz="2600" b="1" dirty="0">
                <a:cs typeface="B Zar" pitchFamily="2" charset="-78"/>
              </a:rPr>
              <a:t>تامین سرمایه و اعتبار </a:t>
            </a:r>
            <a:endParaRPr lang="en-US" sz="2600" dirty="0">
              <a:cs typeface="B Zar" pitchFamily="2" charset="-78"/>
            </a:endParaRPr>
          </a:p>
        </p:txBody>
      </p:sp>
      <p:graphicFrame>
        <p:nvGraphicFramePr>
          <p:cNvPr id="3" name="Table 2"/>
          <p:cNvGraphicFramePr>
            <a:graphicFrameLocks noGrp="1"/>
          </p:cNvGraphicFramePr>
          <p:nvPr/>
        </p:nvGraphicFramePr>
        <p:xfrm>
          <a:off x="914400" y="1143000"/>
          <a:ext cx="7315200" cy="5026152"/>
        </p:xfrm>
        <a:graphic>
          <a:graphicData uri="http://schemas.openxmlformats.org/drawingml/2006/table">
            <a:tbl>
              <a:tblPr rtl="1"/>
              <a:tblGrid>
                <a:gridCol w="2141899">
                  <a:extLst>
                    <a:ext uri="{9D8B030D-6E8A-4147-A177-3AD203B41FA5}">
                      <a16:colId xmlns:a16="http://schemas.microsoft.com/office/drawing/2014/main" xmlns="" val="20000"/>
                    </a:ext>
                  </a:extLst>
                </a:gridCol>
                <a:gridCol w="2011934">
                  <a:extLst>
                    <a:ext uri="{9D8B030D-6E8A-4147-A177-3AD203B41FA5}">
                      <a16:colId xmlns:a16="http://schemas.microsoft.com/office/drawing/2014/main" xmlns="" val="20001"/>
                    </a:ext>
                  </a:extLst>
                </a:gridCol>
                <a:gridCol w="3161367">
                  <a:extLst>
                    <a:ext uri="{9D8B030D-6E8A-4147-A177-3AD203B41FA5}">
                      <a16:colId xmlns:a16="http://schemas.microsoft.com/office/drawing/2014/main" xmlns="" val="20002"/>
                    </a:ext>
                  </a:extLst>
                </a:gridCol>
              </a:tblGrid>
              <a:tr h="194463">
                <a:tc>
                  <a:txBody>
                    <a:bodyPr/>
                    <a:lstStyle/>
                    <a:p>
                      <a:pPr algn="ctr" rtl="1">
                        <a:lnSpc>
                          <a:spcPct val="115000"/>
                        </a:lnSpc>
                        <a:spcAft>
                          <a:spcPts val="600"/>
                        </a:spcAft>
                      </a:pPr>
                      <a:r>
                        <a:rPr lang="fa-IR" sz="1400" b="1" dirty="0">
                          <a:solidFill>
                            <a:srgbClr val="000000"/>
                          </a:solidFill>
                          <a:latin typeface="Times New Roman"/>
                          <a:ea typeface="Times New Roman"/>
                          <a:cs typeface="B Zar"/>
                        </a:rPr>
                        <a:t>اصول پایه و تجارب کشورها</a:t>
                      </a:r>
                      <a:endParaRPr lang="en-US" sz="1400" dirty="0">
                        <a:solidFill>
                          <a:srgbClr val="000000"/>
                        </a:solidFill>
                        <a:latin typeface="Times New Roman"/>
                        <a:ea typeface="Times New Roman"/>
                        <a:cs typeface="B Zar"/>
                      </a:endParaRPr>
                    </a:p>
                  </a:txBody>
                  <a:tcPr marL="33467" marR="33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وضع موجود ایران</a:t>
                      </a:r>
                      <a:endParaRPr lang="en-US" sz="1400">
                        <a:solidFill>
                          <a:srgbClr val="000000"/>
                        </a:solidFill>
                        <a:latin typeface="Times New Roman"/>
                        <a:ea typeface="Times New Roman"/>
                        <a:cs typeface="B Zar"/>
                      </a:endParaRPr>
                    </a:p>
                  </a:txBody>
                  <a:tcPr marL="33467" marR="33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600"/>
                        </a:spcAft>
                      </a:pPr>
                      <a:r>
                        <a:rPr lang="fa-IR" sz="1400" b="1">
                          <a:solidFill>
                            <a:srgbClr val="000000"/>
                          </a:solidFill>
                          <a:latin typeface="Times New Roman"/>
                          <a:ea typeface="Times New Roman"/>
                          <a:cs typeface="B Zar"/>
                        </a:rPr>
                        <a:t>الگوی پیشنهادی</a:t>
                      </a:r>
                      <a:endParaRPr lang="en-US" sz="1400">
                        <a:solidFill>
                          <a:srgbClr val="000000"/>
                        </a:solidFill>
                        <a:latin typeface="Times New Roman"/>
                        <a:ea typeface="Times New Roman"/>
                        <a:cs typeface="B Zar"/>
                      </a:endParaRPr>
                    </a:p>
                  </a:txBody>
                  <a:tcPr marL="33467" marR="33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3869537">
                <a:tc>
                  <a:txBody>
                    <a:bodyPr/>
                    <a:lstStyle/>
                    <a:p>
                      <a:pPr algn="just" rtl="1">
                        <a:lnSpc>
                          <a:spcPct val="115000"/>
                        </a:lnSpc>
                        <a:spcAft>
                          <a:spcPts val="600"/>
                        </a:spcAft>
                      </a:pPr>
                      <a:r>
                        <a:rPr lang="fa-IR" sz="1400">
                          <a:solidFill>
                            <a:srgbClr val="000000"/>
                          </a:solidFill>
                          <a:latin typeface="Times New Roman"/>
                          <a:ea typeface="Times New Roman"/>
                          <a:cs typeface="B Zar"/>
                        </a:rPr>
                        <a:t>-به تامین سرمایه تعاونی ها یارانه تعلق می گیرد.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-دوره بازپرداخت تسهیلات تعاونی ها طولانی تر است.</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-تعاونی های اعتبار عملکرد موثر و موفقی دارند.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-تعاونی ها در تدوین و بکارگیری روش های جذب سرمایه و اعتبار فعال و مبتکرانه عمل می کنند.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-روش های تامین سرمایه ویژه تعاونی های فرآوری و بازاریابی کشاورزی تدوین شده اند.</a:t>
                      </a:r>
                      <a:endParaRPr lang="en-US" sz="1400">
                        <a:solidFill>
                          <a:srgbClr val="000000"/>
                        </a:solidFill>
                        <a:latin typeface="Times New Roman"/>
                        <a:ea typeface="Times New Roman"/>
                        <a:cs typeface="B Zar"/>
                      </a:endParaRPr>
                    </a:p>
                  </a:txBody>
                  <a:tcPr marL="33467" marR="33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a:solidFill>
                            <a:srgbClr val="000000"/>
                          </a:solidFill>
                          <a:latin typeface="Times New Roman"/>
                          <a:ea typeface="Times New Roman"/>
                          <a:cs typeface="B Zar"/>
                        </a:rPr>
                        <a:t>-تعاونی ها با مشکل تامین سرمایه مواجه هستند.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-روش های تامین سرمایه و اعتبار سنتی است و تحولی نیافته اند.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-هدف قرار ندادن سود در تعاونی ها، آنها را در تامین و جذب سرمایه با مشکل مواجه کرده است. </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-نهادهای مالی ازجمله بانک ها دید مثبتی نسبت به تعاونی ها ندارند.</a:t>
                      </a:r>
                      <a:endParaRPr lang="en-US" sz="1400">
                        <a:solidFill>
                          <a:srgbClr val="000000"/>
                        </a:solidFill>
                        <a:latin typeface="Times New Roman"/>
                        <a:ea typeface="Times New Roman"/>
                        <a:cs typeface="B Zar"/>
                      </a:endParaRPr>
                    </a:p>
                    <a:p>
                      <a:pPr algn="just" rtl="1">
                        <a:lnSpc>
                          <a:spcPct val="115000"/>
                        </a:lnSpc>
                        <a:spcAft>
                          <a:spcPts val="600"/>
                        </a:spcAft>
                      </a:pPr>
                      <a:r>
                        <a:rPr lang="fa-IR" sz="1400">
                          <a:solidFill>
                            <a:srgbClr val="000000"/>
                          </a:solidFill>
                          <a:latin typeface="Times New Roman"/>
                          <a:ea typeface="Times New Roman"/>
                          <a:cs typeface="B Zar"/>
                        </a:rPr>
                        <a:t>-ضعف مالی و سودآوری تعاونی ها آنها را در جذب سرمایه و اعتبار با مشکل مواجه کرده است. </a:t>
                      </a:r>
                      <a:endParaRPr lang="en-US" sz="1400">
                        <a:solidFill>
                          <a:srgbClr val="000000"/>
                        </a:solidFill>
                        <a:latin typeface="Times New Roman"/>
                        <a:ea typeface="Times New Roman"/>
                        <a:cs typeface="B Zar"/>
                      </a:endParaRPr>
                    </a:p>
                  </a:txBody>
                  <a:tcPr marL="33467" marR="33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600"/>
                        </a:spcAft>
                      </a:pPr>
                      <a:r>
                        <a:rPr lang="fa-IR" sz="1400" dirty="0">
                          <a:solidFill>
                            <a:srgbClr val="000000"/>
                          </a:solidFill>
                          <a:latin typeface="Times New Roman"/>
                          <a:ea typeface="Times New Roman"/>
                          <a:cs typeface="B Zar"/>
                        </a:rPr>
                        <a:t>-تعاونی ها می توانند سهامدار غیر عضو داشته باشد. این سهامداران تامین کننده سرمایه برای تعاونی هستند، اما متناسب با آورده شان حق رای ندارند.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-سرمایه بانک توسعه تعاون افزایش یابد.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-بانک تعاونی با عضویت تعاونی های سازگار با الگو و با کمک سرمایه اولیه دولت ایجاد شود.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-یارانه بهره تسهیلات بانک ها (حداقل 25 درصد نرخ بهره) به تعاونی ها عملی شود.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-دوره بازپرداخت هر نوع وام به تعاونی ها 25 درصد طولانی تر باشد.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-تعاونی های اعتبار با تجدید ساختار احیا شوند.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-تعاونی بخشی از مازاد برگشتی را برای افزایش سرمایه به کار برد.</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-تامین منابع متناسب با ساختارهای مدیریتی و توسعه بازار تعاونی هماهنگ باشد. </a:t>
                      </a:r>
                      <a:endParaRPr lang="en-US" sz="1400" dirty="0">
                        <a:solidFill>
                          <a:srgbClr val="000000"/>
                        </a:solidFill>
                        <a:latin typeface="Times New Roman"/>
                        <a:ea typeface="Times New Roman"/>
                        <a:cs typeface="B Zar"/>
                      </a:endParaRPr>
                    </a:p>
                    <a:p>
                      <a:pPr algn="just" rtl="1">
                        <a:lnSpc>
                          <a:spcPct val="115000"/>
                        </a:lnSpc>
                        <a:spcAft>
                          <a:spcPts val="600"/>
                        </a:spcAft>
                      </a:pPr>
                      <a:r>
                        <a:rPr lang="fa-IR" sz="1400" dirty="0">
                          <a:solidFill>
                            <a:srgbClr val="000000"/>
                          </a:solidFill>
                          <a:latin typeface="Times New Roman"/>
                          <a:ea typeface="Times New Roman"/>
                          <a:cs typeface="B Zar"/>
                        </a:rPr>
                        <a:t>-روش های نوین تامین و جذب سرمایه ویژه تعاونی ها تدوین و اجرا شوند. </a:t>
                      </a:r>
                      <a:endParaRPr lang="en-US" sz="1400" dirty="0">
                        <a:solidFill>
                          <a:srgbClr val="000000"/>
                        </a:solidFill>
                        <a:latin typeface="Times New Roman"/>
                        <a:ea typeface="Times New Roman"/>
                        <a:cs typeface="B Zar"/>
                      </a:endParaRPr>
                    </a:p>
                  </a:txBody>
                  <a:tcPr marL="33467" marR="334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84724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World Robinson"/>
          <p:cNvSpPr/>
          <p:nvPr/>
        </p:nvSpPr>
        <p:spPr>
          <a:xfrm>
            <a:off x="1006310" y="2159387"/>
            <a:ext cx="6759231" cy="3411797"/>
          </a:xfrm>
          <a:custGeom>
            <a:avLst/>
            <a:gdLst/>
            <a:ahLst/>
            <a:cxnLst>
              <a:cxn ang="0">
                <a:pos x="wd2" y="hd2"/>
              </a:cxn>
              <a:cxn ang="5400000">
                <a:pos x="wd2" y="hd2"/>
              </a:cxn>
              <a:cxn ang="10800000">
                <a:pos x="wd2" y="hd2"/>
              </a:cxn>
              <a:cxn ang="16200000">
                <a:pos x="wd2" y="hd2"/>
              </a:cxn>
            </a:cxnLst>
            <a:rect l="0" t="0" r="r" b="b"/>
            <a:pathLst>
              <a:path w="21600" h="21600" extrusionOk="0">
                <a:moveTo>
                  <a:pt x="9551" y="0"/>
                </a:moveTo>
                <a:lnTo>
                  <a:pt x="9427" y="10"/>
                </a:lnTo>
                <a:lnTo>
                  <a:pt x="9369" y="39"/>
                </a:lnTo>
                <a:lnTo>
                  <a:pt x="9246" y="29"/>
                </a:lnTo>
                <a:lnTo>
                  <a:pt x="9110" y="80"/>
                </a:lnTo>
                <a:lnTo>
                  <a:pt x="9095" y="112"/>
                </a:lnTo>
                <a:lnTo>
                  <a:pt x="9168" y="164"/>
                </a:lnTo>
                <a:lnTo>
                  <a:pt x="9100" y="132"/>
                </a:lnTo>
                <a:lnTo>
                  <a:pt x="9048" y="122"/>
                </a:lnTo>
                <a:lnTo>
                  <a:pt x="8976" y="90"/>
                </a:lnTo>
                <a:lnTo>
                  <a:pt x="8862" y="141"/>
                </a:lnTo>
                <a:lnTo>
                  <a:pt x="8831" y="112"/>
                </a:lnTo>
                <a:lnTo>
                  <a:pt x="8716" y="112"/>
                </a:lnTo>
                <a:lnTo>
                  <a:pt x="8603" y="132"/>
                </a:lnTo>
                <a:lnTo>
                  <a:pt x="8504" y="154"/>
                </a:lnTo>
                <a:lnTo>
                  <a:pt x="8504" y="193"/>
                </a:lnTo>
                <a:lnTo>
                  <a:pt x="8448" y="193"/>
                </a:lnTo>
                <a:lnTo>
                  <a:pt x="8287" y="257"/>
                </a:lnTo>
                <a:lnTo>
                  <a:pt x="8240" y="295"/>
                </a:lnTo>
                <a:lnTo>
                  <a:pt x="8328" y="327"/>
                </a:lnTo>
                <a:lnTo>
                  <a:pt x="8297" y="369"/>
                </a:lnTo>
                <a:lnTo>
                  <a:pt x="8137" y="411"/>
                </a:lnTo>
                <a:lnTo>
                  <a:pt x="7965" y="462"/>
                </a:lnTo>
                <a:lnTo>
                  <a:pt x="7939" y="491"/>
                </a:lnTo>
                <a:lnTo>
                  <a:pt x="8012" y="533"/>
                </a:lnTo>
                <a:lnTo>
                  <a:pt x="8167" y="565"/>
                </a:lnTo>
                <a:lnTo>
                  <a:pt x="8085" y="565"/>
                </a:lnTo>
                <a:lnTo>
                  <a:pt x="7970" y="603"/>
                </a:lnTo>
                <a:lnTo>
                  <a:pt x="8012" y="667"/>
                </a:lnTo>
                <a:lnTo>
                  <a:pt x="8043" y="696"/>
                </a:lnTo>
                <a:lnTo>
                  <a:pt x="8146" y="687"/>
                </a:lnTo>
                <a:lnTo>
                  <a:pt x="8255" y="687"/>
                </a:lnTo>
                <a:lnTo>
                  <a:pt x="8339" y="696"/>
                </a:lnTo>
                <a:lnTo>
                  <a:pt x="8427" y="757"/>
                </a:lnTo>
                <a:lnTo>
                  <a:pt x="8410" y="799"/>
                </a:lnTo>
                <a:lnTo>
                  <a:pt x="8448" y="841"/>
                </a:lnTo>
                <a:lnTo>
                  <a:pt x="8462" y="953"/>
                </a:lnTo>
                <a:lnTo>
                  <a:pt x="8474" y="1027"/>
                </a:lnTo>
                <a:lnTo>
                  <a:pt x="8488" y="1065"/>
                </a:lnTo>
                <a:lnTo>
                  <a:pt x="8417" y="1168"/>
                </a:lnTo>
                <a:lnTo>
                  <a:pt x="8443" y="1200"/>
                </a:lnTo>
                <a:lnTo>
                  <a:pt x="8488" y="1181"/>
                </a:lnTo>
                <a:lnTo>
                  <a:pt x="8520" y="1219"/>
                </a:lnTo>
                <a:lnTo>
                  <a:pt x="8572" y="1293"/>
                </a:lnTo>
                <a:lnTo>
                  <a:pt x="8495" y="1261"/>
                </a:lnTo>
                <a:lnTo>
                  <a:pt x="8452" y="1261"/>
                </a:lnTo>
                <a:lnTo>
                  <a:pt x="8422" y="1322"/>
                </a:lnTo>
                <a:lnTo>
                  <a:pt x="8405" y="1405"/>
                </a:lnTo>
                <a:lnTo>
                  <a:pt x="8448" y="1437"/>
                </a:lnTo>
                <a:lnTo>
                  <a:pt x="8495" y="1425"/>
                </a:lnTo>
                <a:lnTo>
                  <a:pt x="8520" y="1405"/>
                </a:lnTo>
                <a:lnTo>
                  <a:pt x="8577" y="1364"/>
                </a:lnTo>
                <a:lnTo>
                  <a:pt x="8551" y="1457"/>
                </a:lnTo>
                <a:lnTo>
                  <a:pt x="8520" y="1508"/>
                </a:lnTo>
                <a:lnTo>
                  <a:pt x="8448" y="1550"/>
                </a:lnTo>
                <a:lnTo>
                  <a:pt x="8370" y="1681"/>
                </a:lnTo>
                <a:lnTo>
                  <a:pt x="8391" y="1723"/>
                </a:lnTo>
                <a:lnTo>
                  <a:pt x="8354" y="1816"/>
                </a:lnTo>
                <a:lnTo>
                  <a:pt x="8396" y="1919"/>
                </a:lnTo>
                <a:lnTo>
                  <a:pt x="8380" y="2031"/>
                </a:lnTo>
                <a:lnTo>
                  <a:pt x="8384" y="2105"/>
                </a:lnTo>
                <a:lnTo>
                  <a:pt x="8436" y="2259"/>
                </a:lnTo>
                <a:lnTo>
                  <a:pt x="8448" y="2381"/>
                </a:lnTo>
                <a:lnTo>
                  <a:pt x="8478" y="2442"/>
                </a:lnTo>
                <a:lnTo>
                  <a:pt x="8577" y="2451"/>
                </a:lnTo>
                <a:lnTo>
                  <a:pt x="8629" y="2544"/>
                </a:lnTo>
                <a:lnTo>
                  <a:pt x="8702" y="2544"/>
                </a:lnTo>
                <a:lnTo>
                  <a:pt x="8742" y="2422"/>
                </a:lnTo>
                <a:lnTo>
                  <a:pt x="8780" y="2320"/>
                </a:lnTo>
                <a:lnTo>
                  <a:pt x="8780" y="2227"/>
                </a:lnTo>
                <a:lnTo>
                  <a:pt x="8872" y="2124"/>
                </a:lnTo>
                <a:lnTo>
                  <a:pt x="8909" y="2041"/>
                </a:lnTo>
                <a:lnTo>
                  <a:pt x="8919" y="1960"/>
                </a:lnTo>
                <a:lnTo>
                  <a:pt x="8971" y="1887"/>
                </a:lnTo>
                <a:lnTo>
                  <a:pt x="9044" y="1858"/>
                </a:lnTo>
                <a:lnTo>
                  <a:pt x="9110" y="1826"/>
                </a:lnTo>
                <a:lnTo>
                  <a:pt x="9142" y="1826"/>
                </a:lnTo>
                <a:lnTo>
                  <a:pt x="9251" y="1745"/>
                </a:lnTo>
                <a:lnTo>
                  <a:pt x="9333" y="1620"/>
                </a:lnTo>
                <a:lnTo>
                  <a:pt x="9385" y="1569"/>
                </a:lnTo>
                <a:lnTo>
                  <a:pt x="9432" y="1569"/>
                </a:lnTo>
                <a:lnTo>
                  <a:pt x="9567" y="1527"/>
                </a:lnTo>
                <a:lnTo>
                  <a:pt x="9701" y="1447"/>
                </a:lnTo>
                <a:lnTo>
                  <a:pt x="9826" y="1344"/>
                </a:lnTo>
                <a:lnTo>
                  <a:pt x="9769" y="1335"/>
                </a:lnTo>
                <a:lnTo>
                  <a:pt x="9654" y="1335"/>
                </a:lnTo>
                <a:lnTo>
                  <a:pt x="9712" y="1271"/>
                </a:lnTo>
                <a:lnTo>
                  <a:pt x="9706" y="1200"/>
                </a:lnTo>
                <a:lnTo>
                  <a:pt x="9753" y="1261"/>
                </a:lnTo>
                <a:lnTo>
                  <a:pt x="9779" y="1303"/>
                </a:lnTo>
                <a:lnTo>
                  <a:pt x="9857" y="1283"/>
                </a:lnTo>
                <a:lnTo>
                  <a:pt x="9852" y="1190"/>
                </a:lnTo>
                <a:lnTo>
                  <a:pt x="9805" y="1129"/>
                </a:lnTo>
                <a:lnTo>
                  <a:pt x="9748" y="1097"/>
                </a:lnTo>
                <a:lnTo>
                  <a:pt x="9774" y="1065"/>
                </a:lnTo>
                <a:lnTo>
                  <a:pt x="9852" y="1117"/>
                </a:lnTo>
                <a:lnTo>
                  <a:pt x="9857" y="1065"/>
                </a:lnTo>
                <a:lnTo>
                  <a:pt x="9816" y="995"/>
                </a:lnTo>
                <a:lnTo>
                  <a:pt x="9873" y="995"/>
                </a:lnTo>
                <a:lnTo>
                  <a:pt x="9934" y="975"/>
                </a:lnTo>
                <a:lnTo>
                  <a:pt x="9951" y="934"/>
                </a:lnTo>
                <a:lnTo>
                  <a:pt x="9908" y="892"/>
                </a:lnTo>
                <a:lnTo>
                  <a:pt x="10002" y="882"/>
                </a:lnTo>
                <a:lnTo>
                  <a:pt x="9955" y="789"/>
                </a:lnTo>
                <a:lnTo>
                  <a:pt x="10002" y="780"/>
                </a:lnTo>
                <a:lnTo>
                  <a:pt x="10002" y="696"/>
                </a:lnTo>
                <a:lnTo>
                  <a:pt x="9934" y="635"/>
                </a:lnTo>
                <a:lnTo>
                  <a:pt x="10007" y="603"/>
                </a:lnTo>
                <a:lnTo>
                  <a:pt x="10069" y="603"/>
                </a:lnTo>
                <a:lnTo>
                  <a:pt x="10028" y="533"/>
                </a:lnTo>
                <a:lnTo>
                  <a:pt x="10038" y="430"/>
                </a:lnTo>
                <a:lnTo>
                  <a:pt x="10080" y="359"/>
                </a:lnTo>
                <a:lnTo>
                  <a:pt x="10132" y="295"/>
                </a:lnTo>
                <a:lnTo>
                  <a:pt x="10049" y="286"/>
                </a:lnTo>
                <a:lnTo>
                  <a:pt x="10168" y="276"/>
                </a:lnTo>
                <a:lnTo>
                  <a:pt x="10193" y="257"/>
                </a:lnTo>
                <a:lnTo>
                  <a:pt x="10349" y="193"/>
                </a:lnTo>
                <a:lnTo>
                  <a:pt x="10334" y="154"/>
                </a:lnTo>
                <a:lnTo>
                  <a:pt x="10224" y="141"/>
                </a:lnTo>
                <a:lnTo>
                  <a:pt x="10043" y="173"/>
                </a:lnTo>
                <a:lnTo>
                  <a:pt x="9946" y="205"/>
                </a:lnTo>
                <a:lnTo>
                  <a:pt x="9991" y="154"/>
                </a:lnTo>
                <a:lnTo>
                  <a:pt x="9965" y="122"/>
                </a:lnTo>
                <a:lnTo>
                  <a:pt x="9887" y="154"/>
                </a:lnTo>
                <a:lnTo>
                  <a:pt x="9784" y="122"/>
                </a:lnTo>
                <a:lnTo>
                  <a:pt x="9654" y="132"/>
                </a:lnTo>
                <a:lnTo>
                  <a:pt x="9640" y="112"/>
                </a:lnTo>
                <a:lnTo>
                  <a:pt x="9836" y="112"/>
                </a:lnTo>
                <a:lnTo>
                  <a:pt x="9976" y="103"/>
                </a:lnTo>
                <a:lnTo>
                  <a:pt x="10049" y="71"/>
                </a:lnTo>
                <a:lnTo>
                  <a:pt x="9836" y="10"/>
                </a:lnTo>
                <a:lnTo>
                  <a:pt x="9551" y="0"/>
                </a:lnTo>
                <a:close/>
                <a:moveTo>
                  <a:pt x="8193" y="29"/>
                </a:moveTo>
                <a:lnTo>
                  <a:pt x="8085" y="51"/>
                </a:lnTo>
                <a:lnTo>
                  <a:pt x="8069" y="39"/>
                </a:lnTo>
                <a:lnTo>
                  <a:pt x="7960" y="39"/>
                </a:lnTo>
                <a:lnTo>
                  <a:pt x="7887" y="51"/>
                </a:lnTo>
                <a:lnTo>
                  <a:pt x="7835" y="61"/>
                </a:lnTo>
                <a:lnTo>
                  <a:pt x="7779" y="103"/>
                </a:lnTo>
                <a:lnTo>
                  <a:pt x="7753" y="80"/>
                </a:lnTo>
                <a:lnTo>
                  <a:pt x="7711" y="80"/>
                </a:lnTo>
                <a:lnTo>
                  <a:pt x="7639" y="112"/>
                </a:lnTo>
                <a:lnTo>
                  <a:pt x="7562" y="122"/>
                </a:lnTo>
                <a:lnTo>
                  <a:pt x="7515" y="122"/>
                </a:lnTo>
                <a:lnTo>
                  <a:pt x="7452" y="141"/>
                </a:lnTo>
                <a:lnTo>
                  <a:pt x="7442" y="173"/>
                </a:lnTo>
                <a:lnTo>
                  <a:pt x="7468" y="193"/>
                </a:lnTo>
                <a:lnTo>
                  <a:pt x="7477" y="225"/>
                </a:lnTo>
                <a:lnTo>
                  <a:pt x="7524" y="257"/>
                </a:lnTo>
                <a:lnTo>
                  <a:pt x="7659" y="257"/>
                </a:lnTo>
                <a:lnTo>
                  <a:pt x="7737" y="266"/>
                </a:lnTo>
                <a:lnTo>
                  <a:pt x="7659" y="295"/>
                </a:lnTo>
                <a:lnTo>
                  <a:pt x="7633" y="286"/>
                </a:lnTo>
                <a:lnTo>
                  <a:pt x="7536" y="286"/>
                </a:lnTo>
                <a:lnTo>
                  <a:pt x="7524" y="327"/>
                </a:lnTo>
                <a:lnTo>
                  <a:pt x="7555" y="369"/>
                </a:lnTo>
                <a:lnTo>
                  <a:pt x="7524" y="398"/>
                </a:lnTo>
                <a:lnTo>
                  <a:pt x="7442" y="430"/>
                </a:lnTo>
                <a:lnTo>
                  <a:pt x="7390" y="462"/>
                </a:lnTo>
                <a:lnTo>
                  <a:pt x="7442" y="481"/>
                </a:lnTo>
                <a:lnTo>
                  <a:pt x="7458" y="542"/>
                </a:lnTo>
                <a:lnTo>
                  <a:pt x="7380" y="501"/>
                </a:lnTo>
                <a:lnTo>
                  <a:pt x="7348" y="513"/>
                </a:lnTo>
                <a:lnTo>
                  <a:pt x="7328" y="584"/>
                </a:lnTo>
                <a:lnTo>
                  <a:pt x="7244" y="603"/>
                </a:lnTo>
                <a:lnTo>
                  <a:pt x="7225" y="655"/>
                </a:lnTo>
                <a:lnTo>
                  <a:pt x="7296" y="655"/>
                </a:lnTo>
                <a:lnTo>
                  <a:pt x="7348" y="677"/>
                </a:lnTo>
                <a:lnTo>
                  <a:pt x="7473" y="655"/>
                </a:lnTo>
                <a:lnTo>
                  <a:pt x="7567" y="687"/>
                </a:lnTo>
                <a:lnTo>
                  <a:pt x="7701" y="626"/>
                </a:lnTo>
                <a:lnTo>
                  <a:pt x="7711" y="594"/>
                </a:lnTo>
                <a:lnTo>
                  <a:pt x="7644" y="603"/>
                </a:lnTo>
                <a:lnTo>
                  <a:pt x="7649" y="584"/>
                </a:lnTo>
                <a:lnTo>
                  <a:pt x="7717" y="552"/>
                </a:lnTo>
                <a:lnTo>
                  <a:pt x="7758" y="513"/>
                </a:lnTo>
                <a:lnTo>
                  <a:pt x="7831" y="481"/>
                </a:lnTo>
                <a:lnTo>
                  <a:pt x="7882" y="449"/>
                </a:lnTo>
                <a:lnTo>
                  <a:pt x="7878" y="398"/>
                </a:lnTo>
                <a:lnTo>
                  <a:pt x="7913" y="379"/>
                </a:lnTo>
                <a:lnTo>
                  <a:pt x="7866" y="369"/>
                </a:lnTo>
                <a:lnTo>
                  <a:pt x="7986" y="359"/>
                </a:lnTo>
                <a:lnTo>
                  <a:pt x="8022" y="337"/>
                </a:lnTo>
                <a:lnTo>
                  <a:pt x="8106" y="327"/>
                </a:lnTo>
                <a:lnTo>
                  <a:pt x="8203" y="244"/>
                </a:lnTo>
                <a:lnTo>
                  <a:pt x="8276" y="225"/>
                </a:lnTo>
                <a:lnTo>
                  <a:pt x="8391" y="173"/>
                </a:lnTo>
                <a:lnTo>
                  <a:pt x="8313" y="173"/>
                </a:lnTo>
                <a:lnTo>
                  <a:pt x="8354" y="154"/>
                </a:lnTo>
                <a:lnTo>
                  <a:pt x="8448" y="141"/>
                </a:lnTo>
                <a:lnTo>
                  <a:pt x="8556" y="103"/>
                </a:lnTo>
                <a:lnTo>
                  <a:pt x="8566" y="80"/>
                </a:lnTo>
                <a:lnTo>
                  <a:pt x="8509" y="61"/>
                </a:lnTo>
                <a:lnTo>
                  <a:pt x="8436" y="51"/>
                </a:lnTo>
                <a:lnTo>
                  <a:pt x="8344" y="39"/>
                </a:lnTo>
                <a:lnTo>
                  <a:pt x="8271" y="39"/>
                </a:lnTo>
                <a:lnTo>
                  <a:pt x="8193" y="29"/>
                </a:lnTo>
                <a:close/>
                <a:moveTo>
                  <a:pt x="7296" y="193"/>
                </a:moveTo>
                <a:lnTo>
                  <a:pt x="7303" y="215"/>
                </a:lnTo>
                <a:lnTo>
                  <a:pt x="7256" y="225"/>
                </a:lnTo>
                <a:lnTo>
                  <a:pt x="7213" y="257"/>
                </a:lnTo>
                <a:lnTo>
                  <a:pt x="7162" y="286"/>
                </a:lnTo>
                <a:lnTo>
                  <a:pt x="7157" y="337"/>
                </a:lnTo>
                <a:lnTo>
                  <a:pt x="7178" y="369"/>
                </a:lnTo>
                <a:lnTo>
                  <a:pt x="7251" y="369"/>
                </a:lnTo>
                <a:lnTo>
                  <a:pt x="7204" y="388"/>
                </a:lnTo>
                <a:lnTo>
                  <a:pt x="7178" y="430"/>
                </a:lnTo>
                <a:lnTo>
                  <a:pt x="7199" y="472"/>
                </a:lnTo>
                <a:lnTo>
                  <a:pt x="7270" y="481"/>
                </a:lnTo>
                <a:lnTo>
                  <a:pt x="7343" y="472"/>
                </a:lnTo>
                <a:lnTo>
                  <a:pt x="7458" y="398"/>
                </a:lnTo>
                <a:lnTo>
                  <a:pt x="7524" y="369"/>
                </a:lnTo>
                <a:lnTo>
                  <a:pt x="7499" y="337"/>
                </a:lnTo>
                <a:lnTo>
                  <a:pt x="7503" y="276"/>
                </a:lnTo>
                <a:lnTo>
                  <a:pt x="7452" y="257"/>
                </a:lnTo>
                <a:lnTo>
                  <a:pt x="7406" y="244"/>
                </a:lnTo>
                <a:lnTo>
                  <a:pt x="7385" y="193"/>
                </a:lnTo>
                <a:lnTo>
                  <a:pt x="7296" y="193"/>
                </a:lnTo>
                <a:close/>
                <a:moveTo>
                  <a:pt x="14344" y="193"/>
                </a:moveTo>
                <a:lnTo>
                  <a:pt x="14278" y="215"/>
                </a:lnTo>
                <a:lnTo>
                  <a:pt x="14221" y="276"/>
                </a:lnTo>
                <a:lnTo>
                  <a:pt x="14283" y="295"/>
                </a:lnTo>
                <a:lnTo>
                  <a:pt x="14356" y="359"/>
                </a:lnTo>
                <a:lnTo>
                  <a:pt x="14443" y="398"/>
                </a:lnTo>
                <a:lnTo>
                  <a:pt x="14568" y="430"/>
                </a:lnTo>
                <a:lnTo>
                  <a:pt x="14646" y="411"/>
                </a:lnTo>
                <a:lnTo>
                  <a:pt x="14594" y="327"/>
                </a:lnTo>
                <a:lnTo>
                  <a:pt x="14448" y="234"/>
                </a:lnTo>
                <a:lnTo>
                  <a:pt x="14344" y="193"/>
                </a:lnTo>
                <a:close/>
                <a:moveTo>
                  <a:pt x="12660" y="225"/>
                </a:moveTo>
                <a:lnTo>
                  <a:pt x="12629" y="234"/>
                </a:lnTo>
                <a:lnTo>
                  <a:pt x="12615" y="257"/>
                </a:lnTo>
                <a:lnTo>
                  <a:pt x="12599" y="234"/>
                </a:lnTo>
                <a:lnTo>
                  <a:pt x="12542" y="234"/>
                </a:lnTo>
                <a:lnTo>
                  <a:pt x="12474" y="257"/>
                </a:lnTo>
                <a:lnTo>
                  <a:pt x="12556" y="257"/>
                </a:lnTo>
                <a:lnTo>
                  <a:pt x="12547" y="286"/>
                </a:lnTo>
                <a:lnTo>
                  <a:pt x="12594" y="308"/>
                </a:lnTo>
                <a:lnTo>
                  <a:pt x="12634" y="286"/>
                </a:lnTo>
                <a:lnTo>
                  <a:pt x="12634" y="276"/>
                </a:lnTo>
                <a:lnTo>
                  <a:pt x="12667" y="266"/>
                </a:lnTo>
                <a:lnTo>
                  <a:pt x="12712" y="257"/>
                </a:lnTo>
                <a:lnTo>
                  <a:pt x="12723" y="244"/>
                </a:lnTo>
                <a:lnTo>
                  <a:pt x="12660" y="225"/>
                </a:lnTo>
                <a:close/>
                <a:moveTo>
                  <a:pt x="11656" y="244"/>
                </a:moveTo>
                <a:lnTo>
                  <a:pt x="11624" y="276"/>
                </a:lnTo>
                <a:lnTo>
                  <a:pt x="11562" y="257"/>
                </a:lnTo>
                <a:lnTo>
                  <a:pt x="11453" y="276"/>
                </a:lnTo>
                <a:lnTo>
                  <a:pt x="11500" y="318"/>
                </a:lnTo>
                <a:lnTo>
                  <a:pt x="11552" y="318"/>
                </a:lnTo>
                <a:lnTo>
                  <a:pt x="11562" y="347"/>
                </a:lnTo>
                <a:lnTo>
                  <a:pt x="11675" y="359"/>
                </a:lnTo>
                <a:lnTo>
                  <a:pt x="11785" y="347"/>
                </a:lnTo>
                <a:lnTo>
                  <a:pt x="11831" y="295"/>
                </a:lnTo>
                <a:lnTo>
                  <a:pt x="11753" y="266"/>
                </a:lnTo>
                <a:lnTo>
                  <a:pt x="11656" y="244"/>
                </a:lnTo>
                <a:close/>
                <a:moveTo>
                  <a:pt x="11442" y="295"/>
                </a:moveTo>
                <a:lnTo>
                  <a:pt x="11385" y="308"/>
                </a:lnTo>
                <a:lnTo>
                  <a:pt x="11376" y="337"/>
                </a:lnTo>
                <a:lnTo>
                  <a:pt x="11319" y="337"/>
                </a:lnTo>
                <a:lnTo>
                  <a:pt x="11298" y="308"/>
                </a:lnTo>
                <a:lnTo>
                  <a:pt x="11194" y="337"/>
                </a:lnTo>
                <a:lnTo>
                  <a:pt x="11230" y="411"/>
                </a:lnTo>
                <a:lnTo>
                  <a:pt x="11313" y="501"/>
                </a:lnTo>
                <a:lnTo>
                  <a:pt x="11376" y="523"/>
                </a:lnTo>
                <a:lnTo>
                  <a:pt x="11345" y="565"/>
                </a:lnTo>
                <a:lnTo>
                  <a:pt x="11432" y="626"/>
                </a:lnTo>
                <a:lnTo>
                  <a:pt x="11479" y="626"/>
                </a:lnTo>
                <a:lnTo>
                  <a:pt x="11489" y="533"/>
                </a:lnTo>
                <a:lnTo>
                  <a:pt x="11520" y="523"/>
                </a:lnTo>
                <a:lnTo>
                  <a:pt x="11536" y="440"/>
                </a:lnTo>
                <a:lnTo>
                  <a:pt x="11630" y="411"/>
                </a:lnTo>
                <a:lnTo>
                  <a:pt x="11494" y="337"/>
                </a:lnTo>
                <a:lnTo>
                  <a:pt x="11442" y="295"/>
                </a:lnTo>
                <a:close/>
                <a:moveTo>
                  <a:pt x="6773" y="369"/>
                </a:moveTo>
                <a:lnTo>
                  <a:pt x="6747" y="411"/>
                </a:lnTo>
                <a:lnTo>
                  <a:pt x="6778" y="430"/>
                </a:lnTo>
                <a:lnTo>
                  <a:pt x="6721" y="462"/>
                </a:lnTo>
                <a:lnTo>
                  <a:pt x="6804" y="472"/>
                </a:lnTo>
                <a:lnTo>
                  <a:pt x="6846" y="501"/>
                </a:lnTo>
                <a:lnTo>
                  <a:pt x="6903" y="513"/>
                </a:lnTo>
                <a:lnTo>
                  <a:pt x="6919" y="472"/>
                </a:lnTo>
                <a:lnTo>
                  <a:pt x="6919" y="420"/>
                </a:lnTo>
                <a:lnTo>
                  <a:pt x="6841" y="388"/>
                </a:lnTo>
                <a:lnTo>
                  <a:pt x="6773" y="369"/>
                </a:lnTo>
                <a:close/>
                <a:moveTo>
                  <a:pt x="14693" y="369"/>
                </a:moveTo>
                <a:lnTo>
                  <a:pt x="14672" y="379"/>
                </a:lnTo>
                <a:lnTo>
                  <a:pt x="14688" y="513"/>
                </a:lnTo>
                <a:lnTo>
                  <a:pt x="14879" y="472"/>
                </a:lnTo>
                <a:lnTo>
                  <a:pt x="14863" y="430"/>
                </a:lnTo>
                <a:lnTo>
                  <a:pt x="14728" y="379"/>
                </a:lnTo>
                <a:lnTo>
                  <a:pt x="14693" y="369"/>
                </a:lnTo>
                <a:close/>
                <a:moveTo>
                  <a:pt x="7006" y="411"/>
                </a:moveTo>
                <a:lnTo>
                  <a:pt x="6985" y="449"/>
                </a:lnTo>
                <a:lnTo>
                  <a:pt x="6975" y="491"/>
                </a:lnTo>
                <a:lnTo>
                  <a:pt x="6996" y="513"/>
                </a:lnTo>
                <a:lnTo>
                  <a:pt x="7063" y="491"/>
                </a:lnTo>
                <a:lnTo>
                  <a:pt x="7095" y="462"/>
                </a:lnTo>
                <a:lnTo>
                  <a:pt x="7074" y="420"/>
                </a:lnTo>
                <a:lnTo>
                  <a:pt x="7053" y="420"/>
                </a:lnTo>
                <a:lnTo>
                  <a:pt x="7006" y="411"/>
                </a:lnTo>
                <a:close/>
                <a:moveTo>
                  <a:pt x="6509" y="420"/>
                </a:moveTo>
                <a:lnTo>
                  <a:pt x="6447" y="449"/>
                </a:lnTo>
                <a:lnTo>
                  <a:pt x="6436" y="462"/>
                </a:lnTo>
                <a:lnTo>
                  <a:pt x="6504" y="462"/>
                </a:lnTo>
                <a:lnTo>
                  <a:pt x="6561" y="440"/>
                </a:lnTo>
                <a:lnTo>
                  <a:pt x="6530" y="420"/>
                </a:lnTo>
                <a:lnTo>
                  <a:pt x="6509" y="420"/>
                </a:lnTo>
                <a:close/>
                <a:moveTo>
                  <a:pt x="11687" y="449"/>
                </a:moveTo>
                <a:lnTo>
                  <a:pt x="11609" y="472"/>
                </a:lnTo>
                <a:lnTo>
                  <a:pt x="11635" y="501"/>
                </a:lnTo>
                <a:lnTo>
                  <a:pt x="11614" y="533"/>
                </a:lnTo>
                <a:lnTo>
                  <a:pt x="11687" y="552"/>
                </a:lnTo>
                <a:lnTo>
                  <a:pt x="11769" y="513"/>
                </a:lnTo>
                <a:lnTo>
                  <a:pt x="11708" y="491"/>
                </a:lnTo>
                <a:lnTo>
                  <a:pt x="11687" y="449"/>
                </a:lnTo>
                <a:close/>
                <a:moveTo>
                  <a:pt x="6467" y="481"/>
                </a:moveTo>
                <a:lnTo>
                  <a:pt x="6405" y="491"/>
                </a:lnTo>
                <a:lnTo>
                  <a:pt x="6349" y="523"/>
                </a:lnTo>
                <a:lnTo>
                  <a:pt x="6384" y="565"/>
                </a:lnTo>
                <a:lnTo>
                  <a:pt x="6478" y="533"/>
                </a:lnTo>
                <a:lnTo>
                  <a:pt x="6514" y="501"/>
                </a:lnTo>
                <a:lnTo>
                  <a:pt x="6467" y="481"/>
                </a:lnTo>
                <a:close/>
                <a:moveTo>
                  <a:pt x="7027" y="513"/>
                </a:moveTo>
                <a:lnTo>
                  <a:pt x="7022" y="542"/>
                </a:lnTo>
                <a:lnTo>
                  <a:pt x="7089" y="552"/>
                </a:lnTo>
                <a:lnTo>
                  <a:pt x="7110" y="552"/>
                </a:lnTo>
                <a:lnTo>
                  <a:pt x="7121" y="533"/>
                </a:lnTo>
                <a:lnTo>
                  <a:pt x="7105" y="523"/>
                </a:lnTo>
                <a:lnTo>
                  <a:pt x="7027" y="513"/>
                </a:lnTo>
                <a:close/>
                <a:moveTo>
                  <a:pt x="6240" y="533"/>
                </a:moveTo>
                <a:lnTo>
                  <a:pt x="6177" y="552"/>
                </a:lnTo>
                <a:lnTo>
                  <a:pt x="6115" y="552"/>
                </a:lnTo>
                <a:lnTo>
                  <a:pt x="5986" y="616"/>
                </a:lnTo>
                <a:lnTo>
                  <a:pt x="5861" y="687"/>
                </a:lnTo>
                <a:lnTo>
                  <a:pt x="5903" y="719"/>
                </a:lnTo>
                <a:lnTo>
                  <a:pt x="5975" y="696"/>
                </a:lnTo>
                <a:lnTo>
                  <a:pt x="6085" y="655"/>
                </a:lnTo>
                <a:lnTo>
                  <a:pt x="6120" y="645"/>
                </a:lnTo>
                <a:lnTo>
                  <a:pt x="6177" y="616"/>
                </a:lnTo>
                <a:lnTo>
                  <a:pt x="6240" y="533"/>
                </a:lnTo>
                <a:close/>
                <a:moveTo>
                  <a:pt x="14905" y="542"/>
                </a:moveTo>
                <a:lnTo>
                  <a:pt x="14837" y="584"/>
                </a:lnTo>
                <a:lnTo>
                  <a:pt x="14827" y="626"/>
                </a:lnTo>
                <a:lnTo>
                  <a:pt x="14843" y="667"/>
                </a:lnTo>
                <a:lnTo>
                  <a:pt x="14770" y="667"/>
                </a:lnTo>
                <a:lnTo>
                  <a:pt x="14714" y="719"/>
                </a:lnTo>
                <a:lnTo>
                  <a:pt x="14667" y="696"/>
                </a:lnTo>
                <a:lnTo>
                  <a:pt x="14568" y="706"/>
                </a:lnTo>
                <a:lnTo>
                  <a:pt x="14568" y="738"/>
                </a:lnTo>
                <a:lnTo>
                  <a:pt x="14469" y="748"/>
                </a:lnTo>
                <a:lnTo>
                  <a:pt x="14417" y="799"/>
                </a:lnTo>
                <a:lnTo>
                  <a:pt x="14370" y="799"/>
                </a:lnTo>
                <a:lnTo>
                  <a:pt x="14356" y="873"/>
                </a:lnTo>
                <a:lnTo>
                  <a:pt x="14412" y="924"/>
                </a:lnTo>
                <a:lnTo>
                  <a:pt x="14330" y="934"/>
                </a:lnTo>
                <a:lnTo>
                  <a:pt x="14226" y="934"/>
                </a:lnTo>
                <a:lnTo>
                  <a:pt x="14163" y="953"/>
                </a:lnTo>
                <a:lnTo>
                  <a:pt x="14215" y="1065"/>
                </a:lnTo>
                <a:lnTo>
                  <a:pt x="14288" y="1158"/>
                </a:lnTo>
                <a:lnTo>
                  <a:pt x="14184" y="1097"/>
                </a:lnTo>
                <a:lnTo>
                  <a:pt x="14097" y="1107"/>
                </a:lnTo>
                <a:lnTo>
                  <a:pt x="14040" y="1149"/>
                </a:lnTo>
                <a:lnTo>
                  <a:pt x="14085" y="1232"/>
                </a:lnTo>
                <a:lnTo>
                  <a:pt x="14033" y="1210"/>
                </a:lnTo>
                <a:lnTo>
                  <a:pt x="14014" y="1107"/>
                </a:lnTo>
                <a:lnTo>
                  <a:pt x="13967" y="1046"/>
                </a:lnTo>
                <a:lnTo>
                  <a:pt x="13946" y="1046"/>
                </a:lnTo>
                <a:lnTo>
                  <a:pt x="13988" y="1129"/>
                </a:lnTo>
                <a:lnTo>
                  <a:pt x="13936" y="1200"/>
                </a:lnTo>
                <a:lnTo>
                  <a:pt x="14024" y="1293"/>
                </a:lnTo>
                <a:lnTo>
                  <a:pt x="14029" y="1405"/>
                </a:lnTo>
                <a:lnTo>
                  <a:pt x="14059" y="1466"/>
                </a:lnTo>
                <a:lnTo>
                  <a:pt x="14111" y="1476"/>
                </a:lnTo>
                <a:lnTo>
                  <a:pt x="14118" y="1550"/>
                </a:lnTo>
                <a:lnTo>
                  <a:pt x="14163" y="1611"/>
                </a:lnTo>
                <a:lnTo>
                  <a:pt x="14144" y="1662"/>
                </a:lnTo>
                <a:lnTo>
                  <a:pt x="14148" y="1723"/>
                </a:lnTo>
                <a:lnTo>
                  <a:pt x="14106" y="1755"/>
                </a:lnTo>
                <a:lnTo>
                  <a:pt x="14101" y="1797"/>
                </a:lnTo>
                <a:lnTo>
                  <a:pt x="14045" y="1774"/>
                </a:lnTo>
                <a:lnTo>
                  <a:pt x="14080" y="1611"/>
                </a:lnTo>
                <a:lnTo>
                  <a:pt x="14076" y="1527"/>
                </a:lnTo>
                <a:lnTo>
                  <a:pt x="14003" y="1457"/>
                </a:lnTo>
                <a:lnTo>
                  <a:pt x="13962" y="1303"/>
                </a:lnTo>
                <a:lnTo>
                  <a:pt x="13920" y="1219"/>
                </a:lnTo>
                <a:lnTo>
                  <a:pt x="13878" y="1190"/>
                </a:lnTo>
                <a:lnTo>
                  <a:pt x="13889" y="1097"/>
                </a:lnTo>
                <a:lnTo>
                  <a:pt x="13859" y="1036"/>
                </a:lnTo>
                <a:lnTo>
                  <a:pt x="13739" y="1004"/>
                </a:lnTo>
                <a:lnTo>
                  <a:pt x="13713" y="1027"/>
                </a:lnTo>
                <a:lnTo>
                  <a:pt x="13718" y="1129"/>
                </a:lnTo>
                <a:lnTo>
                  <a:pt x="13671" y="1232"/>
                </a:lnTo>
                <a:lnTo>
                  <a:pt x="13682" y="1271"/>
                </a:lnTo>
                <a:lnTo>
                  <a:pt x="13734" y="1364"/>
                </a:lnTo>
                <a:lnTo>
                  <a:pt x="13734" y="1415"/>
                </a:lnTo>
                <a:lnTo>
                  <a:pt x="13791" y="1425"/>
                </a:lnTo>
                <a:lnTo>
                  <a:pt x="13800" y="1447"/>
                </a:lnTo>
                <a:lnTo>
                  <a:pt x="13863" y="1508"/>
                </a:lnTo>
                <a:lnTo>
                  <a:pt x="13852" y="1569"/>
                </a:lnTo>
                <a:lnTo>
                  <a:pt x="13656" y="1437"/>
                </a:lnTo>
                <a:lnTo>
                  <a:pt x="13583" y="1405"/>
                </a:lnTo>
                <a:lnTo>
                  <a:pt x="13444" y="1373"/>
                </a:lnTo>
                <a:lnTo>
                  <a:pt x="13433" y="1415"/>
                </a:lnTo>
                <a:lnTo>
                  <a:pt x="13496" y="1476"/>
                </a:lnTo>
                <a:lnTo>
                  <a:pt x="13463" y="1550"/>
                </a:lnTo>
                <a:lnTo>
                  <a:pt x="13397" y="1476"/>
                </a:lnTo>
                <a:lnTo>
                  <a:pt x="13345" y="1527"/>
                </a:lnTo>
                <a:lnTo>
                  <a:pt x="13263" y="1527"/>
                </a:lnTo>
                <a:lnTo>
                  <a:pt x="13241" y="1569"/>
                </a:lnTo>
                <a:lnTo>
                  <a:pt x="13185" y="1559"/>
                </a:lnTo>
                <a:lnTo>
                  <a:pt x="13211" y="1489"/>
                </a:lnTo>
                <a:lnTo>
                  <a:pt x="13173" y="1476"/>
                </a:lnTo>
                <a:lnTo>
                  <a:pt x="13039" y="1579"/>
                </a:lnTo>
                <a:lnTo>
                  <a:pt x="12956" y="1630"/>
                </a:lnTo>
                <a:lnTo>
                  <a:pt x="12961" y="1704"/>
                </a:lnTo>
                <a:lnTo>
                  <a:pt x="12893" y="1723"/>
                </a:lnTo>
                <a:lnTo>
                  <a:pt x="12853" y="1681"/>
                </a:lnTo>
                <a:lnTo>
                  <a:pt x="12841" y="1620"/>
                </a:lnTo>
                <a:lnTo>
                  <a:pt x="12893" y="1611"/>
                </a:lnTo>
                <a:lnTo>
                  <a:pt x="12858" y="1550"/>
                </a:lnTo>
                <a:lnTo>
                  <a:pt x="12728" y="1508"/>
                </a:lnTo>
                <a:lnTo>
                  <a:pt x="12775" y="1579"/>
                </a:lnTo>
                <a:lnTo>
                  <a:pt x="12764" y="1652"/>
                </a:lnTo>
                <a:lnTo>
                  <a:pt x="12816" y="1723"/>
                </a:lnTo>
                <a:lnTo>
                  <a:pt x="12806" y="1806"/>
                </a:lnTo>
                <a:lnTo>
                  <a:pt x="12754" y="1765"/>
                </a:lnTo>
                <a:lnTo>
                  <a:pt x="12712" y="1755"/>
                </a:lnTo>
                <a:lnTo>
                  <a:pt x="12624" y="1867"/>
                </a:lnTo>
                <a:lnTo>
                  <a:pt x="12671" y="1960"/>
                </a:lnTo>
                <a:lnTo>
                  <a:pt x="12634" y="1989"/>
                </a:lnTo>
                <a:lnTo>
                  <a:pt x="12511" y="1919"/>
                </a:lnTo>
                <a:lnTo>
                  <a:pt x="12485" y="1960"/>
                </a:lnTo>
                <a:lnTo>
                  <a:pt x="12521" y="2012"/>
                </a:lnTo>
                <a:lnTo>
                  <a:pt x="12526" y="2073"/>
                </a:lnTo>
                <a:lnTo>
                  <a:pt x="12485" y="2041"/>
                </a:lnTo>
                <a:lnTo>
                  <a:pt x="12417" y="2002"/>
                </a:lnTo>
                <a:lnTo>
                  <a:pt x="12386" y="1826"/>
                </a:lnTo>
                <a:lnTo>
                  <a:pt x="12297" y="1745"/>
                </a:lnTo>
                <a:lnTo>
                  <a:pt x="12330" y="1733"/>
                </a:lnTo>
                <a:lnTo>
                  <a:pt x="12547" y="1826"/>
                </a:lnTo>
                <a:lnTo>
                  <a:pt x="12615" y="1797"/>
                </a:lnTo>
                <a:lnTo>
                  <a:pt x="12655" y="1733"/>
                </a:lnTo>
                <a:lnTo>
                  <a:pt x="12641" y="1652"/>
                </a:lnTo>
                <a:lnTo>
                  <a:pt x="12599" y="1601"/>
                </a:lnTo>
                <a:lnTo>
                  <a:pt x="12407" y="1466"/>
                </a:lnTo>
                <a:lnTo>
                  <a:pt x="12283" y="1437"/>
                </a:lnTo>
                <a:lnTo>
                  <a:pt x="12200" y="1364"/>
                </a:lnTo>
                <a:lnTo>
                  <a:pt x="12158" y="1405"/>
                </a:lnTo>
                <a:lnTo>
                  <a:pt x="12101" y="1335"/>
                </a:lnTo>
                <a:lnTo>
                  <a:pt x="12153" y="1303"/>
                </a:lnTo>
                <a:lnTo>
                  <a:pt x="12007" y="1219"/>
                </a:lnTo>
                <a:lnTo>
                  <a:pt x="11934" y="1242"/>
                </a:lnTo>
                <a:lnTo>
                  <a:pt x="11857" y="1242"/>
                </a:lnTo>
                <a:lnTo>
                  <a:pt x="11800" y="1335"/>
                </a:lnTo>
                <a:lnTo>
                  <a:pt x="11727" y="1322"/>
                </a:lnTo>
                <a:lnTo>
                  <a:pt x="11635" y="1373"/>
                </a:lnTo>
                <a:lnTo>
                  <a:pt x="11526" y="1518"/>
                </a:lnTo>
                <a:lnTo>
                  <a:pt x="11458" y="1611"/>
                </a:lnTo>
                <a:lnTo>
                  <a:pt x="11364" y="1835"/>
                </a:lnTo>
                <a:lnTo>
                  <a:pt x="11287" y="2002"/>
                </a:lnTo>
                <a:lnTo>
                  <a:pt x="11199" y="2124"/>
                </a:lnTo>
                <a:lnTo>
                  <a:pt x="11079" y="2227"/>
                </a:lnTo>
                <a:lnTo>
                  <a:pt x="11039" y="2310"/>
                </a:lnTo>
                <a:lnTo>
                  <a:pt x="11060" y="2596"/>
                </a:lnTo>
                <a:lnTo>
                  <a:pt x="11079" y="2730"/>
                </a:lnTo>
                <a:lnTo>
                  <a:pt x="11147" y="2791"/>
                </a:lnTo>
                <a:lnTo>
                  <a:pt x="11183" y="2782"/>
                </a:lnTo>
                <a:lnTo>
                  <a:pt x="11277" y="2637"/>
                </a:lnTo>
                <a:lnTo>
                  <a:pt x="11313" y="2721"/>
                </a:lnTo>
                <a:lnTo>
                  <a:pt x="11360" y="2894"/>
                </a:lnTo>
                <a:lnTo>
                  <a:pt x="11407" y="3039"/>
                </a:lnTo>
                <a:lnTo>
                  <a:pt x="11410" y="3055"/>
                </a:lnTo>
                <a:lnTo>
                  <a:pt x="11350" y="3090"/>
                </a:lnTo>
                <a:lnTo>
                  <a:pt x="11360" y="3141"/>
                </a:lnTo>
                <a:lnTo>
                  <a:pt x="11411" y="3212"/>
                </a:lnTo>
                <a:lnTo>
                  <a:pt x="11426" y="3154"/>
                </a:lnTo>
                <a:lnTo>
                  <a:pt x="11428" y="3160"/>
                </a:lnTo>
                <a:lnTo>
                  <a:pt x="11484" y="3151"/>
                </a:lnTo>
                <a:lnTo>
                  <a:pt x="11510" y="3048"/>
                </a:lnTo>
                <a:lnTo>
                  <a:pt x="11572" y="3058"/>
                </a:lnTo>
                <a:lnTo>
                  <a:pt x="11593" y="2936"/>
                </a:lnTo>
                <a:lnTo>
                  <a:pt x="11598" y="2721"/>
                </a:lnTo>
                <a:lnTo>
                  <a:pt x="11645" y="2689"/>
                </a:lnTo>
                <a:lnTo>
                  <a:pt x="11682" y="2544"/>
                </a:lnTo>
                <a:lnTo>
                  <a:pt x="11630" y="2474"/>
                </a:lnTo>
                <a:lnTo>
                  <a:pt x="11588" y="2390"/>
                </a:lnTo>
                <a:lnTo>
                  <a:pt x="11609" y="2217"/>
                </a:lnTo>
                <a:lnTo>
                  <a:pt x="11692" y="2114"/>
                </a:lnTo>
                <a:lnTo>
                  <a:pt x="11760" y="2021"/>
                </a:lnTo>
                <a:lnTo>
                  <a:pt x="11743" y="1951"/>
                </a:lnTo>
                <a:lnTo>
                  <a:pt x="11779" y="1867"/>
                </a:lnTo>
                <a:lnTo>
                  <a:pt x="11857" y="1835"/>
                </a:lnTo>
                <a:lnTo>
                  <a:pt x="11925" y="1887"/>
                </a:lnTo>
                <a:lnTo>
                  <a:pt x="11934" y="1938"/>
                </a:lnTo>
                <a:lnTo>
                  <a:pt x="11909" y="1960"/>
                </a:lnTo>
                <a:lnTo>
                  <a:pt x="11816" y="2092"/>
                </a:lnTo>
                <a:lnTo>
                  <a:pt x="11779" y="2166"/>
                </a:lnTo>
                <a:lnTo>
                  <a:pt x="11764" y="2236"/>
                </a:lnTo>
                <a:lnTo>
                  <a:pt x="11795" y="2349"/>
                </a:lnTo>
                <a:lnTo>
                  <a:pt x="11795" y="2474"/>
                </a:lnTo>
                <a:lnTo>
                  <a:pt x="11847" y="2516"/>
                </a:lnTo>
                <a:lnTo>
                  <a:pt x="11883" y="2586"/>
                </a:lnTo>
                <a:lnTo>
                  <a:pt x="11960" y="2554"/>
                </a:lnTo>
                <a:lnTo>
                  <a:pt x="12045" y="2516"/>
                </a:lnTo>
                <a:lnTo>
                  <a:pt x="12132" y="2503"/>
                </a:lnTo>
                <a:lnTo>
                  <a:pt x="12189" y="2567"/>
                </a:lnTo>
                <a:lnTo>
                  <a:pt x="12142" y="2637"/>
                </a:lnTo>
                <a:lnTo>
                  <a:pt x="12090" y="2637"/>
                </a:lnTo>
                <a:lnTo>
                  <a:pt x="12033" y="2618"/>
                </a:lnTo>
                <a:lnTo>
                  <a:pt x="11972" y="2637"/>
                </a:lnTo>
                <a:lnTo>
                  <a:pt x="11915" y="2670"/>
                </a:lnTo>
                <a:lnTo>
                  <a:pt x="11925" y="2740"/>
                </a:lnTo>
                <a:lnTo>
                  <a:pt x="11960" y="2782"/>
                </a:lnTo>
                <a:lnTo>
                  <a:pt x="11977" y="2759"/>
                </a:lnTo>
                <a:lnTo>
                  <a:pt x="11977" y="2833"/>
                </a:lnTo>
                <a:lnTo>
                  <a:pt x="11977" y="2926"/>
                </a:lnTo>
                <a:lnTo>
                  <a:pt x="11934" y="2926"/>
                </a:lnTo>
                <a:lnTo>
                  <a:pt x="11889" y="2833"/>
                </a:lnTo>
                <a:lnTo>
                  <a:pt x="11847" y="2875"/>
                </a:lnTo>
                <a:lnTo>
                  <a:pt x="11826" y="2955"/>
                </a:lnTo>
                <a:lnTo>
                  <a:pt x="11831" y="3048"/>
                </a:lnTo>
                <a:lnTo>
                  <a:pt x="11852" y="3151"/>
                </a:lnTo>
                <a:lnTo>
                  <a:pt x="11785" y="3193"/>
                </a:lnTo>
                <a:lnTo>
                  <a:pt x="11774" y="3253"/>
                </a:lnTo>
                <a:lnTo>
                  <a:pt x="11727" y="3253"/>
                </a:lnTo>
                <a:lnTo>
                  <a:pt x="11722" y="3221"/>
                </a:lnTo>
                <a:lnTo>
                  <a:pt x="11671" y="3202"/>
                </a:lnTo>
                <a:lnTo>
                  <a:pt x="11609" y="3244"/>
                </a:lnTo>
                <a:lnTo>
                  <a:pt x="11531" y="3305"/>
                </a:lnTo>
                <a:lnTo>
                  <a:pt x="11500" y="3347"/>
                </a:lnTo>
                <a:lnTo>
                  <a:pt x="11475" y="3305"/>
                </a:lnTo>
                <a:lnTo>
                  <a:pt x="11411" y="3253"/>
                </a:lnTo>
                <a:lnTo>
                  <a:pt x="11385" y="3286"/>
                </a:lnTo>
                <a:lnTo>
                  <a:pt x="11334" y="3305"/>
                </a:lnTo>
                <a:lnTo>
                  <a:pt x="11334" y="3263"/>
                </a:lnTo>
                <a:lnTo>
                  <a:pt x="11282" y="3234"/>
                </a:lnTo>
                <a:lnTo>
                  <a:pt x="11282" y="3183"/>
                </a:lnTo>
                <a:lnTo>
                  <a:pt x="11267" y="3119"/>
                </a:lnTo>
                <a:lnTo>
                  <a:pt x="11298" y="3029"/>
                </a:lnTo>
                <a:lnTo>
                  <a:pt x="11313" y="3039"/>
                </a:lnTo>
                <a:lnTo>
                  <a:pt x="11324" y="2987"/>
                </a:lnTo>
                <a:lnTo>
                  <a:pt x="11298" y="2965"/>
                </a:lnTo>
                <a:lnTo>
                  <a:pt x="11293" y="2936"/>
                </a:lnTo>
                <a:lnTo>
                  <a:pt x="11308" y="2894"/>
                </a:lnTo>
                <a:lnTo>
                  <a:pt x="11308" y="2833"/>
                </a:lnTo>
                <a:lnTo>
                  <a:pt x="11272" y="2862"/>
                </a:lnTo>
                <a:lnTo>
                  <a:pt x="11256" y="2894"/>
                </a:lnTo>
                <a:lnTo>
                  <a:pt x="11215" y="2904"/>
                </a:lnTo>
                <a:lnTo>
                  <a:pt x="11199" y="2945"/>
                </a:lnTo>
                <a:lnTo>
                  <a:pt x="11194" y="2978"/>
                </a:lnTo>
                <a:lnTo>
                  <a:pt x="11199" y="3109"/>
                </a:lnTo>
                <a:lnTo>
                  <a:pt x="11220" y="3183"/>
                </a:lnTo>
                <a:lnTo>
                  <a:pt x="11225" y="3253"/>
                </a:lnTo>
                <a:lnTo>
                  <a:pt x="11241" y="3305"/>
                </a:lnTo>
                <a:lnTo>
                  <a:pt x="11209" y="3366"/>
                </a:lnTo>
                <a:lnTo>
                  <a:pt x="11199" y="3337"/>
                </a:lnTo>
                <a:lnTo>
                  <a:pt x="11157" y="3347"/>
                </a:lnTo>
                <a:lnTo>
                  <a:pt x="11147" y="3375"/>
                </a:lnTo>
                <a:lnTo>
                  <a:pt x="11105" y="3375"/>
                </a:lnTo>
                <a:lnTo>
                  <a:pt x="11039" y="3427"/>
                </a:lnTo>
                <a:lnTo>
                  <a:pt x="10997" y="3622"/>
                </a:lnTo>
                <a:lnTo>
                  <a:pt x="10971" y="3655"/>
                </a:lnTo>
                <a:lnTo>
                  <a:pt x="10930" y="3683"/>
                </a:lnTo>
                <a:lnTo>
                  <a:pt x="10883" y="3716"/>
                </a:lnTo>
                <a:lnTo>
                  <a:pt x="10867" y="3818"/>
                </a:lnTo>
                <a:lnTo>
                  <a:pt x="10743" y="3921"/>
                </a:lnTo>
                <a:lnTo>
                  <a:pt x="10691" y="3860"/>
                </a:lnTo>
                <a:lnTo>
                  <a:pt x="10707" y="4014"/>
                </a:lnTo>
                <a:lnTo>
                  <a:pt x="10619" y="3982"/>
                </a:lnTo>
                <a:lnTo>
                  <a:pt x="10551" y="4014"/>
                </a:lnTo>
                <a:lnTo>
                  <a:pt x="10556" y="4107"/>
                </a:lnTo>
                <a:lnTo>
                  <a:pt x="10639" y="4158"/>
                </a:lnTo>
                <a:lnTo>
                  <a:pt x="10681" y="4229"/>
                </a:lnTo>
                <a:lnTo>
                  <a:pt x="10738" y="4383"/>
                </a:lnTo>
                <a:lnTo>
                  <a:pt x="10728" y="4649"/>
                </a:lnTo>
                <a:lnTo>
                  <a:pt x="10697" y="4733"/>
                </a:lnTo>
                <a:lnTo>
                  <a:pt x="10608" y="4733"/>
                </a:lnTo>
                <a:lnTo>
                  <a:pt x="10561" y="4742"/>
                </a:lnTo>
                <a:lnTo>
                  <a:pt x="10504" y="4723"/>
                </a:lnTo>
                <a:lnTo>
                  <a:pt x="10432" y="4723"/>
                </a:lnTo>
                <a:lnTo>
                  <a:pt x="10365" y="4701"/>
                </a:lnTo>
                <a:lnTo>
                  <a:pt x="10287" y="4794"/>
                </a:lnTo>
                <a:lnTo>
                  <a:pt x="10308" y="4855"/>
                </a:lnTo>
                <a:lnTo>
                  <a:pt x="10302" y="4948"/>
                </a:lnTo>
                <a:lnTo>
                  <a:pt x="10302" y="4989"/>
                </a:lnTo>
                <a:lnTo>
                  <a:pt x="10313" y="5041"/>
                </a:lnTo>
                <a:lnTo>
                  <a:pt x="10313" y="5102"/>
                </a:lnTo>
                <a:lnTo>
                  <a:pt x="10297" y="5185"/>
                </a:lnTo>
                <a:lnTo>
                  <a:pt x="10292" y="5236"/>
                </a:lnTo>
                <a:lnTo>
                  <a:pt x="10271" y="5288"/>
                </a:lnTo>
                <a:lnTo>
                  <a:pt x="10266" y="5378"/>
                </a:lnTo>
                <a:lnTo>
                  <a:pt x="10276" y="5429"/>
                </a:lnTo>
                <a:lnTo>
                  <a:pt x="10302" y="5442"/>
                </a:lnTo>
                <a:lnTo>
                  <a:pt x="10308" y="5522"/>
                </a:lnTo>
                <a:lnTo>
                  <a:pt x="10297" y="5625"/>
                </a:lnTo>
                <a:lnTo>
                  <a:pt x="10328" y="5615"/>
                </a:lnTo>
                <a:lnTo>
                  <a:pt x="10360" y="5634"/>
                </a:lnTo>
                <a:lnTo>
                  <a:pt x="10380" y="5605"/>
                </a:lnTo>
                <a:lnTo>
                  <a:pt x="10432" y="5625"/>
                </a:lnTo>
                <a:lnTo>
                  <a:pt x="10448" y="5708"/>
                </a:lnTo>
                <a:lnTo>
                  <a:pt x="10469" y="5750"/>
                </a:lnTo>
                <a:lnTo>
                  <a:pt x="10470" y="5750"/>
                </a:lnTo>
                <a:lnTo>
                  <a:pt x="10453" y="5820"/>
                </a:lnTo>
                <a:lnTo>
                  <a:pt x="10412" y="5965"/>
                </a:lnTo>
                <a:lnTo>
                  <a:pt x="10370" y="6016"/>
                </a:lnTo>
                <a:lnTo>
                  <a:pt x="10313" y="6077"/>
                </a:lnTo>
                <a:lnTo>
                  <a:pt x="10276" y="6170"/>
                </a:lnTo>
                <a:lnTo>
                  <a:pt x="10266" y="6241"/>
                </a:lnTo>
                <a:lnTo>
                  <a:pt x="10240" y="6353"/>
                </a:lnTo>
                <a:lnTo>
                  <a:pt x="10250" y="6520"/>
                </a:lnTo>
                <a:lnTo>
                  <a:pt x="10198" y="6632"/>
                </a:lnTo>
                <a:lnTo>
                  <a:pt x="10168" y="6674"/>
                </a:lnTo>
                <a:lnTo>
                  <a:pt x="10121" y="6764"/>
                </a:lnTo>
                <a:lnTo>
                  <a:pt x="10064" y="6776"/>
                </a:lnTo>
                <a:lnTo>
                  <a:pt x="10033" y="6828"/>
                </a:lnTo>
                <a:lnTo>
                  <a:pt x="9991" y="6969"/>
                </a:lnTo>
                <a:lnTo>
                  <a:pt x="9951" y="7020"/>
                </a:lnTo>
                <a:lnTo>
                  <a:pt x="9929" y="7104"/>
                </a:lnTo>
                <a:lnTo>
                  <a:pt x="9929" y="7174"/>
                </a:lnTo>
                <a:lnTo>
                  <a:pt x="9913" y="7258"/>
                </a:lnTo>
                <a:lnTo>
                  <a:pt x="9894" y="7277"/>
                </a:lnTo>
                <a:lnTo>
                  <a:pt x="9857" y="7360"/>
                </a:lnTo>
                <a:lnTo>
                  <a:pt x="9836" y="7453"/>
                </a:lnTo>
                <a:lnTo>
                  <a:pt x="9842" y="7495"/>
                </a:lnTo>
                <a:lnTo>
                  <a:pt x="9821" y="7566"/>
                </a:lnTo>
                <a:lnTo>
                  <a:pt x="9795" y="7607"/>
                </a:lnTo>
                <a:lnTo>
                  <a:pt x="9790" y="7668"/>
                </a:lnTo>
                <a:lnTo>
                  <a:pt x="9784" y="7729"/>
                </a:lnTo>
                <a:lnTo>
                  <a:pt x="9816" y="7790"/>
                </a:lnTo>
                <a:lnTo>
                  <a:pt x="9831" y="7855"/>
                </a:lnTo>
                <a:lnTo>
                  <a:pt x="9826" y="7925"/>
                </a:lnTo>
                <a:lnTo>
                  <a:pt x="9831" y="7996"/>
                </a:lnTo>
                <a:lnTo>
                  <a:pt x="9836" y="8130"/>
                </a:lnTo>
                <a:lnTo>
                  <a:pt x="9826" y="8252"/>
                </a:lnTo>
                <a:lnTo>
                  <a:pt x="9810" y="8326"/>
                </a:lnTo>
                <a:lnTo>
                  <a:pt x="9816" y="8397"/>
                </a:lnTo>
                <a:lnTo>
                  <a:pt x="9800" y="8471"/>
                </a:lnTo>
                <a:lnTo>
                  <a:pt x="9769" y="8560"/>
                </a:lnTo>
                <a:lnTo>
                  <a:pt x="9743" y="8593"/>
                </a:lnTo>
                <a:lnTo>
                  <a:pt x="9774" y="8644"/>
                </a:lnTo>
                <a:lnTo>
                  <a:pt x="9800" y="8747"/>
                </a:lnTo>
                <a:lnTo>
                  <a:pt x="9790" y="8807"/>
                </a:lnTo>
                <a:lnTo>
                  <a:pt x="9800" y="8910"/>
                </a:lnTo>
                <a:lnTo>
                  <a:pt x="9805" y="8942"/>
                </a:lnTo>
                <a:lnTo>
                  <a:pt x="9826" y="8971"/>
                </a:lnTo>
                <a:lnTo>
                  <a:pt x="9826" y="8994"/>
                </a:lnTo>
                <a:lnTo>
                  <a:pt x="9842" y="9035"/>
                </a:lnTo>
                <a:lnTo>
                  <a:pt x="9868" y="9045"/>
                </a:lnTo>
                <a:lnTo>
                  <a:pt x="9899" y="9106"/>
                </a:lnTo>
                <a:lnTo>
                  <a:pt x="9913" y="9125"/>
                </a:lnTo>
                <a:lnTo>
                  <a:pt x="9925" y="9157"/>
                </a:lnTo>
                <a:lnTo>
                  <a:pt x="9929" y="9218"/>
                </a:lnTo>
                <a:lnTo>
                  <a:pt x="9946" y="9250"/>
                </a:lnTo>
                <a:lnTo>
                  <a:pt x="9960" y="9270"/>
                </a:lnTo>
                <a:lnTo>
                  <a:pt x="9981" y="9321"/>
                </a:lnTo>
                <a:lnTo>
                  <a:pt x="10007" y="9404"/>
                </a:lnTo>
                <a:lnTo>
                  <a:pt x="10012" y="9507"/>
                </a:lnTo>
                <a:lnTo>
                  <a:pt x="10023" y="9558"/>
                </a:lnTo>
                <a:lnTo>
                  <a:pt x="10054" y="9629"/>
                </a:lnTo>
                <a:lnTo>
                  <a:pt x="10095" y="9680"/>
                </a:lnTo>
                <a:lnTo>
                  <a:pt x="10111" y="9690"/>
                </a:lnTo>
                <a:lnTo>
                  <a:pt x="10153" y="9783"/>
                </a:lnTo>
                <a:lnTo>
                  <a:pt x="10205" y="9857"/>
                </a:lnTo>
                <a:lnTo>
                  <a:pt x="10261" y="9959"/>
                </a:lnTo>
                <a:lnTo>
                  <a:pt x="10323" y="10020"/>
                </a:lnTo>
                <a:lnTo>
                  <a:pt x="10339" y="10020"/>
                </a:lnTo>
                <a:lnTo>
                  <a:pt x="10349" y="10020"/>
                </a:lnTo>
                <a:lnTo>
                  <a:pt x="10412" y="9969"/>
                </a:lnTo>
                <a:lnTo>
                  <a:pt x="10453" y="9927"/>
                </a:lnTo>
                <a:lnTo>
                  <a:pt x="10525" y="9908"/>
                </a:lnTo>
                <a:lnTo>
                  <a:pt x="10561" y="9908"/>
                </a:lnTo>
                <a:lnTo>
                  <a:pt x="10603" y="9937"/>
                </a:lnTo>
                <a:lnTo>
                  <a:pt x="10629" y="9937"/>
                </a:lnTo>
                <a:lnTo>
                  <a:pt x="10681" y="9979"/>
                </a:lnTo>
                <a:lnTo>
                  <a:pt x="10754" y="9947"/>
                </a:lnTo>
                <a:lnTo>
                  <a:pt x="10789" y="9895"/>
                </a:lnTo>
                <a:lnTo>
                  <a:pt x="10883" y="9815"/>
                </a:lnTo>
                <a:lnTo>
                  <a:pt x="10930" y="9783"/>
                </a:lnTo>
                <a:lnTo>
                  <a:pt x="10982" y="9764"/>
                </a:lnTo>
                <a:lnTo>
                  <a:pt x="11034" y="9764"/>
                </a:lnTo>
                <a:lnTo>
                  <a:pt x="11079" y="9764"/>
                </a:lnTo>
                <a:lnTo>
                  <a:pt x="11121" y="9857"/>
                </a:lnTo>
                <a:lnTo>
                  <a:pt x="11143" y="9959"/>
                </a:lnTo>
                <a:lnTo>
                  <a:pt x="11173" y="10040"/>
                </a:lnTo>
                <a:lnTo>
                  <a:pt x="11220" y="10040"/>
                </a:lnTo>
                <a:lnTo>
                  <a:pt x="11241" y="10011"/>
                </a:lnTo>
                <a:lnTo>
                  <a:pt x="11261" y="10020"/>
                </a:lnTo>
                <a:lnTo>
                  <a:pt x="11324" y="9969"/>
                </a:lnTo>
                <a:lnTo>
                  <a:pt x="11324" y="10011"/>
                </a:lnTo>
                <a:lnTo>
                  <a:pt x="11339" y="10030"/>
                </a:lnTo>
                <a:lnTo>
                  <a:pt x="11350" y="10091"/>
                </a:lnTo>
                <a:lnTo>
                  <a:pt x="11376" y="10113"/>
                </a:lnTo>
                <a:lnTo>
                  <a:pt x="11402" y="10203"/>
                </a:lnTo>
                <a:lnTo>
                  <a:pt x="11390" y="10306"/>
                </a:lnTo>
                <a:lnTo>
                  <a:pt x="11371" y="10460"/>
                </a:lnTo>
                <a:lnTo>
                  <a:pt x="11381" y="10482"/>
                </a:lnTo>
                <a:lnTo>
                  <a:pt x="11371" y="10585"/>
                </a:lnTo>
                <a:lnTo>
                  <a:pt x="11355" y="10688"/>
                </a:lnTo>
                <a:lnTo>
                  <a:pt x="11339" y="10729"/>
                </a:lnTo>
                <a:lnTo>
                  <a:pt x="11339" y="10768"/>
                </a:lnTo>
                <a:lnTo>
                  <a:pt x="11376" y="10912"/>
                </a:lnTo>
                <a:lnTo>
                  <a:pt x="11416" y="11025"/>
                </a:lnTo>
                <a:lnTo>
                  <a:pt x="11479" y="11159"/>
                </a:lnTo>
                <a:lnTo>
                  <a:pt x="11531" y="11304"/>
                </a:lnTo>
                <a:lnTo>
                  <a:pt x="11546" y="11406"/>
                </a:lnTo>
                <a:lnTo>
                  <a:pt x="11557" y="11448"/>
                </a:lnTo>
                <a:lnTo>
                  <a:pt x="11552" y="11477"/>
                </a:lnTo>
                <a:lnTo>
                  <a:pt x="11583" y="11560"/>
                </a:lnTo>
                <a:lnTo>
                  <a:pt x="11593" y="11653"/>
                </a:lnTo>
                <a:lnTo>
                  <a:pt x="11609" y="11785"/>
                </a:lnTo>
                <a:lnTo>
                  <a:pt x="11588" y="11836"/>
                </a:lnTo>
                <a:lnTo>
                  <a:pt x="11583" y="11868"/>
                </a:lnTo>
                <a:lnTo>
                  <a:pt x="11598" y="11949"/>
                </a:lnTo>
                <a:lnTo>
                  <a:pt x="11614" y="12032"/>
                </a:lnTo>
                <a:lnTo>
                  <a:pt x="11630" y="12083"/>
                </a:lnTo>
                <a:lnTo>
                  <a:pt x="11635" y="12167"/>
                </a:lnTo>
                <a:lnTo>
                  <a:pt x="11630" y="12270"/>
                </a:lnTo>
                <a:lnTo>
                  <a:pt x="11609" y="12330"/>
                </a:lnTo>
                <a:lnTo>
                  <a:pt x="11572" y="12424"/>
                </a:lnTo>
                <a:lnTo>
                  <a:pt x="11557" y="12475"/>
                </a:lnTo>
                <a:lnTo>
                  <a:pt x="11536" y="12597"/>
                </a:lnTo>
                <a:lnTo>
                  <a:pt x="11531" y="12658"/>
                </a:lnTo>
                <a:lnTo>
                  <a:pt x="11510" y="12783"/>
                </a:lnTo>
                <a:lnTo>
                  <a:pt x="11500" y="12905"/>
                </a:lnTo>
                <a:lnTo>
                  <a:pt x="11505" y="12988"/>
                </a:lnTo>
                <a:lnTo>
                  <a:pt x="11510" y="13091"/>
                </a:lnTo>
                <a:lnTo>
                  <a:pt x="11557" y="13222"/>
                </a:lnTo>
                <a:lnTo>
                  <a:pt x="11567" y="13306"/>
                </a:lnTo>
                <a:lnTo>
                  <a:pt x="11598" y="13470"/>
                </a:lnTo>
                <a:lnTo>
                  <a:pt x="11630" y="13582"/>
                </a:lnTo>
                <a:lnTo>
                  <a:pt x="11649" y="13633"/>
                </a:lnTo>
                <a:lnTo>
                  <a:pt x="11656" y="13707"/>
                </a:lnTo>
                <a:lnTo>
                  <a:pt x="11656" y="13871"/>
                </a:lnTo>
                <a:lnTo>
                  <a:pt x="11671" y="14076"/>
                </a:lnTo>
                <a:lnTo>
                  <a:pt x="11687" y="14179"/>
                </a:lnTo>
                <a:lnTo>
                  <a:pt x="11696" y="14310"/>
                </a:lnTo>
                <a:lnTo>
                  <a:pt x="11717" y="14413"/>
                </a:lnTo>
                <a:lnTo>
                  <a:pt x="11760" y="14516"/>
                </a:lnTo>
                <a:lnTo>
                  <a:pt x="11795" y="14692"/>
                </a:lnTo>
                <a:lnTo>
                  <a:pt x="11821" y="14804"/>
                </a:lnTo>
                <a:lnTo>
                  <a:pt x="11842" y="14917"/>
                </a:lnTo>
                <a:lnTo>
                  <a:pt x="11842" y="15019"/>
                </a:lnTo>
                <a:lnTo>
                  <a:pt x="11821" y="15042"/>
                </a:lnTo>
                <a:lnTo>
                  <a:pt x="11837" y="15132"/>
                </a:lnTo>
                <a:lnTo>
                  <a:pt x="11831" y="15215"/>
                </a:lnTo>
                <a:lnTo>
                  <a:pt x="11837" y="15257"/>
                </a:lnTo>
                <a:lnTo>
                  <a:pt x="11842" y="15234"/>
                </a:lnTo>
                <a:lnTo>
                  <a:pt x="11863" y="15298"/>
                </a:lnTo>
                <a:lnTo>
                  <a:pt x="11883" y="15298"/>
                </a:lnTo>
                <a:lnTo>
                  <a:pt x="11904" y="15350"/>
                </a:lnTo>
                <a:lnTo>
                  <a:pt x="11930" y="15350"/>
                </a:lnTo>
                <a:lnTo>
                  <a:pt x="11967" y="15298"/>
                </a:lnTo>
                <a:lnTo>
                  <a:pt x="12019" y="15276"/>
                </a:lnTo>
                <a:lnTo>
                  <a:pt x="12080" y="15225"/>
                </a:lnTo>
                <a:lnTo>
                  <a:pt x="12106" y="15234"/>
                </a:lnTo>
                <a:lnTo>
                  <a:pt x="12142" y="15215"/>
                </a:lnTo>
                <a:lnTo>
                  <a:pt x="12205" y="15247"/>
                </a:lnTo>
                <a:lnTo>
                  <a:pt x="12236" y="15215"/>
                </a:lnTo>
                <a:lnTo>
                  <a:pt x="12271" y="15234"/>
                </a:lnTo>
                <a:lnTo>
                  <a:pt x="12283" y="15196"/>
                </a:lnTo>
                <a:lnTo>
                  <a:pt x="12313" y="15183"/>
                </a:lnTo>
                <a:lnTo>
                  <a:pt x="12375" y="15132"/>
                </a:lnTo>
                <a:lnTo>
                  <a:pt x="12422" y="15071"/>
                </a:lnTo>
                <a:lnTo>
                  <a:pt x="12469" y="14990"/>
                </a:lnTo>
                <a:lnTo>
                  <a:pt x="12542" y="14846"/>
                </a:lnTo>
                <a:lnTo>
                  <a:pt x="12577" y="14743"/>
                </a:lnTo>
                <a:lnTo>
                  <a:pt x="12599" y="14670"/>
                </a:lnTo>
                <a:lnTo>
                  <a:pt x="12624" y="14599"/>
                </a:lnTo>
                <a:lnTo>
                  <a:pt x="12634" y="14580"/>
                </a:lnTo>
                <a:lnTo>
                  <a:pt x="12676" y="14506"/>
                </a:lnTo>
                <a:lnTo>
                  <a:pt x="12692" y="14445"/>
                </a:lnTo>
                <a:lnTo>
                  <a:pt x="12702" y="14333"/>
                </a:lnTo>
                <a:lnTo>
                  <a:pt x="12723" y="14230"/>
                </a:lnTo>
                <a:lnTo>
                  <a:pt x="12728" y="14156"/>
                </a:lnTo>
                <a:lnTo>
                  <a:pt x="12712" y="14147"/>
                </a:lnTo>
                <a:lnTo>
                  <a:pt x="12707" y="14086"/>
                </a:lnTo>
                <a:lnTo>
                  <a:pt x="12733" y="14034"/>
                </a:lnTo>
                <a:lnTo>
                  <a:pt x="12806" y="13964"/>
                </a:lnTo>
                <a:lnTo>
                  <a:pt x="12858" y="13922"/>
                </a:lnTo>
                <a:lnTo>
                  <a:pt x="12884" y="13871"/>
                </a:lnTo>
                <a:lnTo>
                  <a:pt x="12893" y="13810"/>
                </a:lnTo>
                <a:lnTo>
                  <a:pt x="12879" y="13787"/>
                </a:lnTo>
                <a:lnTo>
                  <a:pt x="12888" y="13726"/>
                </a:lnTo>
                <a:lnTo>
                  <a:pt x="12893" y="13591"/>
                </a:lnTo>
                <a:lnTo>
                  <a:pt x="12884" y="13604"/>
                </a:lnTo>
                <a:lnTo>
                  <a:pt x="12884" y="13563"/>
                </a:lnTo>
                <a:lnTo>
                  <a:pt x="12874" y="13479"/>
                </a:lnTo>
                <a:lnTo>
                  <a:pt x="12848" y="13376"/>
                </a:lnTo>
                <a:lnTo>
                  <a:pt x="12853" y="13283"/>
                </a:lnTo>
                <a:lnTo>
                  <a:pt x="12879" y="13255"/>
                </a:lnTo>
                <a:lnTo>
                  <a:pt x="12926" y="13161"/>
                </a:lnTo>
                <a:lnTo>
                  <a:pt x="12952" y="13142"/>
                </a:lnTo>
                <a:lnTo>
                  <a:pt x="13023" y="12998"/>
                </a:lnTo>
                <a:lnTo>
                  <a:pt x="13091" y="12937"/>
                </a:lnTo>
                <a:lnTo>
                  <a:pt x="13148" y="12886"/>
                </a:lnTo>
                <a:lnTo>
                  <a:pt x="13190" y="12802"/>
                </a:lnTo>
                <a:lnTo>
                  <a:pt x="13216" y="12709"/>
                </a:lnTo>
                <a:lnTo>
                  <a:pt x="13237" y="12616"/>
                </a:lnTo>
                <a:lnTo>
                  <a:pt x="13225" y="12555"/>
                </a:lnTo>
                <a:lnTo>
                  <a:pt x="13225" y="12340"/>
                </a:lnTo>
                <a:lnTo>
                  <a:pt x="13220" y="12218"/>
                </a:lnTo>
                <a:lnTo>
                  <a:pt x="13225" y="12083"/>
                </a:lnTo>
                <a:lnTo>
                  <a:pt x="13216" y="12022"/>
                </a:lnTo>
                <a:lnTo>
                  <a:pt x="13195" y="11990"/>
                </a:lnTo>
                <a:lnTo>
                  <a:pt x="13173" y="11859"/>
                </a:lnTo>
                <a:lnTo>
                  <a:pt x="13152" y="11775"/>
                </a:lnTo>
                <a:lnTo>
                  <a:pt x="13159" y="11714"/>
                </a:lnTo>
                <a:lnTo>
                  <a:pt x="13152" y="11673"/>
                </a:lnTo>
                <a:lnTo>
                  <a:pt x="13169" y="11589"/>
                </a:lnTo>
                <a:lnTo>
                  <a:pt x="13169" y="11560"/>
                </a:lnTo>
                <a:lnTo>
                  <a:pt x="13133" y="11509"/>
                </a:lnTo>
                <a:lnTo>
                  <a:pt x="13126" y="11426"/>
                </a:lnTo>
                <a:lnTo>
                  <a:pt x="13159" y="11262"/>
                </a:lnTo>
                <a:lnTo>
                  <a:pt x="13185" y="11220"/>
                </a:lnTo>
                <a:lnTo>
                  <a:pt x="13195" y="11127"/>
                </a:lnTo>
                <a:lnTo>
                  <a:pt x="13216" y="11076"/>
                </a:lnTo>
                <a:lnTo>
                  <a:pt x="13225" y="10986"/>
                </a:lnTo>
                <a:lnTo>
                  <a:pt x="13246" y="10973"/>
                </a:lnTo>
                <a:lnTo>
                  <a:pt x="13263" y="10912"/>
                </a:lnTo>
                <a:lnTo>
                  <a:pt x="13303" y="10861"/>
                </a:lnTo>
                <a:lnTo>
                  <a:pt x="13319" y="10832"/>
                </a:lnTo>
                <a:lnTo>
                  <a:pt x="13334" y="10758"/>
                </a:lnTo>
                <a:lnTo>
                  <a:pt x="13402" y="10595"/>
                </a:lnTo>
                <a:lnTo>
                  <a:pt x="13458" y="10492"/>
                </a:lnTo>
                <a:lnTo>
                  <a:pt x="13548" y="10357"/>
                </a:lnTo>
                <a:lnTo>
                  <a:pt x="13609" y="10245"/>
                </a:lnTo>
                <a:lnTo>
                  <a:pt x="13677" y="10062"/>
                </a:lnTo>
                <a:lnTo>
                  <a:pt x="13729" y="9908"/>
                </a:lnTo>
                <a:lnTo>
                  <a:pt x="13781" y="9712"/>
                </a:lnTo>
                <a:lnTo>
                  <a:pt x="13816" y="9536"/>
                </a:lnTo>
                <a:lnTo>
                  <a:pt x="13842" y="9382"/>
                </a:lnTo>
                <a:lnTo>
                  <a:pt x="13859" y="9241"/>
                </a:lnTo>
                <a:lnTo>
                  <a:pt x="13868" y="9189"/>
                </a:lnTo>
                <a:lnTo>
                  <a:pt x="13868" y="9116"/>
                </a:lnTo>
                <a:lnTo>
                  <a:pt x="13873" y="9035"/>
                </a:lnTo>
                <a:lnTo>
                  <a:pt x="13873" y="8994"/>
                </a:lnTo>
                <a:lnTo>
                  <a:pt x="13852" y="8994"/>
                </a:lnTo>
                <a:lnTo>
                  <a:pt x="13826" y="9045"/>
                </a:lnTo>
                <a:lnTo>
                  <a:pt x="13795" y="9055"/>
                </a:lnTo>
                <a:lnTo>
                  <a:pt x="13769" y="9074"/>
                </a:lnTo>
                <a:lnTo>
                  <a:pt x="13748" y="9074"/>
                </a:lnTo>
                <a:lnTo>
                  <a:pt x="13713" y="9074"/>
                </a:lnTo>
                <a:lnTo>
                  <a:pt x="13692" y="9096"/>
                </a:lnTo>
                <a:lnTo>
                  <a:pt x="13661" y="9106"/>
                </a:lnTo>
                <a:lnTo>
                  <a:pt x="13609" y="9148"/>
                </a:lnTo>
                <a:lnTo>
                  <a:pt x="13541" y="9167"/>
                </a:lnTo>
                <a:lnTo>
                  <a:pt x="13484" y="9199"/>
                </a:lnTo>
                <a:lnTo>
                  <a:pt x="13454" y="9199"/>
                </a:lnTo>
                <a:lnTo>
                  <a:pt x="13428" y="9138"/>
                </a:lnTo>
                <a:lnTo>
                  <a:pt x="13418" y="9087"/>
                </a:lnTo>
                <a:lnTo>
                  <a:pt x="13397" y="9064"/>
                </a:lnTo>
                <a:lnTo>
                  <a:pt x="13371" y="9022"/>
                </a:lnTo>
                <a:lnTo>
                  <a:pt x="13407" y="8994"/>
                </a:lnTo>
                <a:lnTo>
                  <a:pt x="13407" y="8933"/>
                </a:lnTo>
                <a:lnTo>
                  <a:pt x="13392" y="8891"/>
                </a:lnTo>
                <a:lnTo>
                  <a:pt x="13360" y="8849"/>
                </a:lnTo>
                <a:lnTo>
                  <a:pt x="13340" y="8798"/>
                </a:lnTo>
                <a:lnTo>
                  <a:pt x="13303" y="8714"/>
                </a:lnTo>
                <a:lnTo>
                  <a:pt x="13267" y="8634"/>
                </a:lnTo>
                <a:lnTo>
                  <a:pt x="13185" y="8499"/>
                </a:lnTo>
                <a:lnTo>
                  <a:pt x="13148" y="8439"/>
                </a:lnTo>
                <a:lnTo>
                  <a:pt x="13126" y="8317"/>
                </a:lnTo>
                <a:lnTo>
                  <a:pt x="13086" y="8163"/>
                </a:lnTo>
                <a:lnTo>
                  <a:pt x="13049" y="8111"/>
                </a:lnTo>
                <a:lnTo>
                  <a:pt x="13023" y="8079"/>
                </a:lnTo>
                <a:lnTo>
                  <a:pt x="12997" y="7916"/>
                </a:lnTo>
                <a:lnTo>
                  <a:pt x="12987" y="7771"/>
                </a:lnTo>
                <a:lnTo>
                  <a:pt x="12997" y="7752"/>
                </a:lnTo>
                <a:lnTo>
                  <a:pt x="12977" y="7617"/>
                </a:lnTo>
                <a:lnTo>
                  <a:pt x="12966" y="7585"/>
                </a:lnTo>
                <a:lnTo>
                  <a:pt x="12893" y="7463"/>
                </a:lnTo>
                <a:lnTo>
                  <a:pt x="12888" y="7370"/>
                </a:lnTo>
                <a:lnTo>
                  <a:pt x="12900" y="7351"/>
                </a:lnTo>
                <a:lnTo>
                  <a:pt x="12841" y="7197"/>
                </a:lnTo>
                <a:lnTo>
                  <a:pt x="12822" y="7123"/>
                </a:lnTo>
                <a:lnTo>
                  <a:pt x="12796" y="7052"/>
                </a:lnTo>
                <a:lnTo>
                  <a:pt x="12744" y="6837"/>
                </a:lnTo>
                <a:lnTo>
                  <a:pt x="12702" y="6703"/>
                </a:lnTo>
                <a:lnTo>
                  <a:pt x="12671" y="6558"/>
                </a:lnTo>
                <a:lnTo>
                  <a:pt x="12676" y="6549"/>
                </a:lnTo>
                <a:lnTo>
                  <a:pt x="12728" y="6744"/>
                </a:lnTo>
                <a:lnTo>
                  <a:pt x="12759" y="6805"/>
                </a:lnTo>
                <a:lnTo>
                  <a:pt x="12780" y="6847"/>
                </a:lnTo>
                <a:lnTo>
                  <a:pt x="12790" y="6828"/>
                </a:lnTo>
                <a:lnTo>
                  <a:pt x="12806" y="6754"/>
                </a:lnTo>
                <a:lnTo>
                  <a:pt x="12816" y="6651"/>
                </a:lnTo>
                <a:lnTo>
                  <a:pt x="12832" y="6600"/>
                </a:lnTo>
                <a:lnTo>
                  <a:pt x="12837" y="6622"/>
                </a:lnTo>
                <a:lnTo>
                  <a:pt x="12832" y="6674"/>
                </a:lnTo>
                <a:lnTo>
                  <a:pt x="12832" y="6725"/>
                </a:lnTo>
                <a:lnTo>
                  <a:pt x="12827" y="6796"/>
                </a:lnTo>
                <a:lnTo>
                  <a:pt x="12858" y="6796"/>
                </a:lnTo>
                <a:lnTo>
                  <a:pt x="12893" y="6889"/>
                </a:lnTo>
                <a:lnTo>
                  <a:pt x="12935" y="7001"/>
                </a:lnTo>
                <a:lnTo>
                  <a:pt x="12961" y="7104"/>
                </a:lnTo>
                <a:lnTo>
                  <a:pt x="12977" y="7113"/>
                </a:lnTo>
                <a:lnTo>
                  <a:pt x="12997" y="7187"/>
                </a:lnTo>
                <a:lnTo>
                  <a:pt x="12997" y="7216"/>
                </a:lnTo>
                <a:lnTo>
                  <a:pt x="13018" y="7299"/>
                </a:lnTo>
                <a:lnTo>
                  <a:pt x="13049" y="7328"/>
                </a:lnTo>
                <a:lnTo>
                  <a:pt x="13081" y="7380"/>
                </a:lnTo>
                <a:lnTo>
                  <a:pt x="13122" y="7534"/>
                </a:lnTo>
                <a:lnTo>
                  <a:pt x="13122" y="7617"/>
                </a:lnTo>
                <a:lnTo>
                  <a:pt x="13133" y="7710"/>
                </a:lnTo>
                <a:lnTo>
                  <a:pt x="13173" y="7842"/>
                </a:lnTo>
                <a:lnTo>
                  <a:pt x="13199" y="7864"/>
                </a:lnTo>
                <a:lnTo>
                  <a:pt x="13246" y="7957"/>
                </a:lnTo>
                <a:lnTo>
                  <a:pt x="13267" y="8070"/>
                </a:lnTo>
                <a:lnTo>
                  <a:pt x="13303" y="8182"/>
                </a:lnTo>
                <a:lnTo>
                  <a:pt x="13334" y="8233"/>
                </a:lnTo>
                <a:lnTo>
                  <a:pt x="13340" y="8284"/>
                </a:lnTo>
                <a:lnTo>
                  <a:pt x="13360" y="8326"/>
                </a:lnTo>
                <a:lnTo>
                  <a:pt x="13371" y="8387"/>
                </a:lnTo>
                <a:lnTo>
                  <a:pt x="13376" y="8448"/>
                </a:lnTo>
                <a:lnTo>
                  <a:pt x="13371" y="8480"/>
                </a:lnTo>
                <a:lnTo>
                  <a:pt x="13381" y="8541"/>
                </a:lnTo>
                <a:lnTo>
                  <a:pt x="13371" y="8551"/>
                </a:lnTo>
                <a:lnTo>
                  <a:pt x="13392" y="8602"/>
                </a:lnTo>
                <a:lnTo>
                  <a:pt x="13407" y="8705"/>
                </a:lnTo>
                <a:lnTo>
                  <a:pt x="13418" y="8747"/>
                </a:lnTo>
                <a:lnTo>
                  <a:pt x="13418" y="8817"/>
                </a:lnTo>
                <a:lnTo>
                  <a:pt x="13433" y="8901"/>
                </a:lnTo>
                <a:lnTo>
                  <a:pt x="13475" y="8910"/>
                </a:lnTo>
                <a:lnTo>
                  <a:pt x="13496" y="8891"/>
                </a:lnTo>
                <a:lnTo>
                  <a:pt x="13527" y="8891"/>
                </a:lnTo>
                <a:lnTo>
                  <a:pt x="13536" y="8859"/>
                </a:lnTo>
                <a:lnTo>
                  <a:pt x="13552" y="8849"/>
                </a:lnTo>
                <a:lnTo>
                  <a:pt x="13562" y="8807"/>
                </a:lnTo>
                <a:lnTo>
                  <a:pt x="13578" y="8798"/>
                </a:lnTo>
                <a:lnTo>
                  <a:pt x="13630" y="8788"/>
                </a:lnTo>
                <a:lnTo>
                  <a:pt x="13666" y="8756"/>
                </a:lnTo>
                <a:lnTo>
                  <a:pt x="13703" y="8695"/>
                </a:lnTo>
                <a:lnTo>
                  <a:pt x="13722" y="8705"/>
                </a:lnTo>
                <a:lnTo>
                  <a:pt x="13748" y="8695"/>
                </a:lnTo>
                <a:lnTo>
                  <a:pt x="13800" y="8602"/>
                </a:lnTo>
                <a:lnTo>
                  <a:pt x="13894" y="8541"/>
                </a:lnTo>
                <a:lnTo>
                  <a:pt x="13951" y="8480"/>
                </a:lnTo>
                <a:lnTo>
                  <a:pt x="13951" y="8429"/>
                </a:lnTo>
                <a:lnTo>
                  <a:pt x="13962" y="8368"/>
                </a:lnTo>
                <a:lnTo>
                  <a:pt x="14003" y="8326"/>
                </a:lnTo>
                <a:lnTo>
                  <a:pt x="14029" y="8317"/>
                </a:lnTo>
                <a:lnTo>
                  <a:pt x="14066" y="8275"/>
                </a:lnTo>
                <a:lnTo>
                  <a:pt x="14097" y="8284"/>
                </a:lnTo>
                <a:lnTo>
                  <a:pt x="14123" y="8243"/>
                </a:lnTo>
                <a:lnTo>
                  <a:pt x="14123" y="8191"/>
                </a:lnTo>
                <a:lnTo>
                  <a:pt x="14144" y="8163"/>
                </a:lnTo>
                <a:lnTo>
                  <a:pt x="14179" y="8163"/>
                </a:lnTo>
                <a:lnTo>
                  <a:pt x="14189" y="8130"/>
                </a:lnTo>
                <a:lnTo>
                  <a:pt x="14195" y="8070"/>
                </a:lnTo>
                <a:lnTo>
                  <a:pt x="14231" y="8018"/>
                </a:lnTo>
                <a:lnTo>
                  <a:pt x="14257" y="8018"/>
                </a:lnTo>
                <a:lnTo>
                  <a:pt x="14262" y="7996"/>
                </a:lnTo>
                <a:lnTo>
                  <a:pt x="14252" y="7906"/>
                </a:lnTo>
                <a:lnTo>
                  <a:pt x="14257" y="7832"/>
                </a:lnTo>
                <a:lnTo>
                  <a:pt x="14267" y="7803"/>
                </a:lnTo>
                <a:lnTo>
                  <a:pt x="14293" y="7813"/>
                </a:lnTo>
                <a:lnTo>
                  <a:pt x="14309" y="7720"/>
                </a:lnTo>
                <a:lnTo>
                  <a:pt x="14330" y="7678"/>
                </a:lnTo>
                <a:lnTo>
                  <a:pt x="14335" y="7636"/>
                </a:lnTo>
                <a:lnTo>
                  <a:pt x="14351" y="7556"/>
                </a:lnTo>
                <a:lnTo>
                  <a:pt x="14351" y="7524"/>
                </a:lnTo>
                <a:lnTo>
                  <a:pt x="14330" y="7505"/>
                </a:lnTo>
                <a:lnTo>
                  <a:pt x="14309" y="7463"/>
                </a:lnTo>
                <a:lnTo>
                  <a:pt x="14278" y="7380"/>
                </a:lnTo>
                <a:lnTo>
                  <a:pt x="14241" y="7360"/>
                </a:lnTo>
                <a:lnTo>
                  <a:pt x="14195" y="7341"/>
                </a:lnTo>
                <a:lnTo>
                  <a:pt x="14158" y="7290"/>
                </a:lnTo>
                <a:lnTo>
                  <a:pt x="14127" y="7197"/>
                </a:lnTo>
                <a:lnTo>
                  <a:pt x="14111" y="7094"/>
                </a:lnTo>
                <a:lnTo>
                  <a:pt x="14118" y="7072"/>
                </a:lnTo>
                <a:lnTo>
                  <a:pt x="14118" y="7020"/>
                </a:lnTo>
                <a:lnTo>
                  <a:pt x="14106" y="7011"/>
                </a:lnTo>
                <a:lnTo>
                  <a:pt x="14092" y="7062"/>
                </a:lnTo>
                <a:lnTo>
                  <a:pt x="14059" y="7145"/>
                </a:lnTo>
                <a:lnTo>
                  <a:pt x="14019" y="7239"/>
                </a:lnTo>
                <a:lnTo>
                  <a:pt x="13982" y="7328"/>
                </a:lnTo>
                <a:lnTo>
                  <a:pt x="13946" y="7328"/>
                </a:lnTo>
                <a:lnTo>
                  <a:pt x="13899" y="7328"/>
                </a:lnTo>
                <a:lnTo>
                  <a:pt x="13852" y="7351"/>
                </a:lnTo>
                <a:lnTo>
                  <a:pt x="13847" y="7309"/>
                </a:lnTo>
                <a:lnTo>
                  <a:pt x="13837" y="7319"/>
                </a:lnTo>
                <a:lnTo>
                  <a:pt x="13821" y="7267"/>
                </a:lnTo>
                <a:lnTo>
                  <a:pt x="13833" y="7187"/>
                </a:lnTo>
                <a:lnTo>
                  <a:pt x="13826" y="7104"/>
                </a:lnTo>
                <a:lnTo>
                  <a:pt x="13807" y="7062"/>
                </a:lnTo>
                <a:lnTo>
                  <a:pt x="13791" y="7072"/>
                </a:lnTo>
                <a:lnTo>
                  <a:pt x="13781" y="7145"/>
                </a:lnTo>
                <a:lnTo>
                  <a:pt x="13791" y="7248"/>
                </a:lnTo>
                <a:lnTo>
                  <a:pt x="13781" y="7216"/>
                </a:lnTo>
                <a:lnTo>
                  <a:pt x="13769" y="7174"/>
                </a:lnTo>
                <a:lnTo>
                  <a:pt x="13748" y="7136"/>
                </a:lnTo>
                <a:lnTo>
                  <a:pt x="13739" y="7094"/>
                </a:lnTo>
                <a:lnTo>
                  <a:pt x="13744" y="7052"/>
                </a:lnTo>
                <a:lnTo>
                  <a:pt x="13739" y="7001"/>
                </a:lnTo>
                <a:lnTo>
                  <a:pt x="13697" y="6940"/>
                </a:lnTo>
                <a:lnTo>
                  <a:pt x="13687" y="6889"/>
                </a:lnTo>
                <a:lnTo>
                  <a:pt x="13656" y="6857"/>
                </a:lnTo>
                <a:lnTo>
                  <a:pt x="13625" y="6744"/>
                </a:lnTo>
                <a:lnTo>
                  <a:pt x="13599" y="6642"/>
                </a:lnTo>
                <a:lnTo>
                  <a:pt x="13604" y="6610"/>
                </a:lnTo>
                <a:lnTo>
                  <a:pt x="13588" y="6549"/>
                </a:lnTo>
                <a:lnTo>
                  <a:pt x="13625" y="6558"/>
                </a:lnTo>
                <a:lnTo>
                  <a:pt x="13645" y="6507"/>
                </a:lnTo>
                <a:lnTo>
                  <a:pt x="13687" y="6549"/>
                </a:lnTo>
                <a:lnTo>
                  <a:pt x="13718" y="6529"/>
                </a:lnTo>
                <a:lnTo>
                  <a:pt x="13774" y="6712"/>
                </a:lnTo>
                <a:lnTo>
                  <a:pt x="13821" y="6847"/>
                </a:lnTo>
                <a:lnTo>
                  <a:pt x="13878" y="6889"/>
                </a:lnTo>
                <a:lnTo>
                  <a:pt x="13946" y="6991"/>
                </a:lnTo>
                <a:lnTo>
                  <a:pt x="14019" y="7033"/>
                </a:lnTo>
                <a:lnTo>
                  <a:pt x="14076" y="6969"/>
                </a:lnTo>
                <a:lnTo>
                  <a:pt x="14118" y="6950"/>
                </a:lnTo>
                <a:lnTo>
                  <a:pt x="14148" y="6969"/>
                </a:lnTo>
                <a:lnTo>
                  <a:pt x="14184" y="7136"/>
                </a:lnTo>
                <a:lnTo>
                  <a:pt x="14252" y="7155"/>
                </a:lnTo>
                <a:lnTo>
                  <a:pt x="14318" y="7187"/>
                </a:lnTo>
                <a:lnTo>
                  <a:pt x="14433" y="7226"/>
                </a:lnTo>
                <a:lnTo>
                  <a:pt x="14516" y="7206"/>
                </a:lnTo>
                <a:lnTo>
                  <a:pt x="14610" y="7206"/>
                </a:lnTo>
                <a:lnTo>
                  <a:pt x="14719" y="7187"/>
                </a:lnTo>
                <a:lnTo>
                  <a:pt x="14770" y="7290"/>
                </a:lnTo>
                <a:lnTo>
                  <a:pt x="14796" y="7393"/>
                </a:lnTo>
                <a:lnTo>
                  <a:pt x="14843" y="7421"/>
                </a:lnTo>
                <a:lnTo>
                  <a:pt x="14921" y="7534"/>
                </a:lnTo>
                <a:lnTo>
                  <a:pt x="14940" y="7585"/>
                </a:lnTo>
                <a:lnTo>
                  <a:pt x="14914" y="7636"/>
                </a:lnTo>
                <a:lnTo>
                  <a:pt x="15004" y="7803"/>
                </a:lnTo>
                <a:lnTo>
                  <a:pt x="15044" y="7822"/>
                </a:lnTo>
                <a:lnTo>
                  <a:pt x="15128" y="7739"/>
                </a:lnTo>
                <a:lnTo>
                  <a:pt x="15148" y="7864"/>
                </a:lnTo>
                <a:lnTo>
                  <a:pt x="15159" y="8028"/>
                </a:lnTo>
                <a:lnTo>
                  <a:pt x="15185" y="8201"/>
                </a:lnTo>
                <a:lnTo>
                  <a:pt x="15221" y="8471"/>
                </a:lnTo>
                <a:lnTo>
                  <a:pt x="15284" y="8653"/>
                </a:lnTo>
                <a:lnTo>
                  <a:pt x="15298" y="8737"/>
                </a:lnTo>
                <a:lnTo>
                  <a:pt x="15319" y="8910"/>
                </a:lnTo>
                <a:lnTo>
                  <a:pt x="15355" y="9045"/>
                </a:lnTo>
                <a:lnTo>
                  <a:pt x="15376" y="9106"/>
                </a:lnTo>
                <a:lnTo>
                  <a:pt x="15402" y="9241"/>
                </a:lnTo>
                <a:lnTo>
                  <a:pt x="15433" y="9433"/>
                </a:lnTo>
                <a:lnTo>
                  <a:pt x="15496" y="9558"/>
                </a:lnTo>
                <a:lnTo>
                  <a:pt x="15522" y="9517"/>
                </a:lnTo>
                <a:lnTo>
                  <a:pt x="15536" y="9424"/>
                </a:lnTo>
                <a:lnTo>
                  <a:pt x="15588" y="9382"/>
                </a:lnTo>
                <a:lnTo>
                  <a:pt x="15569" y="9343"/>
                </a:lnTo>
                <a:lnTo>
                  <a:pt x="15595" y="9241"/>
                </a:lnTo>
                <a:lnTo>
                  <a:pt x="15625" y="9228"/>
                </a:lnTo>
                <a:lnTo>
                  <a:pt x="15621" y="8994"/>
                </a:lnTo>
                <a:lnTo>
                  <a:pt x="15640" y="8859"/>
                </a:lnTo>
                <a:lnTo>
                  <a:pt x="15630" y="8747"/>
                </a:lnTo>
                <a:lnTo>
                  <a:pt x="15609" y="8573"/>
                </a:lnTo>
                <a:lnTo>
                  <a:pt x="15621" y="8471"/>
                </a:lnTo>
                <a:lnTo>
                  <a:pt x="15647" y="8458"/>
                </a:lnTo>
                <a:lnTo>
                  <a:pt x="15698" y="8406"/>
                </a:lnTo>
                <a:lnTo>
                  <a:pt x="15724" y="8378"/>
                </a:lnTo>
                <a:lnTo>
                  <a:pt x="15718" y="8317"/>
                </a:lnTo>
                <a:lnTo>
                  <a:pt x="15776" y="8224"/>
                </a:lnTo>
                <a:lnTo>
                  <a:pt x="15817" y="8140"/>
                </a:lnTo>
                <a:lnTo>
                  <a:pt x="15873" y="7976"/>
                </a:lnTo>
                <a:lnTo>
                  <a:pt x="15951" y="7883"/>
                </a:lnTo>
                <a:lnTo>
                  <a:pt x="15977" y="7803"/>
                </a:lnTo>
                <a:lnTo>
                  <a:pt x="15967" y="7701"/>
                </a:lnTo>
                <a:lnTo>
                  <a:pt x="16040" y="7668"/>
                </a:lnTo>
                <a:lnTo>
                  <a:pt x="16081" y="7668"/>
                </a:lnTo>
                <a:lnTo>
                  <a:pt x="16087" y="7617"/>
                </a:lnTo>
                <a:lnTo>
                  <a:pt x="16113" y="7627"/>
                </a:lnTo>
                <a:lnTo>
                  <a:pt x="16128" y="7636"/>
                </a:lnTo>
                <a:lnTo>
                  <a:pt x="16132" y="7617"/>
                </a:lnTo>
                <a:lnTo>
                  <a:pt x="16158" y="7649"/>
                </a:lnTo>
                <a:lnTo>
                  <a:pt x="16174" y="7575"/>
                </a:lnTo>
                <a:lnTo>
                  <a:pt x="16165" y="7524"/>
                </a:lnTo>
                <a:lnTo>
                  <a:pt x="16221" y="7534"/>
                </a:lnTo>
                <a:lnTo>
                  <a:pt x="16252" y="7617"/>
                </a:lnTo>
                <a:lnTo>
                  <a:pt x="16268" y="7678"/>
                </a:lnTo>
                <a:lnTo>
                  <a:pt x="16278" y="7752"/>
                </a:lnTo>
                <a:lnTo>
                  <a:pt x="16299" y="7822"/>
                </a:lnTo>
                <a:lnTo>
                  <a:pt x="16351" y="7935"/>
                </a:lnTo>
                <a:lnTo>
                  <a:pt x="16387" y="7957"/>
                </a:lnTo>
                <a:lnTo>
                  <a:pt x="16382" y="8009"/>
                </a:lnTo>
                <a:lnTo>
                  <a:pt x="16438" y="8163"/>
                </a:lnTo>
                <a:lnTo>
                  <a:pt x="16460" y="8284"/>
                </a:lnTo>
                <a:lnTo>
                  <a:pt x="16450" y="8448"/>
                </a:lnTo>
                <a:lnTo>
                  <a:pt x="16490" y="8480"/>
                </a:lnTo>
                <a:lnTo>
                  <a:pt x="16528" y="8490"/>
                </a:lnTo>
                <a:lnTo>
                  <a:pt x="16589" y="8397"/>
                </a:lnTo>
                <a:lnTo>
                  <a:pt x="16625" y="8326"/>
                </a:lnTo>
                <a:lnTo>
                  <a:pt x="16657" y="8439"/>
                </a:lnTo>
                <a:lnTo>
                  <a:pt x="16677" y="8612"/>
                </a:lnTo>
                <a:lnTo>
                  <a:pt x="16702" y="8779"/>
                </a:lnTo>
                <a:lnTo>
                  <a:pt x="16728" y="8849"/>
                </a:lnTo>
                <a:lnTo>
                  <a:pt x="16728" y="8994"/>
                </a:lnTo>
                <a:lnTo>
                  <a:pt x="16754" y="9074"/>
                </a:lnTo>
                <a:lnTo>
                  <a:pt x="16740" y="9176"/>
                </a:lnTo>
                <a:lnTo>
                  <a:pt x="16749" y="9279"/>
                </a:lnTo>
                <a:lnTo>
                  <a:pt x="16735" y="9414"/>
                </a:lnTo>
                <a:lnTo>
                  <a:pt x="16728" y="9497"/>
                </a:lnTo>
                <a:lnTo>
                  <a:pt x="16745" y="9568"/>
                </a:lnTo>
                <a:lnTo>
                  <a:pt x="16749" y="9484"/>
                </a:lnTo>
                <a:lnTo>
                  <a:pt x="16780" y="9549"/>
                </a:lnTo>
                <a:lnTo>
                  <a:pt x="16817" y="9619"/>
                </a:lnTo>
                <a:lnTo>
                  <a:pt x="16827" y="9690"/>
                </a:lnTo>
                <a:lnTo>
                  <a:pt x="16853" y="9741"/>
                </a:lnTo>
                <a:lnTo>
                  <a:pt x="16869" y="9805"/>
                </a:lnTo>
                <a:lnTo>
                  <a:pt x="16864" y="9908"/>
                </a:lnTo>
                <a:lnTo>
                  <a:pt x="16890" y="9979"/>
                </a:lnTo>
                <a:lnTo>
                  <a:pt x="16900" y="10091"/>
                </a:lnTo>
                <a:lnTo>
                  <a:pt x="16936" y="10184"/>
                </a:lnTo>
                <a:lnTo>
                  <a:pt x="16947" y="10255"/>
                </a:lnTo>
                <a:lnTo>
                  <a:pt x="17020" y="10370"/>
                </a:lnTo>
                <a:lnTo>
                  <a:pt x="17077" y="10473"/>
                </a:lnTo>
                <a:lnTo>
                  <a:pt x="17117" y="10460"/>
                </a:lnTo>
                <a:lnTo>
                  <a:pt x="17117" y="10421"/>
                </a:lnTo>
                <a:lnTo>
                  <a:pt x="17091" y="10296"/>
                </a:lnTo>
                <a:lnTo>
                  <a:pt x="17072" y="10255"/>
                </a:lnTo>
                <a:lnTo>
                  <a:pt x="17065" y="10174"/>
                </a:lnTo>
                <a:lnTo>
                  <a:pt x="17060" y="10123"/>
                </a:lnTo>
                <a:lnTo>
                  <a:pt x="17065" y="10062"/>
                </a:lnTo>
                <a:lnTo>
                  <a:pt x="17060" y="9969"/>
                </a:lnTo>
                <a:lnTo>
                  <a:pt x="17034" y="9876"/>
                </a:lnTo>
                <a:lnTo>
                  <a:pt x="16999" y="9793"/>
                </a:lnTo>
                <a:lnTo>
                  <a:pt x="16983" y="9783"/>
                </a:lnTo>
                <a:lnTo>
                  <a:pt x="16952" y="9712"/>
                </a:lnTo>
                <a:lnTo>
                  <a:pt x="16916" y="9690"/>
                </a:lnTo>
                <a:lnTo>
                  <a:pt x="16879" y="9610"/>
                </a:lnTo>
                <a:lnTo>
                  <a:pt x="16864" y="9497"/>
                </a:lnTo>
                <a:lnTo>
                  <a:pt x="16832" y="9372"/>
                </a:lnTo>
                <a:lnTo>
                  <a:pt x="16792" y="9372"/>
                </a:lnTo>
                <a:lnTo>
                  <a:pt x="16787" y="9270"/>
                </a:lnTo>
                <a:lnTo>
                  <a:pt x="16801" y="9148"/>
                </a:lnTo>
                <a:lnTo>
                  <a:pt x="16827" y="8952"/>
                </a:lnTo>
                <a:lnTo>
                  <a:pt x="16822" y="8798"/>
                </a:lnTo>
                <a:lnTo>
                  <a:pt x="16874" y="8798"/>
                </a:lnTo>
                <a:lnTo>
                  <a:pt x="16869" y="8901"/>
                </a:lnTo>
                <a:lnTo>
                  <a:pt x="16921" y="8901"/>
                </a:lnTo>
                <a:lnTo>
                  <a:pt x="16978" y="8961"/>
                </a:lnTo>
                <a:lnTo>
                  <a:pt x="17013" y="9106"/>
                </a:lnTo>
                <a:lnTo>
                  <a:pt x="17039" y="9176"/>
                </a:lnTo>
                <a:lnTo>
                  <a:pt x="17091" y="9199"/>
                </a:lnTo>
                <a:lnTo>
                  <a:pt x="17138" y="9279"/>
                </a:lnTo>
                <a:lnTo>
                  <a:pt x="17124" y="9372"/>
                </a:lnTo>
                <a:lnTo>
                  <a:pt x="17149" y="9465"/>
                </a:lnTo>
                <a:lnTo>
                  <a:pt x="17221" y="9343"/>
                </a:lnTo>
                <a:lnTo>
                  <a:pt x="17268" y="9228"/>
                </a:lnTo>
                <a:lnTo>
                  <a:pt x="17336" y="9138"/>
                </a:lnTo>
                <a:lnTo>
                  <a:pt x="17383" y="9045"/>
                </a:lnTo>
                <a:lnTo>
                  <a:pt x="17376" y="8807"/>
                </a:lnTo>
                <a:lnTo>
                  <a:pt x="17336" y="8551"/>
                </a:lnTo>
                <a:lnTo>
                  <a:pt x="17294" y="8439"/>
                </a:lnTo>
                <a:lnTo>
                  <a:pt x="17232" y="8355"/>
                </a:lnTo>
                <a:lnTo>
                  <a:pt x="17164" y="8182"/>
                </a:lnTo>
                <a:lnTo>
                  <a:pt x="17107" y="8037"/>
                </a:lnTo>
                <a:lnTo>
                  <a:pt x="17112" y="7944"/>
                </a:lnTo>
                <a:lnTo>
                  <a:pt x="17154" y="7813"/>
                </a:lnTo>
                <a:lnTo>
                  <a:pt x="17221" y="7701"/>
                </a:lnTo>
                <a:lnTo>
                  <a:pt x="17247" y="7678"/>
                </a:lnTo>
                <a:lnTo>
                  <a:pt x="17331" y="7720"/>
                </a:lnTo>
                <a:lnTo>
                  <a:pt x="17320" y="7771"/>
                </a:lnTo>
                <a:lnTo>
                  <a:pt x="17345" y="7874"/>
                </a:lnTo>
                <a:lnTo>
                  <a:pt x="17376" y="7864"/>
                </a:lnTo>
                <a:lnTo>
                  <a:pt x="17388" y="7720"/>
                </a:lnTo>
                <a:lnTo>
                  <a:pt x="17449" y="7701"/>
                </a:lnTo>
                <a:lnTo>
                  <a:pt x="17527" y="7627"/>
                </a:lnTo>
                <a:lnTo>
                  <a:pt x="17553" y="7556"/>
                </a:lnTo>
                <a:lnTo>
                  <a:pt x="17579" y="7598"/>
                </a:lnTo>
                <a:lnTo>
                  <a:pt x="17609" y="7534"/>
                </a:lnTo>
                <a:lnTo>
                  <a:pt x="17677" y="7514"/>
                </a:lnTo>
                <a:lnTo>
                  <a:pt x="17734" y="7412"/>
                </a:lnTo>
                <a:lnTo>
                  <a:pt x="17802" y="7290"/>
                </a:lnTo>
                <a:lnTo>
                  <a:pt x="17838" y="7123"/>
                </a:lnTo>
                <a:lnTo>
                  <a:pt x="17864" y="6950"/>
                </a:lnTo>
                <a:lnTo>
                  <a:pt x="17885" y="6805"/>
                </a:lnTo>
                <a:lnTo>
                  <a:pt x="17916" y="6796"/>
                </a:lnTo>
                <a:lnTo>
                  <a:pt x="17916" y="6683"/>
                </a:lnTo>
                <a:lnTo>
                  <a:pt x="17906" y="6571"/>
                </a:lnTo>
                <a:lnTo>
                  <a:pt x="17864" y="6529"/>
                </a:lnTo>
                <a:lnTo>
                  <a:pt x="17838" y="6456"/>
                </a:lnTo>
                <a:lnTo>
                  <a:pt x="17869" y="6417"/>
                </a:lnTo>
                <a:lnTo>
                  <a:pt x="17854" y="6314"/>
                </a:lnTo>
                <a:lnTo>
                  <a:pt x="17797" y="6212"/>
                </a:lnTo>
                <a:lnTo>
                  <a:pt x="17739" y="6087"/>
                </a:lnTo>
                <a:lnTo>
                  <a:pt x="17694" y="5955"/>
                </a:lnTo>
                <a:lnTo>
                  <a:pt x="17616" y="5881"/>
                </a:lnTo>
                <a:lnTo>
                  <a:pt x="17626" y="5788"/>
                </a:lnTo>
                <a:lnTo>
                  <a:pt x="17668" y="5718"/>
                </a:lnTo>
                <a:lnTo>
                  <a:pt x="17677" y="5647"/>
                </a:lnTo>
                <a:lnTo>
                  <a:pt x="17750" y="5605"/>
                </a:lnTo>
                <a:lnTo>
                  <a:pt x="17724" y="5532"/>
                </a:lnTo>
                <a:lnTo>
                  <a:pt x="17687" y="5532"/>
                </a:lnTo>
                <a:lnTo>
                  <a:pt x="17626" y="5480"/>
                </a:lnTo>
                <a:lnTo>
                  <a:pt x="17584" y="5573"/>
                </a:lnTo>
                <a:lnTo>
                  <a:pt x="17532" y="5532"/>
                </a:lnTo>
                <a:lnTo>
                  <a:pt x="17517" y="5471"/>
                </a:lnTo>
                <a:lnTo>
                  <a:pt x="17465" y="5451"/>
                </a:lnTo>
                <a:lnTo>
                  <a:pt x="17413" y="5358"/>
                </a:lnTo>
                <a:lnTo>
                  <a:pt x="17428" y="5297"/>
                </a:lnTo>
                <a:lnTo>
                  <a:pt x="17480" y="5288"/>
                </a:lnTo>
                <a:lnTo>
                  <a:pt x="17496" y="5195"/>
                </a:lnTo>
                <a:lnTo>
                  <a:pt x="17538" y="5102"/>
                </a:lnTo>
                <a:lnTo>
                  <a:pt x="17574" y="5050"/>
                </a:lnTo>
                <a:lnTo>
                  <a:pt x="17621" y="5143"/>
                </a:lnTo>
                <a:lnTo>
                  <a:pt x="17600" y="5236"/>
                </a:lnTo>
                <a:lnTo>
                  <a:pt x="17626" y="5288"/>
                </a:lnTo>
                <a:lnTo>
                  <a:pt x="17609" y="5349"/>
                </a:lnTo>
                <a:lnTo>
                  <a:pt x="17661" y="5307"/>
                </a:lnTo>
                <a:lnTo>
                  <a:pt x="17687" y="5246"/>
                </a:lnTo>
                <a:lnTo>
                  <a:pt x="17755" y="5204"/>
                </a:lnTo>
                <a:lnTo>
                  <a:pt x="17791" y="5246"/>
                </a:lnTo>
                <a:lnTo>
                  <a:pt x="17828" y="5256"/>
                </a:lnTo>
                <a:lnTo>
                  <a:pt x="17838" y="5275"/>
                </a:lnTo>
                <a:lnTo>
                  <a:pt x="17843" y="5349"/>
                </a:lnTo>
                <a:lnTo>
                  <a:pt x="17854" y="5368"/>
                </a:lnTo>
                <a:lnTo>
                  <a:pt x="17843" y="5390"/>
                </a:lnTo>
                <a:lnTo>
                  <a:pt x="17843" y="5451"/>
                </a:lnTo>
                <a:lnTo>
                  <a:pt x="17864" y="5471"/>
                </a:lnTo>
                <a:lnTo>
                  <a:pt x="17880" y="5480"/>
                </a:lnTo>
                <a:lnTo>
                  <a:pt x="17890" y="5503"/>
                </a:lnTo>
                <a:lnTo>
                  <a:pt x="17906" y="5493"/>
                </a:lnTo>
                <a:lnTo>
                  <a:pt x="17906" y="5471"/>
                </a:lnTo>
                <a:lnTo>
                  <a:pt x="17937" y="5503"/>
                </a:lnTo>
                <a:lnTo>
                  <a:pt x="18005" y="5615"/>
                </a:lnTo>
                <a:lnTo>
                  <a:pt x="17967" y="5634"/>
                </a:lnTo>
                <a:lnTo>
                  <a:pt x="18024" y="5779"/>
                </a:lnTo>
                <a:lnTo>
                  <a:pt x="18035" y="5881"/>
                </a:lnTo>
                <a:lnTo>
                  <a:pt x="18056" y="5955"/>
                </a:lnTo>
                <a:lnTo>
                  <a:pt x="18102" y="5942"/>
                </a:lnTo>
                <a:lnTo>
                  <a:pt x="18134" y="5881"/>
                </a:lnTo>
                <a:lnTo>
                  <a:pt x="18180" y="5852"/>
                </a:lnTo>
                <a:lnTo>
                  <a:pt x="18186" y="5779"/>
                </a:lnTo>
                <a:lnTo>
                  <a:pt x="18149" y="5625"/>
                </a:lnTo>
                <a:lnTo>
                  <a:pt x="18113" y="5532"/>
                </a:lnTo>
                <a:lnTo>
                  <a:pt x="18024" y="5368"/>
                </a:lnTo>
                <a:lnTo>
                  <a:pt x="17979" y="5307"/>
                </a:lnTo>
                <a:lnTo>
                  <a:pt x="17953" y="5288"/>
                </a:lnTo>
                <a:lnTo>
                  <a:pt x="17958" y="5275"/>
                </a:lnTo>
                <a:lnTo>
                  <a:pt x="17941" y="5214"/>
                </a:lnTo>
                <a:lnTo>
                  <a:pt x="17958" y="5172"/>
                </a:lnTo>
                <a:lnTo>
                  <a:pt x="17988" y="5153"/>
                </a:lnTo>
                <a:lnTo>
                  <a:pt x="18005" y="5082"/>
                </a:lnTo>
                <a:lnTo>
                  <a:pt x="18009" y="5060"/>
                </a:lnTo>
                <a:lnTo>
                  <a:pt x="18031" y="5031"/>
                </a:lnTo>
                <a:lnTo>
                  <a:pt x="17998" y="4938"/>
                </a:lnTo>
                <a:lnTo>
                  <a:pt x="18005" y="4896"/>
                </a:lnTo>
                <a:lnTo>
                  <a:pt x="18014" y="4855"/>
                </a:lnTo>
                <a:lnTo>
                  <a:pt x="18040" y="4864"/>
                </a:lnTo>
                <a:lnTo>
                  <a:pt x="18035" y="4826"/>
                </a:lnTo>
                <a:lnTo>
                  <a:pt x="18076" y="4723"/>
                </a:lnTo>
                <a:lnTo>
                  <a:pt x="18134" y="4784"/>
                </a:lnTo>
                <a:lnTo>
                  <a:pt x="18170" y="4784"/>
                </a:lnTo>
                <a:lnTo>
                  <a:pt x="18217" y="4701"/>
                </a:lnTo>
                <a:lnTo>
                  <a:pt x="18226" y="4620"/>
                </a:lnTo>
                <a:lnTo>
                  <a:pt x="18248" y="4466"/>
                </a:lnTo>
                <a:lnTo>
                  <a:pt x="18269" y="4312"/>
                </a:lnTo>
                <a:lnTo>
                  <a:pt x="18252" y="4219"/>
                </a:lnTo>
                <a:lnTo>
                  <a:pt x="18264" y="4024"/>
                </a:lnTo>
                <a:lnTo>
                  <a:pt x="18205" y="3809"/>
                </a:lnTo>
                <a:lnTo>
                  <a:pt x="18149" y="3655"/>
                </a:lnTo>
                <a:lnTo>
                  <a:pt x="18136" y="3539"/>
                </a:lnTo>
                <a:lnTo>
                  <a:pt x="18154" y="3581"/>
                </a:lnTo>
                <a:lnTo>
                  <a:pt x="18243" y="3716"/>
                </a:lnTo>
                <a:lnTo>
                  <a:pt x="18309" y="3889"/>
                </a:lnTo>
                <a:lnTo>
                  <a:pt x="18335" y="3991"/>
                </a:lnTo>
                <a:lnTo>
                  <a:pt x="18393" y="4136"/>
                </a:lnTo>
                <a:lnTo>
                  <a:pt x="18434" y="4261"/>
                </a:lnTo>
                <a:lnTo>
                  <a:pt x="18486" y="4373"/>
                </a:lnTo>
                <a:lnTo>
                  <a:pt x="18486" y="4271"/>
                </a:lnTo>
                <a:lnTo>
                  <a:pt x="18554" y="4351"/>
                </a:lnTo>
                <a:lnTo>
                  <a:pt x="18523" y="4261"/>
                </a:lnTo>
                <a:lnTo>
                  <a:pt x="18419" y="4126"/>
                </a:lnTo>
                <a:lnTo>
                  <a:pt x="18377" y="3930"/>
                </a:lnTo>
                <a:lnTo>
                  <a:pt x="18476" y="3972"/>
                </a:lnTo>
                <a:lnTo>
                  <a:pt x="18330" y="3735"/>
                </a:lnTo>
                <a:lnTo>
                  <a:pt x="18252" y="3613"/>
                </a:lnTo>
                <a:lnTo>
                  <a:pt x="18196" y="3478"/>
                </a:lnTo>
                <a:lnTo>
                  <a:pt x="18123" y="3356"/>
                </a:lnTo>
                <a:lnTo>
                  <a:pt x="18071" y="3263"/>
                </a:lnTo>
                <a:lnTo>
                  <a:pt x="18056" y="3286"/>
                </a:lnTo>
                <a:lnTo>
                  <a:pt x="18102" y="3347"/>
                </a:lnTo>
                <a:lnTo>
                  <a:pt x="18082" y="3407"/>
                </a:lnTo>
                <a:lnTo>
                  <a:pt x="17941" y="3263"/>
                </a:lnTo>
                <a:lnTo>
                  <a:pt x="17880" y="3253"/>
                </a:lnTo>
                <a:lnTo>
                  <a:pt x="17875" y="3314"/>
                </a:lnTo>
                <a:lnTo>
                  <a:pt x="17812" y="3286"/>
                </a:lnTo>
                <a:lnTo>
                  <a:pt x="17750" y="3202"/>
                </a:lnTo>
                <a:lnTo>
                  <a:pt x="17661" y="3183"/>
                </a:lnTo>
                <a:lnTo>
                  <a:pt x="17713" y="2884"/>
                </a:lnTo>
                <a:lnTo>
                  <a:pt x="17750" y="2637"/>
                </a:lnTo>
                <a:lnTo>
                  <a:pt x="17890" y="2596"/>
                </a:lnTo>
                <a:lnTo>
                  <a:pt x="18050" y="2618"/>
                </a:lnTo>
                <a:lnTo>
                  <a:pt x="18076" y="2554"/>
                </a:lnTo>
                <a:lnTo>
                  <a:pt x="18165" y="2576"/>
                </a:lnTo>
                <a:lnTo>
                  <a:pt x="18212" y="2670"/>
                </a:lnTo>
                <a:lnTo>
                  <a:pt x="18278" y="2657"/>
                </a:lnTo>
                <a:lnTo>
                  <a:pt x="18372" y="2628"/>
                </a:lnTo>
                <a:lnTo>
                  <a:pt x="18290" y="2554"/>
                </a:lnTo>
                <a:lnTo>
                  <a:pt x="18290" y="2349"/>
                </a:lnTo>
                <a:lnTo>
                  <a:pt x="18387" y="2310"/>
                </a:lnTo>
                <a:lnTo>
                  <a:pt x="18516" y="2464"/>
                </a:lnTo>
                <a:lnTo>
                  <a:pt x="18558" y="2329"/>
                </a:lnTo>
                <a:lnTo>
                  <a:pt x="18523" y="2227"/>
                </a:lnTo>
                <a:lnTo>
                  <a:pt x="18575" y="2217"/>
                </a:lnTo>
                <a:lnTo>
                  <a:pt x="18646" y="2390"/>
                </a:lnTo>
                <a:lnTo>
                  <a:pt x="18620" y="2493"/>
                </a:lnTo>
                <a:lnTo>
                  <a:pt x="18615" y="2628"/>
                </a:lnTo>
                <a:lnTo>
                  <a:pt x="18620" y="2782"/>
                </a:lnTo>
                <a:lnTo>
                  <a:pt x="18558" y="2811"/>
                </a:lnTo>
                <a:lnTo>
                  <a:pt x="18589" y="2875"/>
                </a:lnTo>
                <a:lnTo>
                  <a:pt x="18589" y="2945"/>
                </a:lnTo>
                <a:lnTo>
                  <a:pt x="18657" y="3119"/>
                </a:lnTo>
                <a:lnTo>
                  <a:pt x="18827" y="3407"/>
                </a:lnTo>
                <a:lnTo>
                  <a:pt x="18942" y="3603"/>
                </a:lnTo>
                <a:lnTo>
                  <a:pt x="19004" y="3696"/>
                </a:lnTo>
                <a:lnTo>
                  <a:pt x="19025" y="3571"/>
                </a:lnTo>
                <a:lnTo>
                  <a:pt x="18978" y="3440"/>
                </a:lnTo>
                <a:lnTo>
                  <a:pt x="19041" y="3407"/>
                </a:lnTo>
                <a:lnTo>
                  <a:pt x="18983" y="3263"/>
                </a:lnTo>
                <a:lnTo>
                  <a:pt x="19035" y="3202"/>
                </a:lnTo>
                <a:lnTo>
                  <a:pt x="18983" y="3151"/>
                </a:lnTo>
                <a:lnTo>
                  <a:pt x="18947" y="3048"/>
                </a:lnTo>
                <a:lnTo>
                  <a:pt x="18989" y="3048"/>
                </a:lnTo>
                <a:lnTo>
                  <a:pt x="18890" y="2862"/>
                </a:lnTo>
                <a:lnTo>
                  <a:pt x="18818" y="2833"/>
                </a:lnTo>
                <a:lnTo>
                  <a:pt x="18787" y="2782"/>
                </a:lnTo>
                <a:lnTo>
                  <a:pt x="18775" y="2657"/>
                </a:lnTo>
                <a:lnTo>
                  <a:pt x="18745" y="2576"/>
                </a:lnTo>
                <a:lnTo>
                  <a:pt x="18822" y="2596"/>
                </a:lnTo>
                <a:lnTo>
                  <a:pt x="18839" y="2544"/>
                </a:lnTo>
                <a:lnTo>
                  <a:pt x="18890" y="2596"/>
                </a:lnTo>
                <a:lnTo>
                  <a:pt x="18957" y="2493"/>
                </a:lnTo>
                <a:lnTo>
                  <a:pt x="19082" y="2576"/>
                </a:lnTo>
                <a:lnTo>
                  <a:pt x="19067" y="2516"/>
                </a:lnTo>
                <a:lnTo>
                  <a:pt x="19086" y="2442"/>
                </a:lnTo>
                <a:lnTo>
                  <a:pt x="19103" y="2361"/>
                </a:lnTo>
                <a:lnTo>
                  <a:pt x="19133" y="2349"/>
                </a:lnTo>
                <a:lnTo>
                  <a:pt x="19206" y="2259"/>
                </a:lnTo>
                <a:lnTo>
                  <a:pt x="19315" y="2288"/>
                </a:lnTo>
                <a:lnTo>
                  <a:pt x="19305" y="2259"/>
                </a:lnTo>
                <a:lnTo>
                  <a:pt x="19263" y="2207"/>
                </a:lnTo>
                <a:lnTo>
                  <a:pt x="19216" y="2175"/>
                </a:lnTo>
                <a:lnTo>
                  <a:pt x="19119" y="2073"/>
                </a:lnTo>
                <a:lnTo>
                  <a:pt x="19030" y="2012"/>
                </a:lnTo>
                <a:lnTo>
                  <a:pt x="19098" y="2021"/>
                </a:lnTo>
                <a:lnTo>
                  <a:pt x="19119" y="1970"/>
                </a:lnTo>
                <a:lnTo>
                  <a:pt x="18761" y="1498"/>
                </a:lnTo>
                <a:lnTo>
                  <a:pt x="18657" y="1447"/>
                </a:lnTo>
                <a:lnTo>
                  <a:pt x="18486" y="1396"/>
                </a:lnTo>
                <a:lnTo>
                  <a:pt x="18398" y="1405"/>
                </a:lnTo>
                <a:lnTo>
                  <a:pt x="18231" y="1373"/>
                </a:lnTo>
                <a:lnTo>
                  <a:pt x="18252" y="1425"/>
                </a:lnTo>
                <a:lnTo>
                  <a:pt x="18346" y="1498"/>
                </a:lnTo>
                <a:lnTo>
                  <a:pt x="18320" y="1540"/>
                </a:lnTo>
                <a:lnTo>
                  <a:pt x="18165" y="1437"/>
                </a:lnTo>
                <a:lnTo>
                  <a:pt x="18092" y="1447"/>
                </a:lnTo>
                <a:lnTo>
                  <a:pt x="17993" y="1425"/>
                </a:lnTo>
                <a:lnTo>
                  <a:pt x="17916" y="1425"/>
                </a:lnTo>
                <a:lnTo>
                  <a:pt x="17875" y="1447"/>
                </a:lnTo>
                <a:lnTo>
                  <a:pt x="17797" y="1415"/>
                </a:lnTo>
                <a:lnTo>
                  <a:pt x="17739" y="1335"/>
                </a:lnTo>
                <a:lnTo>
                  <a:pt x="17668" y="1283"/>
                </a:lnTo>
                <a:lnTo>
                  <a:pt x="17569" y="1261"/>
                </a:lnTo>
                <a:lnTo>
                  <a:pt x="17409" y="1283"/>
                </a:lnTo>
                <a:lnTo>
                  <a:pt x="17232" y="1200"/>
                </a:lnTo>
                <a:lnTo>
                  <a:pt x="17149" y="1139"/>
                </a:lnTo>
                <a:lnTo>
                  <a:pt x="16714" y="1065"/>
                </a:lnTo>
                <a:lnTo>
                  <a:pt x="16693" y="1117"/>
                </a:lnTo>
                <a:lnTo>
                  <a:pt x="16796" y="1219"/>
                </a:lnTo>
                <a:lnTo>
                  <a:pt x="16714" y="1200"/>
                </a:lnTo>
                <a:lnTo>
                  <a:pt x="16702" y="1232"/>
                </a:lnTo>
                <a:lnTo>
                  <a:pt x="16599" y="1200"/>
                </a:lnTo>
                <a:lnTo>
                  <a:pt x="16547" y="1232"/>
                </a:lnTo>
                <a:lnTo>
                  <a:pt x="16450" y="1181"/>
                </a:lnTo>
                <a:lnTo>
                  <a:pt x="16481" y="1293"/>
                </a:lnTo>
                <a:lnTo>
                  <a:pt x="16382" y="1251"/>
                </a:lnTo>
                <a:lnTo>
                  <a:pt x="16273" y="1158"/>
                </a:lnTo>
                <a:lnTo>
                  <a:pt x="16268" y="1107"/>
                </a:lnTo>
                <a:lnTo>
                  <a:pt x="16200" y="1036"/>
                </a:lnTo>
                <a:lnTo>
                  <a:pt x="16097" y="975"/>
                </a:lnTo>
                <a:lnTo>
                  <a:pt x="16029" y="975"/>
                </a:lnTo>
                <a:lnTo>
                  <a:pt x="15932" y="953"/>
                </a:lnTo>
                <a:lnTo>
                  <a:pt x="15983" y="1036"/>
                </a:lnTo>
                <a:lnTo>
                  <a:pt x="15796" y="1014"/>
                </a:lnTo>
                <a:lnTo>
                  <a:pt x="15755" y="963"/>
                </a:lnTo>
                <a:lnTo>
                  <a:pt x="15609" y="943"/>
                </a:lnTo>
                <a:lnTo>
                  <a:pt x="15553" y="963"/>
                </a:lnTo>
                <a:lnTo>
                  <a:pt x="15553" y="995"/>
                </a:lnTo>
                <a:lnTo>
                  <a:pt x="15491" y="924"/>
                </a:lnTo>
                <a:lnTo>
                  <a:pt x="15465" y="943"/>
                </a:lnTo>
                <a:lnTo>
                  <a:pt x="15387" y="911"/>
                </a:lnTo>
                <a:lnTo>
                  <a:pt x="15324" y="902"/>
                </a:lnTo>
                <a:lnTo>
                  <a:pt x="15336" y="873"/>
                </a:lnTo>
                <a:lnTo>
                  <a:pt x="15407" y="809"/>
                </a:lnTo>
                <a:lnTo>
                  <a:pt x="15433" y="780"/>
                </a:lnTo>
                <a:lnTo>
                  <a:pt x="15407" y="728"/>
                </a:lnTo>
                <a:lnTo>
                  <a:pt x="15350" y="687"/>
                </a:lnTo>
                <a:lnTo>
                  <a:pt x="15225" y="635"/>
                </a:lnTo>
                <a:lnTo>
                  <a:pt x="15107" y="635"/>
                </a:lnTo>
                <a:lnTo>
                  <a:pt x="15086" y="655"/>
                </a:lnTo>
                <a:lnTo>
                  <a:pt x="15044" y="603"/>
                </a:lnTo>
                <a:lnTo>
                  <a:pt x="14957" y="594"/>
                </a:lnTo>
                <a:lnTo>
                  <a:pt x="14992" y="574"/>
                </a:lnTo>
                <a:lnTo>
                  <a:pt x="14905" y="542"/>
                </a:lnTo>
                <a:close/>
                <a:moveTo>
                  <a:pt x="6975" y="584"/>
                </a:moveTo>
                <a:lnTo>
                  <a:pt x="6933" y="626"/>
                </a:lnTo>
                <a:lnTo>
                  <a:pt x="6959" y="655"/>
                </a:lnTo>
                <a:lnTo>
                  <a:pt x="7037" y="667"/>
                </a:lnTo>
                <a:lnTo>
                  <a:pt x="7053" y="719"/>
                </a:lnTo>
                <a:lnTo>
                  <a:pt x="7032" y="770"/>
                </a:lnTo>
                <a:lnTo>
                  <a:pt x="7018" y="821"/>
                </a:lnTo>
                <a:lnTo>
                  <a:pt x="7105" y="860"/>
                </a:lnTo>
                <a:lnTo>
                  <a:pt x="7167" y="873"/>
                </a:lnTo>
                <a:lnTo>
                  <a:pt x="7251" y="873"/>
                </a:lnTo>
                <a:lnTo>
                  <a:pt x="7380" y="850"/>
                </a:lnTo>
                <a:lnTo>
                  <a:pt x="7426" y="873"/>
                </a:lnTo>
                <a:lnTo>
                  <a:pt x="7499" y="841"/>
                </a:lnTo>
                <a:lnTo>
                  <a:pt x="7536" y="821"/>
                </a:lnTo>
                <a:lnTo>
                  <a:pt x="7546" y="770"/>
                </a:lnTo>
                <a:lnTo>
                  <a:pt x="7520" y="738"/>
                </a:lnTo>
                <a:lnTo>
                  <a:pt x="7458" y="728"/>
                </a:lnTo>
                <a:lnTo>
                  <a:pt x="7369" y="738"/>
                </a:lnTo>
                <a:lnTo>
                  <a:pt x="7296" y="757"/>
                </a:lnTo>
                <a:lnTo>
                  <a:pt x="7239" y="748"/>
                </a:lnTo>
                <a:lnTo>
                  <a:pt x="7188" y="748"/>
                </a:lnTo>
                <a:lnTo>
                  <a:pt x="7178" y="719"/>
                </a:lnTo>
                <a:lnTo>
                  <a:pt x="7141" y="696"/>
                </a:lnTo>
                <a:lnTo>
                  <a:pt x="7173" y="655"/>
                </a:lnTo>
                <a:lnTo>
                  <a:pt x="7157" y="626"/>
                </a:lnTo>
                <a:lnTo>
                  <a:pt x="7079" y="626"/>
                </a:lnTo>
                <a:lnTo>
                  <a:pt x="7053" y="594"/>
                </a:lnTo>
                <a:lnTo>
                  <a:pt x="6975" y="584"/>
                </a:lnTo>
                <a:close/>
                <a:moveTo>
                  <a:pt x="13505" y="603"/>
                </a:moveTo>
                <a:lnTo>
                  <a:pt x="13433" y="626"/>
                </a:lnTo>
                <a:lnTo>
                  <a:pt x="13381" y="655"/>
                </a:lnTo>
                <a:lnTo>
                  <a:pt x="13251" y="677"/>
                </a:lnTo>
                <a:lnTo>
                  <a:pt x="13143" y="748"/>
                </a:lnTo>
                <a:lnTo>
                  <a:pt x="13070" y="799"/>
                </a:lnTo>
                <a:lnTo>
                  <a:pt x="13096" y="850"/>
                </a:lnTo>
                <a:lnTo>
                  <a:pt x="13023" y="943"/>
                </a:lnTo>
                <a:lnTo>
                  <a:pt x="13065" y="953"/>
                </a:lnTo>
                <a:lnTo>
                  <a:pt x="13008" y="1046"/>
                </a:lnTo>
                <a:lnTo>
                  <a:pt x="13029" y="1107"/>
                </a:lnTo>
                <a:lnTo>
                  <a:pt x="12987" y="1129"/>
                </a:lnTo>
                <a:lnTo>
                  <a:pt x="13013" y="1190"/>
                </a:lnTo>
                <a:lnTo>
                  <a:pt x="13096" y="1219"/>
                </a:lnTo>
                <a:lnTo>
                  <a:pt x="13122" y="1271"/>
                </a:lnTo>
                <a:lnTo>
                  <a:pt x="13267" y="1283"/>
                </a:lnTo>
                <a:lnTo>
                  <a:pt x="13288" y="1271"/>
                </a:lnTo>
                <a:lnTo>
                  <a:pt x="13178" y="1190"/>
                </a:lnTo>
                <a:lnTo>
                  <a:pt x="13148" y="1097"/>
                </a:lnTo>
                <a:lnTo>
                  <a:pt x="13185" y="985"/>
                </a:lnTo>
                <a:lnTo>
                  <a:pt x="13216" y="882"/>
                </a:lnTo>
                <a:lnTo>
                  <a:pt x="13308" y="780"/>
                </a:lnTo>
                <a:lnTo>
                  <a:pt x="13412" y="728"/>
                </a:lnTo>
                <a:lnTo>
                  <a:pt x="13536" y="677"/>
                </a:lnTo>
                <a:lnTo>
                  <a:pt x="13552" y="645"/>
                </a:lnTo>
                <a:lnTo>
                  <a:pt x="13505" y="603"/>
                </a:lnTo>
                <a:close/>
                <a:moveTo>
                  <a:pt x="6441" y="626"/>
                </a:moveTo>
                <a:lnTo>
                  <a:pt x="6379" y="655"/>
                </a:lnTo>
                <a:lnTo>
                  <a:pt x="6375" y="757"/>
                </a:lnTo>
                <a:lnTo>
                  <a:pt x="6307" y="748"/>
                </a:lnTo>
                <a:lnTo>
                  <a:pt x="6276" y="687"/>
                </a:lnTo>
                <a:lnTo>
                  <a:pt x="6188" y="655"/>
                </a:lnTo>
                <a:lnTo>
                  <a:pt x="6130" y="687"/>
                </a:lnTo>
                <a:lnTo>
                  <a:pt x="6007" y="789"/>
                </a:lnTo>
                <a:lnTo>
                  <a:pt x="6047" y="799"/>
                </a:lnTo>
                <a:lnTo>
                  <a:pt x="6245" y="789"/>
                </a:lnTo>
                <a:lnTo>
                  <a:pt x="6130" y="841"/>
                </a:lnTo>
                <a:lnTo>
                  <a:pt x="6111" y="873"/>
                </a:lnTo>
                <a:lnTo>
                  <a:pt x="6177" y="873"/>
                </a:lnTo>
                <a:lnTo>
                  <a:pt x="6307" y="821"/>
                </a:lnTo>
                <a:lnTo>
                  <a:pt x="6457" y="809"/>
                </a:lnTo>
                <a:lnTo>
                  <a:pt x="6509" y="757"/>
                </a:lnTo>
                <a:lnTo>
                  <a:pt x="6535" y="706"/>
                </a:lnTo>
                <a:lnTo>
                  <a:pt x="6493" y="706"/>
                </a:lnTo>
                <a:lnTo>
                  <a:pt x="6447" y="719"/>
                </a:lnTo>
                <a:lnTo>
                  <a:pt x="6457" y="687"/>
                </a:lnTo>
                <a:lnTo>
                  <a:pt x="6473" y="635"/>
                </a:lnTo>
                <a:lnTo>
                  <a:pt x="6441" y="626"/>
                </a:lnTo>
                <a:close/>
                <a:moveTo>
                  <a:pt x="6877" y="626"/>
                </a:moveTo>
                <a:lnTo>
                  <a:pt x="6867" y="645"/>
                </a:lnTo>
                <a:lnTo>
                  <a:pt x="6815" y="635"/>
                </a:lnTo>
                <a:lnTo>
                  <a:pt x="6732" y="677"/>
                </a:lnTo>
                <a:lnTo>
                  <a:pt x="6690" y="667"/>
                </a:lnTo>
                <a:lnTo>
                  <a:pt x="6643" y="748"/>
                </a:lnTo>
                <a:lnTo>
                  <a:pt x="6716" y="738"/>
                </a:lnTo>
                <a:lnTo>
                  <a:pt x="6681" y="799"/>
                </a:lnTo>
                <a:lnTo>
                  <a:pt x="6716" y="821"/>
                </a:lnTo>
                <a:lnTo>
                  <a:pt x="6789" y="809"/>
                </a:lnTo>
                <a:lnTo>
                  <a:pt x="6851" y="728"/>
                </a:lnTo>
                <a:lnTo>
                  <a:pt x="6881" y="677"/>
                </a:lnTo>
                <a:lnTo>
                  <a:pt x="6877" y="626"/>
                </a:lnTo>
                <a:close/>
                <a:moveTo>
                  <a:pt x="16377" y="687"/>
                </a:moveTo>
                <a:lnTo>
                  <a:pt x="16340" y="706"/>
                </a:lnTo>
                <a:lnTo>
                  <a:pt x="16377" y="780"/>
                </a:lnTo>
                <a:lnTo>
                  <a:pt x="16511" y="850"/>
                </a:lnTo>
                <a:lnTo>
                  <a:pt x="16558" y="821"/>
                </a:lnTo>
                <a:lnTo>
                  <a:pt x="16714" y="831"/>
                </a:lnTo>
                <a:lnTo>
                  <a:pt x="16683" y="748"/>
                </a:lnTo>
                <a:lnTo>
                  <a:pt x="16490" y="696"/>
                </a:lnTo>
                <a:lnTo>
                  <a:pt x="16377" y="687"/>
                </a:lnTo>
                <a:close/>
                <a:moveTo>
                  <a:pt x="6959" y="738"/>
                </a:moveTo>
                <a:lnTo>
                  <a:pt x="6888" y="770"/>
                </a:lnTo>
                <a:lnTo>
                  <a:pt x="6841" y="821"/>
                </a:lnTo>
                <a:lnTo>
                  <a:pt x="6877" y="841"/>
                </a:lnTo>
                <a:lnTo>
                  <a:pt x="6928" y="850"/>
                </a:lnTo>
                <a:lnTo>
                  <a:pt x="6975" y="809"/>
                </a:lnTo>
                <a:lnTo>
                  <a:pt x="6975" y="780"/>
                </a:lnTo>
                <a:lnTo>
                  <a:pt x="6959" y="738"/>
                </a:lnTo>
                <a:close/>
                <a:moveTo>
                  <a:pt x="16740" y="757"/>
                </a:moveTo>
                <a:lnTo>
                  <a:pt x="16754" y="789"/>
                </a:lnTo>
                <a:lnTo>
                  <a:pt x="16869" y="831"/>
                </a:lnTo>
                <a:lnTo>
                  <a:pt x="16942" y="841"/>
                </a:lnTo>
                <a:lnTo>
                  <a:pt x="16952" y="799"/>
                </a:lnTo>
                <a:lnTo>
                  <a:pt x="16827" y="770"/>
                </a:lnTo>
                <a:lnTo>
                  <a:pt x="16740" y="757"/>
                </a:lnTo>
                <a:close/>
                <a:moveTo>
                  <a:pt x="5793" y="873"/>
                </a:moveTo>
                <a:lnTo>
                  <a:pt x="5644" y="882"/>
                </a:lnTo>
                <a:lnTo>
                  <a:pt x="5644" y="953"/>
                </a:lnTo>
                <a:lnTo>
                  <a:pt x="5560" y="1027"/>
                </a:lnTo>
                <a:lnTo>
                  <a:pt x="5468" y="1107"/>
                </a:lnTo>
                <a:lnTo>
                  <a:pt x="5430" y="1149"/>
                </a:lnTo>
                <a:lnTo>
                  <a:pt x="5494" y="1210"/>
                </a:lnTo>
                <a:lnTo>
                  <a:pt x="5489" y="1251"/>
                </a:lnTo>
                <a:lnTo>
                  <a:pt x="5633" y="1200"/>
                </a:lnTo>
                <a:lnTo>
                  <a:pt x="5664" y="1149"/>
                </a:lnTo>
                <a:lnTo>
                  <a:pt x="5762" y="1078"/>
                </a:lnTo>
                <a:lnTo>
                  <a:pt x="5913" y="995"/>
                </a:lnTo>
                <a:lnTo>
                  <a:pt x="5981" y="975"/>
                </a:lnTo>
                <a:lnTo>
                  <a:pt x="5965" y="924"/>
                </a:lnTo>
                <a:lnTo>
                  <a:pt x="5939" y="892"/>
                </a:lnTo>
                <a:lnTo>
                  <a:pt x="5840" y="892"/>
                </a:lnTo>
                <a:lnTo>
                  <a:pt x="5793" y="873"/>
                </a:lnTo>
                <a:close/>
                <a:moveTo>
                  <a:pt x="6893" y="902"/>
                </a:moveTo>
                <a:lnTo>
                  <a:pt x="6836" y="934"/>
                </a:lnTo>
                <a:lnTo>
                  <a:pt x="6789" y="975"/>
                </a:lnTo>
                <a:lnTo>
                  <a:pt x="6763" y="1027"/>
                </a:lnTo>
                <a:lnTo>
                  <a:pt x="6742" y="1129"/>
                </a:lnTo>
                <a:lnTo>
                  <a:pt x="6789" y="1129"/>
                </a:lnTo>
                <a:lnTo>
                  <a:pt x="6872" y="1046"/>
                </a:lnTo>
                <a:lnTo>
                  <a:pt x="6933" y="1027"/>
                </a:lnTo>
                <a:lnTo>
                  <a:pt x="7043" y="934"/>
                </a:lnTo>
                <a:lnTo>
                  <a:pt x="6975" y="902"/>
                </a:lnTo>
                <a:lnTo>
                  <a:pt x="6893" y="902"/>
                </a:lnTo>
                <a:close/>
                <a:moveTo>
                  <a:pt x="6634" y="934"/>
                </a:moveTo>
                <a:lnTo>
                  <a:pt x="6556" y="985"/>
                </a:lnTo>
                <a:lnTo>
                  <a:pt x="6566" y="1056"/>
                </a:lnTo>
                <a:lnTo>
                  <a:pt x="6488" y="1046"/>
                </a:lnTo>
                <a:lnTo>
                  <a:pt x="6467" y="1078"/>
                </a:lnTo>
                <a:lnTo>
                  <a:pt x="6530" y="1158"/>
                </a:lnTo>
                <a:lnTo>
                  <a:pt x="6540" y="1210"/>
                </a:lnTo>
                <a:lnTo>
                  <a:pt x="6577" y="1210"/>
                </a:lnTo>
                <a:lnTo>
                  <a:pt x="6664" y="1168"/>
                </a:lnTo>
                <a:lnTo>
                  <a:pt x="6721" y="1078"/>
                </a:lnTo>
                <a:lnTo>
                  <a:pt x="6681" y="1027"/>
                </a:lnTo>
                <a:lnTo>
                  <a:pt x="6747" y="975"/>
                </a:lnTo>
                <a:lnTo>
                  <a:pt x="6752" y="943"/>
                </a:lnTo>
                <a:lnTo>
                  <a:pt x="6669" y="953"/>
                </a:lnTo>
                <a:lnTo>
                  <a:pt x="6634" y="934"/>
                </a:lnTo>
                <a:close/>
                <a:moveTo>
                  <a:pt x="7235" y="934"/>
                </a:moveTo>
                <a:lnTo>
                  <a:pt x="7115" y="963"/>
                </a:lnTo>
                <a:lnTo>
                  <a:pt x="7048" y="1004"/>
                </a:lnTo>
                <a:lnTo>
                  <a:pt x="6975" y="1107"/>
                </a:lnTo>
                <a:lnTo>
                  <a:pt x="6940" y="1219"/>
                </a:lnTo>
                <a:lnTo>
                  <a:pt x="6996" y="1219"/>
                </a:lnTo>
                <a:lnTo>
                  <a:pt x="6933" y="1271"/>
                </a:lnTo>
                <a:lnTo>
                  <a:pt x="6950" y="1312"/>
                </a:lnTo>
                <a:lnTo>
                  <a:pt x="7018" y="1335"/>
                </a:lnTo>
                <a:lnTo>
                  <a:pt x="7095" y="1364"/>
                </a:lnTo>
                <a:lnTo>
                  <a:pt x="7244" y="1386"/>
                </a:lnTo>
                <a:lnTo>
                  <a:pt x="7328" y="1373"/>
                </a:lnTo>
                <a:lnTo>
                  <a:pt x="7364" y="1344"/>
                </a:lnTo>
                <a:lnTo>
                  <a:pt x="7385" y="1373"/>
                </a:lnTo>
                <a:lnTo>
                  <a:pt x="7421" y="1386"/>
                </a:lnTo>
                <a:lnTo>
                  <a:pt x="7442" y="1457"/>
                </a:lnTo>
                <a:lnTo>
                  <a:pt x="7406" y="1489"/>
                </a:lnTo>
                <a:lnTo>
                  <a:pt x="7477" y="1527"/>
                </a:lnTo>
                <a:lnTo>
                  <a:pt x="7529" y="1579"/>
                </a:lnTo>
                <a:lnTo>
                  <a:pt x="7536" y="1620"/>
                </a:lnTo>
                <a:lnTo>
                  <a:pt x="7529" y="1672"/>
                </a:lnTo>
                <a:lnTo>
                  <a:pt x="7437" y="1784"/>
                </a:lnTo>
                <a:lnTo>
                  <a:pt x="7406" y="1848"/>
                </a:lnTo>
                <a:lnTo>
                  <a:pt x="7406" y="1887"/>
                </a:lnTo>
                <a:lnTo>
                  <a:pt x="7307" y="1899"/>
                </a:lnTo>
                <a:lnTo>
                  <a:pt x="7218" y="1909"/>
                </a:lnTo>
                <a:lnTo>
                  <a:pt x="7162" y="1989"/>
                </a:lnTo>
                <a:lnTo>
                  <a:pt x="7188" y="2031"/>
                </a:lnTo>
                <a:lnTo>
                  <a:pt x="7328" y="2012"/>
                </a:lnTo>
                <a:lnTo>
                  <a:pt x="7338" y="1980"/>
                </a:lnTo>
                <a:lnTo>
                  <a:pt x="7390" y="2041"/>
                </a:lnTo>
                <a:lnTo>
                  <a:pt x="7437" y="2105"/>
                </a:lnTo>
                <a:lnTo>
                  <a:pt x="7411" y="2134"/>
                </a:lnTo>
                <a:lnTo>
                  <a:pt x="7452" y="2195"/>
                </a:lnTo>
                <a:lnTo>
                  <a:pt x="7536" y="2268"/>
                </a:lnTo>
                <a:lnTo>
                  <a:pt x="7649" y="2320"/>
                </a:lnTo>
                <a:lnTo>
                  <a:pt x="7654" y="2268"/>
                </a:lnTo>
                <a:lnTo>
                  <a:pt x="7623" y="2195"/>
                </a:lnTo>
                <a:lnTo>
                  <a:pt x="7588" y="2092"/>
                </a:lnTo>
                <a:lnTo>
                  <a:pt x="7680" y="2185"/>
                </a:lnTo>
                <a:lnTo>
                  <a:pt x="7727" y="2227"/>
                </a:lnTo>
                <a:lnTo>
                  <a:pt x="7769" y="2134"/>
                </a:lnTo>
                <a:lnTo>
                  <a:pt x="7769" y="2012"/>
                </a:lnTo>
                <a:lnTo>
                  <a:pt x="7758" y="1980"/>
                </a:lnTo>
                <a:lnTo>
                  <a:pt x="7711" y="1928"/>
                </a:lnTo>
                <a:lnTo>
                  <a:pt x="7680" y="1858"/>
                </a:lnTo>
                <a:lnTo>
                  <a:pt x="7706" y="1797"/>
                </a:lnTo>
                <a:lnTo>
                  <a:pt x="7769" y="1774"/>
                </a:lnTo>
                <a:lnTo>
                  <a:pt x="7809" y="1887"/>
                </a:lnTo>
                <a:lnTo>
                  <a:pt x="7852" y="1938"/>
                </a:lnTo>
                <a:lnTo>
                  <a:pt x="7970" y="1806"/>
                </a:lnTo>
                <a:lnTo>
                  <a:pt x="8007" y="1723"/>
                </a:lnTo>
                <a:lnTo>
                  <a:pt x="7934" y="1713"/>
                </a:lnTo>
                <a:lnTo>
                  <a:pt x="7899" y="1611"/>
                </a:lnTo>
                <a:lnTo>
                  <a:pt x="7835" y="1579"/>
                </a:lnTo>
                <a:lnTo>
                  <a:pt x="7753" y="1508"/>
                </a:lnTo>
                <a:lnTo>
                  <a:pt x="7852" y="1447"/>
                </a:lnTo>
                <a:lnTo>
                  <a:pt x="7840" y="1344"/>
                </a:lnTo>
                <a:lnTo>
                  <a:pt x="7821" y="1303"/>
                </a:lnTo>
                <a:lnTo>
                  <a:pt x="7727" y="1251"/>
                </a:lnTo>
                <a:lnTo>
                  <a:pt x="7711" y="1181"/>
                </a:lnTo>
                <a:lnTo>
                  <a:pt x="7618" y="1210"/>
                </a:lnTo>
                <a:lnTo>
                  <a:pt x="7633" y="1158"/>
                </a:lnTo>
                <a:lnTo>
                  <a:pt x="7592" y="1107"/>
                </a:lnTo>
                <a:lnTo>
                  <a:pt x="7520" y="1046"/>
                </a:lnTo>
                <a:lnTo>
                  <a:pt x="7463" y="1097"/>
                </a:lnTo>
                <a:lnTo>
                  <a:pt x="7369" y="1129"/>
                </a:lnTo>
                <a:lnTo>
                  <a:pt x="7400" y="1056"/>
                </a:lnTo>
                <a:lnTo>
                  <a:pt x="7380" y="943"/>
                </a:lnTo>
                <a:lnTo>
                  <a:pt x="7251" y="985"/>
                </a:lnTo>
                <a:lnTo>
                  <a:pt x="7178" y="1078"/>
                </a:lnTo>
                <a:lnTo>
                  <a:pt x="7173" y="1004"/>
                </a:lnTo>
                <a:lnTo>
                  <a:pt x="7235" y="934"/>
                </a:lnTo>
                <a:close/>
                <a:moveTo>
                  <a:pt x="16698" y="934"/>
                </a:moveTo>
                <a:lnTo>
                  <a:pt x="16657" y="943"/>
                </a:lnTo>
                <a:lnTo>
                  <a:pt x="16646" y="985"/>
                </a:lnTo>
                <a:lnTo>
                  <a:pt x="16657" y="985"/>
                </a:lnTo>
                <a:lnTo>
                  <a:pt x="16749" y="1004"/>
                </a:lnTo>
                <a:lnTo>
                  <a:pt x="16817" y="1004"/>
                </a:lnTo>
                <a:lnTo>
                  <a:pt x="16787" y="975"/>
                </a:lnTo>
                <a:lnTo>
                  <a:pt x="16698" y="934"/>
                </a:lnTo>
                <a:close/>
                <a:moveTo>
                  <a:pt x="7437" y="943"/>
                </a:moveTo>
                <a:lnTo>
                  <a:pt x="7416" y="985"/>
                </a:lnTo>
                <a:lnTo>
                  <a:pt x="7442" y="1046"/>
                </a:lnTo>
                <a:lnTo>
                  <a:pt x="7452" y="1056"/>
                </a:lnTo>
                <a:lnTo>
                  <a:pt x="7503" y="1036"/>
                </a:lnTo>
                <a:lnTo>
                  <a:pt x="7546" y="1036"/>
                </a:lnTo>
                <a:lnTo>
                  <a:pt x="7592" y="1046"/>
                </a:lnTo>
                <a:lnTo>
                  <a:pt x="7597" y="1014"/>
                </a:lnTo>
                <a:lnTo>
                  <a:pt x="7550" y="953"/>
                </a:lnTo>
                <a:lnTo>
                  <a:pt x="7458" y="943"/>
                </a:lnTo>
                <a:lnTo>
                  <a:pt x="7437" y="943"/>
                </a:lnTo>
                <a:close/>
                <a:moveTo>
                  <a:pt x="6358" y="953"/>
                </a:moveTo>
                <a:lnTo>
                  <a:pt x="6337" y="975"/>
                </a:lnTo>
                <a:lnTo>
                  <a:pt x="6358" y="1046"/>
                </a:lnTo>
                <a:lnTo>
                  <a:pt x="6436" y="975"/>
                </a:lnTo>
                <a:lnTo>
                  <a:pt x="6415" y="953"/>
                </a:lnTo>
                <a:lnTo>
                  <a:pt x="6358" y="953"/>
                </a:lnTo>
                <a:close/>
                <a:moveTo>
                  <a:pt x="5981" y="985"/>
                </a:moveTo>
                <a:lnTo>
                  <a:pt x="5830" y="1056"/>
                </a:lnTo>
                <a:lnTo>
                  <a:pt x="5774" y="1097"/>
                </a:lnTo>
                <a:lnTo>
                  <a:pt x="5689" y="1181"/>
                </a:lnTo>
                <a:lnTo>
                  <a:pt x="5748" y="1210"/>
                </a:lnTo>
                <a:lnTo>
                  <a:pt x="5814" y="1210"/>
                </a:lnTo>
                <a:lnTo>
                  <a:pt x="5689" y="1251"/>
                </a:lnTo>
                <a:lnTo>
                  <a:pt x="5689" y="1293"/>
                </a:lnTo>
                <a:lnTo>
                  <a:pt x="5753" y="1303"/>
                </a:lnTo>
                <a:lnTo>
                  <a:pt x="5851" y="1293"/>
                </a:lnTo>
                <a:lnTo>
                  <a:pt x="5918" y="1312"/>
                </a:lnTo>
                <a:lnTo>
                  <a:pt x="5851" y="1335"/>
                </a:lnTo>
                <a:lnTo>
                  <a:pt x="5793" y="1335"/>
                </a:lnTo>
                <a:lnTo>
                  <a:pt x="5715" y="1354"/>
                </a:lnTo>
                <a:lnTo>
                  <a:pt x="5680" y="1364"/>
                </a:lnTo>
                <a:lnTo>
                  <a:pt x="5685" y="1457"/>
                </a:lnTo>
                <a:lnTo>
                  <a:pt x="5732" y="1437"/>
                </a:lnTo>
                <a:lnTo>
                  <a:pt x="5779" y="1466"/>
                </a:lnTo>
                <a:lnTo>
                  <a:pt x="5774" y="1527"/>
                </a:lnTo>
                <a:lnTo>
                  <a:pt x="5835" y="1518"/>
                </a:lnTo>
                <a:lnTo>
                  <a:pt x="5975" y="1498"/>
                </a:lnTo>
                <a:lnTo>
                  <a:pt x="6078" y="1457"/>
                </a:lnTo>
                <a:lnTo>
                  <a:pt x="6136" y="1457"/>
                </a:lnTo>
                <a:lnTo>
                  <a:pt x="6193" y="1489"/>
                </a:lnTo>
                <a:lnTo>
                  <a:pt x="6266" y="1498"/>
                </a:lnTo>
                <a:lnTo>
                  <a:pt x="6302" y="1457"/>
                </a:lnTo>
                <a:lnTo>
                  <a:pt x="6292" y="1415"/>
                </a:lnTo>
                <a:lnTo>
                  <a:pt x="6370" y="1405"/>
                </a:lnTo>
                <a:lnTo>
                  <a:pt x="6396" y="1354"/>
                </a:lnTo>
                <a:lnTo>
                  <a:pt x="6344" y="1303"/>
                </a:lnTo>
                <a:lnTo>
                  <a:pt x="6297" y="1242"/>
                </a:lnTo>
                <a:lnTo>
                  <a:pt x="6323" y="1168"/>
                </a:lnTo>
                <a:lnTo>
                  <a:pt x="6354" y="1056"/>
                </a:lnTo>
                <a:lnTo>
                  <a:pt x="6332" y="1014"/>
                </a:lnTo>
                <a:lnTo>
                  <a:pt x="6297" y="995"/>
                </a:lnTo>
                <a:lnTo>
                  <a:pt x="6255" y="1014"/>
                </a:lnTo>
                <a:lnTo>
                  <a:pt x="6224" y="1129"/>
                </a:lnTo>
                <a:lnTo>
                  <a:pt x="6177" y="1168"/>
                </a:lnTo>
                <a:lnTo>
                  <a:pt x="6198" y="1065"/>
                </a:lnTo>
                <a:lnTo>
                  <a:pt x="6182" y="1027"/>
                </a:lnTo>
                <a:lnTo>
                  <a:pt x="6104" y="1088"/>
                </a:lnTo>
                <a:lnTo>
                  <a:pt x="6073" y="1027"/>
                </a:lnTo>
                <a:lnTo>
                  <a:pt x="5960" y="1065"/>
                </a:lnTo>
                <a:lnTo>
                  <a:pt x="6012" y="1014"/>
                </a:lnTo>
                <a:lnTo>
                  <a:pt x="5981" y="985"/>
                </a:lnTo>
                <a:close/>
                <a:moveTo>
                  <a:pt x="6747" y="1139"/>
                </a:moveTo>
                <a:lnTo>
                  <a:pt x="6655" y="1219"/>
                </a:lnTo>
                <a:lnTo>
                  <a:pt x="6596" y="1344"/>
                </a:lnTo>
                <a:lnTo>
                  <a:pt x="6629" y="1396"/>
                </a:lnTo>
                <a:lnTo>
                  <a:pt x="6643" y="1466"/>
                </a:lnTo>
                <a:lnTo>
                  <a:pt x="6577" y="1579"/>
                </a:lnTo>
                <a:lnTo>
                  <a:pt x="6540" y="1579"/>
                </a:lnTo>
                <a:lnTo>
                  <a:pt x="6478" y="1672"/>
                </a:lnTo>
                <a:lnTo>
                  <a:pt x="6519" y="1559"/>
                </a:lnTo>
                <a:lnTo>
                  <a:pt x="6467" y="1518"/>
                </a:lnTo>
                <a:lnTo>
                  <a:pt x="6422" y="1540"/>
                </a:lnTo>
                <a:lnTo>
                  <a:pt x="6396" y="1611"/>
                </a:lnTo>
                <a:lnTo>
                  <a:pt x="6332" y="1611"/>
                </a:lnTo>
                <a:lnTo>
                  <a:pt x="6255" y="1630"/>
                </a:lnTo>
                <a:lnTo>
                  <a:pt x="6198" y="1579"/>
                </a:lnTo>
                <a:lnTo>
                  <a:pt x="6146" y="1591"/>
                </a:lnTo>
                <a:lnTo>
                  <a:pt x="6125" y="1518"/>
                </a:lnTo>
                <a:lnTo>
                  <a:pt x="6104" y="1498"/>
                </a:lnTo>
                <a:lnTo>
                  <a:pt x="6064" y="1508"/>
                </a:lnTo>
                <a:lnTo>
                  <a:pt x="6007" y="1508"/>
                </a:lnTo>
                <a:lnTo>
                  <a:pt x="5960" y="1550"/>
                </a:lnTo>
                <a:lnTo>
                  <a:pt x="5981" y="1601"/>
                </a:lnTo>
                <a:lnTo>
                  <a:pt x="5908" y="1662"/>
                </a:lnTo>
                <a:lnTo>
                  <a:pt x="5892" y="1591"/>
                </a:lnTo>
                <a:lnTo>
                  <a:pt x="5845" y="1611"/>
                </a:lnTo>
                <a:lnTo>
                  <a:pt x="5715" y="1620"/>
                </a:lnTo>
                <a:lnTo>
                  <a:pt x="5649" y="1601"/>
                </a:lnTo>
                <a:lnTo>
                  <a:pt x="5736" y="1540"/>
                </a:lnTo>
                <a:lnTo>
                  <a:pt x="5711" y="1489"/>
                </a:lnTo>
                <a:lnTo>
                  <a:pt x="5659" y="1489"/>
                </a:lnTo>
                <a:lnTo>
                  <a:pt x="5612" y="1466"/>
                </a:lnTo>
                <a:lnTo>
                  <a:pt x="5529" y="1425"/>
                </a:lnTo>
                <a:lnTo>
                  <a:pt x="5489" y="1386"/>
                </a:lnTo>
                <a:lnTo>
                  <a:pt x="5442" y="1373"/>
                </a:lnTo>
                <a:lnTo>
                  <a:pt x="5404" y="1405"/>
                </a:lnTo>
                <a:lnTo>
                  <a:pt x="5338" y="1425"/>
                </a:lnTo>
                <a:lnTo>
                  <a:pt x="5385" y="1344"/>
                </a:lnTo>
                <a:lnTo>
                  <a:pt x="5281" y="1415"/>
                </a:lnTo>
                <a:lnTo>
                  <a:pt x="5265" y="1312"/>
                </a:lnTo>
                <a:lnTo>
                  <a:pt x="5244" y="1303"/>
                </a:lnTo>
                <a:lnTo>
                  <a:pt x="5204" y="1354"/>
                </a:lnTo>
                <a:lnTo>
                  <a:pt x="5152" y="1386"/>
                </a:lnTo>
                <a:lnTo>
                  <a:pt x="5152" y="1335"/>
                </a:lnTo>
                <a:lnTo>
                  <a:pt x="5063" y="1364"/>
                </a:lnTo>
                <a:lnTo>
                  <a:pt x="4970" y="1415"/>
                </a:lnTo>
                <a:lnTo>
                  <a:pt x="4912" y="1405"/>
                </a:lnTo>
                <a:lnTo>
                  <a:pt x="4834" y="1437"/>
                </a:lnTo>
                <a:lnTo>
                  <a:pt x="4768" y="1489"/>
                </a:lnTo>
                <a:lnTo>
                  <a:pt x="4731" y="1476"/>
                </a:lnTo>
                <a:lnTo>
                  <a:pt x="4695" y="1415"/>
                </a:lnTo>
                <a:lnTo>
                  <a:pt x="4627" y="1396"/>
                </a:lnTo>
                <a:lnTo>
                  <a:pt x="4591" y="1373"/>
                </a:lnTo>
                <a:lnTo>
                  <a:pt x="4549" y="1344"/>
                </a:lnTo>
                <a:lnTo>
                  <a:pt x="4478" y="1354"/>
                </a:lnTo>
                <a:lnTo>
                  <a:pt x="4452" y="1344"/>
                </a:lnTo>
                <a:lnTo>
                  <a:pt x="4379" y="1335"/>
                </a:lnTo>
                <a:lnTo>
                  <a:pt x="4311" y="1303"/>
                </a:lnTo>
                <a:lnTo>
                  <a:pt x="4259" y="1312"/>
                </a:lnTo>
                <a:lnTo>
                  <a:pt x="4208" y="1293"/>
                </a:lnTo>
                <a:lnTo>
                  <a:pt x="4229" y="1261"/>
                </a:lnTo>
                <a:lnTo>
                  <a:pt x="4161" y="1261"/>
                </a:lnTo>
                <a:lnTo>
                  <a:pt x="4125" y="1283"/>
                </a:lnTo>
                <a:lnTo>
                  <a:pt x="4130" y="1232"/>
                </a:lnTo>
                <a:lnTo>
                  <a:pt x="4083" y="1200"/>
                </a:lnTo>
                <a:lnTo>
                  <a:pt x="3970" y="1261"/>
                </a:lnTo>
                <a:lnTo>
                  <a:pt x="3939" y="1261"/>
                </a:lnTo>
                <a:lnTo>
                  <a:pt x="3819" y="1303"/>
                </a:lnTo>
                <a:lnTo>
                  <a:pt x="3767" y="1322"/>
                </a:lnTo>
                <a:lnTo>
                  <a:pt x="3680" y="1373"/>
                </a:lnTo>
                <a:lnTo>
                  <a:pt x="3628" y="1425"/>
                </a:lnTo>
                <a:lnTo>
                  <a:pt x="3534" y="1476"/>
                </a:lnTo>
                <a:lnTo>
                  <a:pt x="3456" y="1489"/>
                </a:lnTo>
                <a:lnTo>
                  <a:pt x="3390" y="1550"/>
                </a:lnTo>
                <a:lnTo>
                  <a:pt x="3420" y="1579"/>
                </a:lnTo>
                <a:lnTo>
                  <a:pt x="3430" y="1630"/>
                </a:lnTo>
                <a:lnTo>
                  <a:pt x="3420" y="1694"/>
                </a:lnTo>
                <a:lnTo>
                  <a:pt x="3446" y="1733"/>
                </a:lnTo>
                <a:lnTo>
                  <a:pt x="3430" y="1806"/>
                </a:lnTo>
                <a:lnTo>
                  <a:pt x="3331" y="1816"/>
                </a:lnTo>
                <a:lnTo>
                  <a:pt x="3378" y="1755"/>
                </a:lnTo>
                <a:lnTo>
                  <a:pt x="3343" y="1755"/>
                </a:lnTo>
                <a:lnTo>
                  <a:pt x="3202" y="1816"/>
                </a:lnTo>
                <a:lnTo>
                  <a:pt x="3105" y="1858"/>
                </a:lnTo>
                <a:lnTo>
                  <a:pt x="3114" y="1928"/>
                </a:lnTo>
                <a:lnTo>
                  <a:pt x="3098" y="1980"/>
                </a:lnTo>
                <a:lnTo>
                  <a:pt x="3150" y="2012"/>
                </a:lnTo>
                <a:lnTo>
                  <a:pt x="3223" y="1989"/>
                </a:lnTo>
                <a:lnTo>
                  <a:pt x="3244" y="2021"/>
                </a:lnTo>
                <a:lnTo>
                  <a:pt x="3275" y="1989"/>
                </a:lnTo>
                <a:lnTo>
                  <a:pt x="3338" y="1970"/>
                </a:lnTo>
                <a:lnTo>
                  <a:pt x="3369" y="1970"/>
                </a:lnTo>
                <a:lnTo>
                  <a:pt x="3306" y="2012"/>
                </a:lnTo>
                <a:lnTo>
                  <a:pt x="3317" y="2031"/>
                </a:lnTo>
                <a:lnTo>
                  <a:pt x="3291" y="2092"/>
                </a:lnTo>
                <a:lnTo>
                  <a:pt x="3228" y="2124"/>
                </a:lnTo>
                <a:lnTo>
                  <a:pt x="3202" y="2114"/>
                </a:lnTo>
                <a:lnTo>
                  <a:pt x="3131" y="2175"/>
                </a:lnTo>
                <a:lnTo>
                  <a:pt x="3110" y="2156"/>
                </a:lnTo>
                <a:lnTo>
                  <a:pt x="3063" y="2166"/>
                </a:lnTo>
                <a:lnTo>
                  <a:pt x="3006" y="2227"/>
                </a:lnTo>
                <a:lnTo>
                  <a:pt x="2923" y="2297"/>
                </a:lnTo>
                <a:lnTo>
                  <a:pt x="2860" y="2371"/>
                </a:lnTo>
                <a:lnTo>
                  <a:pt x="2865" y="2422"/>
                </a:lnTo>
                <a:lnTo>
                  <a:pt x="2825" y="2493"/>
                </a:lnTo>
                <a:lnTo>
                  <a:pt x="2839" y="2525"/>
                </a:lnTo>
                <a:lnTo>
                  <a:pt x="2846" y="2576"/>
                </a:lnTo>
                <a:lnTo>
                  <a:pt x="2923" y="2554"/>
                </a:lnTo>
                <a:lnTo>
                  <a:pt x="2928" y="2596"/>
                </a:lnTo>
                <a:lnTo>
                  <a:pt x="2891" y="2647"/>
                </a:lnTo>
                <a:lnTo>
                  <a:pt x="2850" y="2721"/>
                </a:lnTo>
                <a:lnTo>
                  <a:pt x="2881" y="2721"/>
                </a:lnTo>
                <a:lnTo>
                  <a:pt x="2959" y="2670"/>
                </a:lnTo>
                <a:lnTo>
                  <a:pt x="2938" y="2730"/>
                </a:lnTo>
                <a:lnTo>
                  <a:pt x="2980" y="2689"/>
                </a:lnTo>
                <a:lnTo>
                  <a:pt x="2975" y="2750"/>
                </a:lnTo>
                <a:lnTo>
                  <a:pt x="3027" y="2708"/>
                </a:lnTo>
                <a:lnTo>
                  <a:pt x="3032" y="2730"/>
                </a:lnTo>
                <a:lnTo>
                  <a:pt x="3110" y="2689"/>
                </a:lnTo>
                <a:lnTo>
                  <a:pt x="3042" y="2759"/>
                </a:lnTo>
                <a:lnTo>
                  <a:pt x="2980" y="2862"/>
                </a:lnTo>
                <a:lnTo>
                  <a:pt x="2917" y="2904"/>
                </a:lnTo>
                <a:lnTo>
                  <a:pt x="2891" y="2926"/>
                </a:lnTo>
                <a:lnTo>
                  <a:pt x="2782" y="3006"/>
                </a:lnTo>
                <a:lnTo>
                  <a:pt x="2731" y="3058"/>
                </a:lnTo>
                <a:lnTo>
                  <a:pt x="2658" y="3067"/>
                </a:lnTo>
                <a:lnTo>
                  <a:pt x="2570" y="3141"/>
                </a:lnTo>
                <a:lnTo>
                  <a:pt x="2497" y="3183"/>
                </a:lnTo>
                <a:lnTo>
                  <a:pt x="2410" y="3244"/>
                </a:lnTo>
                <a:lnTo>
                  <a:pt x="2405" y="3263"/>
                </a:lnTo>
                <a:lnTo>
                  <a:pt x="2514" y="3221"/>
                </a:lnTo>
                <a:lnTo>
                  <a:pt x="2580" y="3183"/>
                </a:lnTo>
                <a:lnTo>
                  <a:pt x="2653" y="3141"/>
                </a:lnTo>
                <a:lnTo>
                  <a:pt x="2721" y="3099"/>
                </a:lnTo>
                <a:lnTo>
                  <a:pt x="2747" y="3109"/>
                </a:lnTo>
                <a:lnTo>
                  <a:pt x="2834" y="3058"/>
                </a:lnTo>
                <a:lnTo>
                  <a:pt x="2886" y="2997"/>
                </a:lnTo>
                <a:lnTo>
                  <a:pt x="2995" y="2936"/>
                </a:lnTo>
                <a:lnTo>
                  <a:pt x="3042" y="2875"/>
                </a:lnTo>
                <a:lnTo>
                  <a:pt x="3110" y="2843"/>
                </a:lnTo>
                <a:lnTo>
                  <a:pt x="3192" y="2782"/>
                </a:lnTo>
                <a:lnTo>
                  <a:pt x="3291" y="2698"/>
                </a:lnTo>
                <a:lnTo>
                  <a:pt x="3286" y="2637"/>
                </a:lnTo>
                <a:lnTo>
                  <a:pt x="3409" y="2544"/>
                </a:lnTo>
                <a:lnTo>
                  <a:pt x="3487" y="2464"/>
                </a:lnTo>
                <a:lnTo>
                  <a:pt x="3586" y="2390"/>
                </a:lnTo>
                <a:lnTo>
                  <a:pt x="3581" y="2422"/>
                </a:lnTo>
                <a:lnTo>
                  <a:pt x="3508" y="2464"/>
                </a:lnTo>
                <a:lnTo>
                  <a:pt x="3420" y="2586"/>
                </a:lnTo>
                <a:lnTo>
                  <a:pt x="3383" y="2657"/>
                </a:lnTo>
                <a:lnTo>
                  <a:pt x="3456" y="2637"/>
                </a:lnTo>
                <a:lnTo>
                  <a:pt x="3519" y="2586"/>
                </a:lnTo>
                <a:lnTo>
                  <a:pt x="3591" y="2567"/>
                </a:lnTo>
                <a:lnTo>
                  <a:pt x="3623" y="2554"/>
                </a:lnTo>
                <a:lnTo>
                  <a:pt x="3659" y="2474"/>
                </a:lnTo>
                <a:lnTo>
                  <a:pt x="3727" y="2442"/>
                </a:lnTo>
                <a:lnTo>
                  <a:pt x="3757" y="2493"/>
                </a:lnTo>
                <a:lnTo>
                  <a:pt x="3819" y="2554"/>
                </a:lnTo>
                <a:lnTo>
                  <a:pt x="3892" y="2544"/>
                </a:lnTo>
                <a:lnTo>
                  <a:pt x="3953" y="2586"/>
                </a:lnTo>
                <a:lnTo>
                  <a:pt x="3991" y="2605"/>
                </a:lnTo>
                <a:lnTo>
                  <a:pt x="4026" y="2740"/>
                </a:lnTo>
                <a:lnTo>
                  <a:pt x="4063" y="2782"/>
                </a:lnTo>
                <a:lnTo>
                  <a:pt x="4141" y="2782"/>
                </a:lnTo>
                <a:lnTo>
                  <a:pt x="4187" y="2791"/>
                </a:lnTo>
                <a:lnTo>
                  <a:pt x="4156" y="2904"/>
                </a:lnTo>
                <a:lnTo>
                  <a:pt x="4172" y="3006"/>
                </a:lnTo>
                <a:lnTo>
                  <a:pt x="4141" y="3119"/>
                </a:lnTo>
                <a:lnTo>
                  <a:pt x="4167" y="3160"/>
                </a:lnTo>
                <a:lnTo>
                  <a:pt x="4172" y="3212"/>
                </a:lnTo>
                <a:lnTo>
                  <a:pt x="4146" y="3273"/>
                </a:lnTo>
                <a:lnTo>
                  <a:pt x="4167" y="3375"/>
                </a:lnTo>
                <a:lnTo>
                  <a:pt x="4135" y="3478"/>
                </a:lnTo>
                <a:lnTo>
                  <a:pt x="4177" y="3529"/>
                </a:lnTo>
                <a:lnTo>
                  <a:pt x="4141" y="3613"/>
                </a:lnTo>
                <a:lnTo>
                  <a:pt x="4125" y="3725"/>
                </a:lnTo>
                <a:lnTo>
                  <a:pt x="4203" y="3786"/>
                </a:lnTo>
                <a:lnTo>
                  <a:pt x="4219" y="3837"/>
                </a:lnTo>
                <a:lnTo>
                  <a:pt x="4276" y="3972"/>
                </a:lnTo>
                <a:lnTo>
                  <a:pt x="4285" y="3972"/>
                </a:lnTo>
                <a:lnTo>
                  <a:pt x="4264" y="4075"/>
                </a:lnTo>
                <a:lnTo>
                  <a:pt x="4238" y="4187"/>
                </a:lnTo>
                <a:lnTo>
                  <a:pt x="4219" y="4219"/>
                </a:lnTo>
                <a:lnTo>
                  <a:pt x="4229" y="4094"/>
                </a:lnTo>
                <a:lnTo>
                  <a:pt x="4167" y="4056"/>
                </a:lnTo>
                <a:lnTo>
                  <a:pt x="4151" y="4075"/>
                </a:lnTo>
                <a:lnTo>
                  <a:pt x="4146" y="4136"/>
                </a:lnTo>
                <a:lnTo>
                  <a:pt x="4125" y="4248"/>
                </a:lnTo>
                <a:lnTo>
                  <a:pt x="4078" y="4434"/>
                </a:lnTo>
                <a:lnTo>
                  <a:pt x="3995" y="4681"/>
                </a:lnTo>
                <a:lnTo>
                  <a:pt x="3934" y="4803"/>
                </a:lnTo>
                <a:lnTo>
                  <a:pt x="3923" y="4906"/>
                </a:lnTo>
                <a:lnTo>
                  <a:pt x="3892" y="5018"/>
                </a:lnTo>
                <a:lnTo>
                  <a:pt x="3850" y="5134"/>
                </a:lnTo>
                <a:lnTo>
                  <a:pt x="3861" y="5204"/>
                </a:lnTo>
                <a:lnTo>
                  <a:pt x="3845" y="5317"/>
                </a:lnTo>
                <a:lnTo>
                  <a:pt x="3861" y="5429"/>
                </a:lnTo>
                <a:lnTo>
                  <a:pt x="3871" y="5471"/>
                </a:lnTo>
                <a:lnTo>
                  <a:pt x="3866" y="5512"/>
                </a:lnTo>
                <a:lnTo>
                  <a:pt x="3871" y="5698"/>
                </a:lnTo>
                <a:lnTo>
                  <a:pt x="3897" y="5830"/>
                </a:lnTo>
                <a:lnTo>
                  <a:pt x="3887" y="5904"/>
                </a:lnTo>
                <a:lnTo>
                  <a:pt x="3897" y="5933"/>
                </a:lnTo>
                <a:lnTo>
                  <a:pt x="3948" y="5942"/>
                </a:lnTo>
                <a:lnTo>
                  <a:pt x="3960" y="5984"/>
                </a:lnTo>
                <a:lnTo>
                  <a:pt x="3991" y="5984"/>
                </a:lnTo>
                <a:lnTo>
                  <a:pt x="3991" y="6026"/>
                </a:lnTo>
                <a:lnTo>
                  <a:pt x="4012" y="6045"/>
                </a:lnTo>
                <a:lnTo>
                  <a:pt x="4038" y="6119"/>
                </a:lnTo>
                <a:lnTo>
                  <a:pt x="4031" y="6189"/>
                </a:lnTo>
                <a:lnTo>
                  <a:pt x="4038" y="6314"/>
                </a:lnTo>
                <a:lnTo>
                  <a:pt x="4042" y="6417"/>
                </a:lnTo>
                <a:lnTo>
                  <a:pt x="4052" y="6507"/>
                </a:lnTo>
                <a:lnTo>
                  <a:pt x="4057" y="6590"/>
                </a:lnTo>
                <a:lnTo>
                  <a:pt x="4089" y="6632"/>
                </a:lnTo>
                <a:lnTo>
                  <a:pt x="4120" y="6735"/>
                </a:lnTo>
                <a:lnTo>
                  <a:pt x="4109" y="6796"/>
                </a:lnTo>
                <a:lnTo>
                  <a:pt x="4078" y="6847"/>
                </a:lnTo>
                <a:lnTo>
                  <a:pt x="4057" y="6837"/>
                </a:lnTo>
                <a:lnTo>
                  <a:pt x="4052" y="6847"/>
                </a:lnTo>
                <a:lnTo>
                  <a:pt x="4073" y="6918"/>
                </a:lnTo>
                <a:lnTo>
                  <a:pt x="4104" y="6959"/>
                </a:lnTo>
                <a:lnTo>
                  <a:pt x="4115" y="6991"/>
                </a:lnTo>
                <a:lnTo>
                  <a:pt x="4125" y="6969"/>
                </a:lnTo>
                <a:lnTo>
                  <a:pt x="4161" y="7033"/>
                </a:lnTo>
                <a:lnTo>
                  <a:pt x="4182" y="7072"/>
                </a:lnTo>
                <a:lnTo>
                  <a:pt x="4182" y="7155"/>
                </a:lnTo>
                <a:lnTo>
                  <a:pt x="4172" y="7248"/>
                </a:lnTo>
                <a:lnTo>
                  <a:pt x="4198" y="7290"/>
                </a:lnTo>
                <a:lnTo>
                  <a:pt x="4234" y="7351"/>
                </a:lnTo>
                <a:lnTo>
                  <a:pt x="4264" y="7431"/>
                </a:lnTo>
                <a:lnTo>
                  <a:pt x="4276" y="7514"/>
                </a:lnTo>
                <a:lnTo>
                  <a:pt x="4285" y="7514"/>
                </a:lnTo>
                <a:lnTo>
                  <a:pt x="4311" y="7463"/>
                </a:lnTo>
                <a:lnTo>
                  <a:pt x="4316" y="7444"/>
                </a:lnTo>
                <a:lnTo>
                  <a:pt x="4302" y="7380"/>
                </a:lnTo>
                <a:lnTo>
                  <a:pt x="4285" y="7319"/>
                </a:lnTo>
                <a:lnTo>
                  <a:pt x="4255" y="7309"/>
                </a:lnTo>
                <a:lnTo>
                  <a:pt x="4259" y="7239"/>
                </a:lnTo>
                <a:lnTo>
                  <a:pt x="4250" y="7174"/>
                </a:lnTo>
                <a:lnTo>
                  <a:pt x="4238" y="7113"/>
                </a:lnTo>
                <a:lnTo>
                  <a:pt x="4234" y="6991"/>
                </a:lnTo>
                <a:lnTo>
                  <a:pt x="4208" y="6918"/>
                </a:lnTo>
                <a:lnTo>
                  <a:pt x="4198" y="6866"/>
                </a:lnTo>
                <a:lnTo>
                  <a:pt x="4187" y="6837"/>
                </a:lnTo>
                <a:lnTo>
                  <a:pt x="4187" y="6744"/>
                </a:lnTo>
                <a:lnTo>
                  <a:pt x="4177" y="6754"/>
                </a:lnTo>
                <a:lnTo>
                  <a:pt x="4177" y="6703"/>
                </a:lnTo>
                <a:lnTo>
                  <a:pt x="4167" y="6693"/>
                </a:lnTo>
                <a:lnTo>
                  <a:pt x="4161" y="6661"/>
                </a:lnTo>
                <a:lnTo>
                  <a:pt x="4130" y="6571"/>
                </a:lnTo>
                <a:lnTo>
                  <a:pt x="4120" y="6507"/>
                </a:lnTo>
                <a:lnTo>
                  <a:pt x="4130" y="6404"/>
                </a:lnTo>
                <a:lnTo>
                  <a:pt x="4130" y="6343"/>
                </a:lnTo>
                <a:lnTo>
                  <a:pt x="4151" y="6292"/>
                </a:lnTo>
                <a:lnTo>
                  <a:pt x="4177" y="6324"/>
                </a:lnTo>
                <a:lnTo>
                  <a:pt x="4198" y="6324"/>
                </a:lnTo>
                <a:lnTo>
                  <a:pt x="4234" y="6375"/>
                </a:lnTo>
                <a:lnTo>
                  <a:pt x="4224" y="6427"/>
                </a:lnTo>
                <a:lnTo>
                  <a:pt x="4229" y="6529"/>
                </a:lnTo>
                <a:lnTo>
                  <a:pt x="4245" y="6632"/>
                </a:lnTo>
                <a:lnTo>
                  <a:pt x="4238" y="6674"/>
                </a:lnTo>
                <a:lnTo>
                  <a:pt x="4259" y="6744"/>
                </a:lnTo>
                <a:lnTo>
                  <a:pt x="4280" y="6815"/>
                </a:lnTo>
                <a:lnTo>
                  <a:pt x="4311" y="6828"/>
                </a:lnTo>
                <a:lnTo>
                  <a:pt x="4316" y="6918"/>
                </a:lnTo>
                <a:lnTo>
                  <a:pt x="4342" y="6991"/>
                </a:lnTo>
                <a:lnTo>
                  <a:pt x="4368" y="7020"/>
                </a:lnTo>
                <a:lnTo>
                  <a:pt x="4349" y="7104"/>
                </a:lnTo>
                <a:lnTo>
                  <a:pt x="4353" y="7136"/>
                </a:lnTo>
                <a:lnTo>
                  <a:pt x="4400" y="7197"/>
                </a:lnTo>
                <a:lnTo>
                  <a:pt x="4420" y="7277"/>
                </a:lnTo>
                <a:lnTo>
                  <a:pt x="4472" y="7380"/>
                </a:lnTo>
                <a:lnTo>
                  <a:pt x="4509" y="7514"/>
                </a:lnTo>
                <a:lnTo>
                  <a:pt x="4523" y="7585"/>
                </a:lnTo>
                <a:lnTo>
                  <a:pt x="4523" y="7636"/>
                </a:lnTo>
                <a:lnTo>
                  <a:pt x="4540" y="7701"/>
                </a:lnTo>
                <a:lnTo>
                  <a:pt x="4535" y="7752"/>
                </a:lnTo>
                <a:lnTo>
                  <a:pt x="4519" y="7781"/>
                </a:lnTo>
                <a:lnTo>
                  <a:pt x="4523" y="7822"/>
                </a:lnTo>
                <a:lnTo>
                  <a:pt x="4504" y="7832"/>
                </a:lnTo>
                <a:lnTo>
                  <a:pt x="4509" y="7906"/>
                </a:lnTo>
                <a:lnTo>
                  <a:pt x="4535" y="7986"/>
                </a:lnTo>
                <a:lnTo>
                  <a:pt x="4591" y="8070"/>
                </a:lnTo>
                <a:lnTo>
                  <a:pt x="4612" y="8130"/>
                </a:lnTo>
                <a:lnTo>
                  <a:pt x="4669" y="8172"/>
                </a:lnTo>
                <a:lnTo>
                  <a:pt x="4700" y="8182"/>
                </a:lnTo>
                <a:lnTo>
                  <a:pt x="4716" y="8214"/>
                </a:lnTo>
                <a:lnTo>
                  <a:pt x="4757" y="8284"/>
                </a:lnTo>
                <a:lnTo>
                  <a:pt x="4825" y="8345"/>
                </a:lnTo>
                <a:lnTo>
                  <a:pt x="4867" y="8368"/>
                </a:lnTo>
                <a:lnTo>
                  <a:pt x="4919" y="8429"/>
                </a:lnTo>
                <a:lnTo>
                  <a:pt x="4964" y="8448"/>
                </a:lnTo>
                <a:lnTo>
                  <a:pt x="5001" y="8490"/>
                </a:lnTo>
                <a:lnTo>
                  <a:pt x="5032" y="8480"/>
                </a:lnTo>
                <a:lnTo>
                  <a:pt x="5084" y="8429"/>
                </a:lnTo>
                <a:lnTo>
                  <a:pt x="5119" y="8419"/>
                </a:lnTo>
                <a:lnTo>
                  <a:pt x="5166" y="8448"/>
                </a:lnTo>
                <a:lnTo>
                  <a:pt x="5192" y="8490"/>
                </a:lnTo>
                <a:lnTo>
                  <a:pt x="5255" y="8644"/>
                </a:lnTo>
                <a:lnTo>
                  <a:pt x="5286" y="8695"/>
                </a:lnTo>
                <a:lnTo>
                  <a:pt x="5312" y="8727"/>
                </a:lnTo>
                <a:lnTo>
                  <a:pt x="5348" y="8727"/>
                </a:lnTo>
                <a:lnTo>
                  <a:pt x="5379" y="8747"/>
                </a:lnTo>
                <a:lnTo>
                  <a:pt x="5395" y="8779"/>
                </a:lnTo>
                <a:lnTo>
                  <a:pt x="5426" y="8788"/>
                </a:lnTo>
                <a:lnTo>
                  <a:pt x="5451" y="8817"/>
                </a:lnTo>
                <a:lnTo>
                  <a:pt x="5472" y="8830"/>
                </a:lnTo>
                <a:lnTo>
                  <a:pt x="5503" y="8830"/>
                </a:lnTo>
                <a:lnTo>
                  <a:pt x="5515" y="8798"/>
                </a:lnTo>
                <a:lnTo>
                  <a:pt x="5529" y="8807"/>
                </a:lnTo>
                <a:lnTo>
                  <a:pt x="5540" y="8849"/>
                </a:lnTo>
                <a:lnTo>
                  <a:pt x="5534" y="8859"/>
                </a:lnTo>
                <a:lnTo>
                  <a:pt x="5524" y="8840"/>
                </a:lnTo>
                <a:lnTo>
                  <a:pt x="5519" y="8859"/>
                </a:lnTo>
                <a:lnTo>
                  <a:pt x="5545" y="8920"/>
                </a:lnTo>
                <a:lnTo>
                  <a:pt x="5571" y="8961"/>
                </a:lnTo>
                <a:lnTo>
                  <a:pt x="5581" y="9013"/>
                </a:lnTo>
                <a:lnTo>
                  <a:pt x="5607" y="9064"/>
                </a:lnTo>
                <a:lnTo>
                  <a:pt x="5628" y="9106"/>
                </a:lnTo>
                <a:lnTo>
                  <a:pt x="5612" y="9138"/>
                </a:lnTo>
                <a:lnTo>
                  <a:pt x="5628" y="9157"/>
                </a:lnTo>
                <a:lnTo>
                  <a:pt x="5618" y="9199"/>
                </a:lnTo>
                <a:lnTo>
                  <a:pt x="5618" y="9241"/>
                </a:lnTo>
                <a:lnTo>
                  <a:pt x="5623" y="9270"/>
                </a:lnTo>
                <a:lnTo>
                  <a:pt x="5644" y="9279"/>
                </a:lnTo>
                <a:lnTo>
                  <a:pt x="5654" y="9321"/>
                </a:lnTo>
                <a:lnTo>
                  <a:pt x="5670" y="9279"/>
                </a:lnTo>
                <a:lnTo>
                  <a:pt x="5664" y="9250"/>
                </a:lnTo>
                <a:lnTo>
                  <a:pt x="5680" y="9270"/>
                </a:lnTo>
                <a:lnTo>
                  <a:pt x="5685" y="9311"/>
                </a:lnTo>
                <a:lnTo>
                  <a:pt x="5706" y="9330"/>
                </a:lnTo>
                <a:lnTo>
                  <a:pt x="5727" y="9353"/>
                </a:lnTo>
                <a:lnTo>
                  <a:pt x="5741" y="9382"/>
                </a:lnTo>
                <a:lnTo>
                  <a:pt x="5741" y="9414"/>
                </a:lnTo>
                <a:lnTo>
                  <a:pt x="5736" y="9446"/>
                </a:lnTo>
                <a:lnTo>
                  <a:pt x="5748" y="9465"/>
                </a:lnTo>
                <a:lnTo>
                  <a:pt x="5779" y="9497"/>
                </a:lnTo>
                <a:lnTo>
                  <a:pt x="5788" y="9517"/>
                </a:lnTo>
                <a:lnTo>
                  <a:pt x="5788" y="9484"/>
                </a:lnTo>
                <a:lnTo>
                  <a:pt x="5814" y="9484"/>
                </a:lnTo>
                <a:lnTo>
                  <a:pt x="5830" y="9507"/>
                </a:lnTo>
                <a:lnTo>
                  <a:pt x="5856" y="9517"/>
                </a:lnTo>
                <a:lnTo>
                  <a:pt x="5866" y="9568"/>
                </a:lnTo>
                <a:lnTo>
                  <a:pt x="5887" y="9578"/>
                </a:lnTo>
                <a:lnTo>
                  <a:pt x="5892" y="9558"/>
                </a:lnTo>
                <a:lnTo>
                  <a:pt x="5903" y="9639"/>
                </a:lnTo>
                <a:lnTo>
                  <a:pt x="5929" y="9629"/>
                </a:lnTo>
                <a:lnTo>
                  <a:pt x="5939" y="9610"/>
                </a:lnTo>
                <a:lnTo>
                  <a:pt x="5960" y="9587"/>
                </a:lnTo>
                <a:lnTo>
                  <a:pt x="5929" y="9517"/>
                </a:lnTo>
                <a:lnTo>
                  <a:pt x="5939" y="9484"/>
                </a:lnTo>
                <a:lnTo>
                  <a:pt x="5949" y="9484"/>
                </a:lnTo>
                <a:lnTo>
                  <a:pt x="5975" y="9456"/>
                </a:lnTo>
                <a:lnTo>
                  <a:pt x="5991" y="9404"/>
                </a:lnTo>
                <a:lnTo>
                  <a:pt x="6017" y="9395"/>
                </a:lnTo>
                <a:lnTo>
                  <a:pt x="6043" y="9433"/>
                </a:lnTo>
                <a:lnTo>
                  <a:pt x="6052" y="9475"/>
                </a:lnTo>
                <a:lnTo>
                  <a:pt x="6068" y="9484"/>
                </a:lnTo>
                <a:lnTo>
                  <a:pt x="6052" y="9526"/>
                </a:lnTo>
                <a:lnTo>
                  <a:pt x="6064" y="9600"/>
                </a:lnTo>
                <a:lnTo>
                  <a:pt x="6085" y="9639"/>
                </a:lnTo>
                <a:lnTo>
                  <a:pt x="6111" y="9712"/>
                </a:lnTo>
                <a:lnTo>
                  <a:pt x="6115" y="9825"/>
                </a:lnTo>
                <a:lnTo>
                  <a:pt x="6099" y="9857"/>
                </a:lnTo>
                <a:lnTo>
                  <a:pt x="6115" y="9979"/>
                </a:lnTo>
                <a:lnTo>
                  <a:pt x="6099" y="10062"/>
                </a:lnTo>
                <a:lnTo>
                  <a:pt x="6120" y="10091"/>
                </a:lnTo>
                <a:lnTo>
                  <a:pt x="6099" y="10165"/>
                </a:lnTo>
                <a:lnTo>
                  <a:pt x="6073" y="10255"/>
                </a:lnTo>
                <a:lnTo>
                  <a:pt x="6043" y="10267"/>
                </a:lnTo>
                <a:lnTo>
                  <a:pt x="6026" y="10306"/>
                </a:lnTo>
                <a:lnTo>
                  <a:pt x="6026" y="10380"/>
                </a:lnTo>
                <a:lnTo>
                  <a:pt x="6007" y="10389"/>
                </a:lnTo>
                <a:lnTo>
                  <a:pt x="6012" y="10431"/>
                </a:lnTo>
                <a:lnTo>
                  <a:pt x="5970" y="10482"/>
                </a:lnTo>
                <a:lnTo>
                  <a:pt x="5939" y="10511"/>
                </a:lnTo>
                <a:lnTo>
                  <a:pt x="5944" y="10575"/>
                </a:lnTo>
                <a:lnTo>
                  <a:pt x="5918" y="10656"/>
                </a:lnTo>
                <a:lnTo>
                  <a:pt x="5908" y="10739"/>
                </a:lnTo>
                <a:lnTo>
                  <a:pt x="5887" y="10758"/>
                </a:lnTo>
                <a:lnTo>
                  <a:pt x="5897" y="10883"/>
                </a:lnTo>
                <a:lnTo>
                  <a:pt x="5887" y="10922"/>
                </a:lnTo>
                <a:lnTo>
                  <a:pt x="5923" y="10986"/>
                </a:lnTo>
                <a:lnTo>
                  <a:pt x="5944" y="10922"/>
                </a:lnTo>
                <a:lnTo>
                  <a:pt x="5960" y="10986"/>
                </a:lnTo>
                <a:lnTo>
                  <a:pt x="5929" y="11089"/>
                </a:lnTo>
                <a:lnTo>
                  <a:pt x="5882" y="11169"/>
                </a:lnTo>
                <a:lnTo>
                  <a:pt x="5866" y="11262"/>
                </a:lnTo>
                <a:lnTo>
                  <a:pt x="5897" y="11397"/>
                </a:lnTo>
                <a:lnTo>
                  <a:pt x="5877" y="11458"/>
                </a:lnTo>
                <a:lnTo>
                  <a:pt x="5923" y="11509"/>
                </a:lnTo>
                <a:lnTo>
                  <a:pt x="5970" y="11602"/>
                </a:lnTo>
                <a:lnTo>
                  <a:pt x="5991" y="11705"/>
                </a:lnTo>
                <a:lnTo>
                  <a:pt x="6017" y="11766"/>
                </a:lnTo>
                <a:lnTo>
                  <a:pt x="6085" y="12032"/>
                </a:lnTo>
                <a:lnTo>
                  <a:pt x="6151" y="12279"/>
                </a:lnTo>
                <a:lnTo>
                  <a:pt x="6208" y="12462"/>
                </a:lnTo>
                <a:lnTo>
                  <a:pt x="6198" y="12504"/>
                </a:lnTo>
                <a:lnTo>
                  <a:pt x="6229" y="12616"/>
                </a:lnTo>
                <a:lnTo>
                  <a:pt x="6281" y="12699"/>
                </a:lnTo>
                <a:lnTo>
                  <a:pt x="6396" y="12844"/>
                </a:lnTo>
                <a:lnTo>
                  <a:pt x="6519" y="12988"/>
                </a:lnTo>
                <a:lnTo>
                  <a:pt x="6530" y="13040"/>
                </a:lnTo>
                <a:lnTo>
                  <a:pt x="6592" y="13120"/>
                </a:lnTo>
                <a:lnTo>
                  <a:pt x="6613" y="13306"/>
                </a:lnTo>
                <a:lnTo>
                  <a:pt x="6634" y="13530"/>
                </a:lnTo>
                <a:lnTo>
                  <a:pt x="6629" y="13839"/>
                </a:lnTo>
                <a:lnTo>
                  <a:pt x="6629" y="14118"/>
                </a:lnTo>
                <a:lnTo>
                  <a:pt x="6639" y="14384"/>
                </a:lnTo>
                <a:lnTo>
                  <a:pt x="6618" y="14548"/>
                </a:lnTo>
                <a:lnTo>
                  <a:pt x="6643" y="14711"/>
                </a:lnTo>
                <a:lnTo>
                  <a:pt x="6639" y="14824"/>
                </a:lnTo>
                <a:lnTo>
                  <a:pt x="6669" y="15029"/>
                </a:lnTo>
                <a:lnTo>
                  <a:pt x="6669" y="15234"/>
                </a:lnTo>
                <a:lnTo>
                  <a:pt x="6660" y="15452"/>
                </a:lnTo>
                <a:lnTo>
                  <a:pt x="6648" y="15677"/>
                </a:lnTo>
                <a:lnTo>
                  <a:pt x="6629" y="15677"/>
                </a:lnTo>
                <a:lnTo>
                  <a:pt x="6655" y="15831"/>
                </a:lnTo>
                <a:lnTo>
                  <a:pt x="6690" y="15966"/>
                </a:lnTo>
                <a:lnTo>
                  <a:pt x="6674" y="16056"/>
                </a:lnTo>
                <a:lnTo>
                  <a:pt x="6695" y="16303"/>
                </a:lnTo>
                <a:lnTo>
                  <a:pt x="6711" y="16498"/>
                </a:lnTo>
                <a:lnTo>
                  <a:pt x="6752" y="16518"/>
                </a:lnTo>
                <a:lnTo>
                  <a:pt x="6742" y="16344"/>
                </a:lnTo>
                <a:lnTo>
                  <a:pt x="6784" y="16386"/>
                </a:lnTo>
                <a:lnTo>
                  <a:pt x="6804" y="16662"/>
                </a:lnTo>
                <a:lnTo>
                  <a:pt x="6732" y="16611"/>
                </a:lnTo>
                <a:lnTo>
                  <a:pt x="6758" y="16839"/>
                </a:lnTo>
                <a:lnTo>
                  <a:pt x="6726" y="16960"/>
                </a:lnTo>
                <a:lnTo>
                  <a:pt x="6815" y="16993"/>
                </a:lnTo>
                <a:lnTo>
                  <a:pt x="6778" y="17095"/>
                </a:lnTo>
                <a:lnTo>
                  <a:pt x="6778" y="17227"/>
                </a:lnTo>
                <a:lnTo>
                  <a:pt x="6836" y="17455"/>
                </a:lnTo>
                <a:lnTo>
                  <a:pt x="6877" y="17535"/>
                </a:lnTo>
                <a:lnTo>
                  <a:pt x="6881" y="17618"/>
                </a:lnTo>
                <a:lnTo>
                  <a:pt x="6919" y="17698"/>
                </a:lnTo>
                <a:lnTo>
                  <a:pt x="6996" y="17772"/>
                </a:lnTo>
                <a:lnTo>
                  <a:pt x="7079" y="17865"/>
                </a:lnTo>
                <a:lnTo>
                  <a:pt x="7147" y="17904"/>
                </a:lnTo>
                <a:lnTo>
                  <a:pt x="7167" y="17904"/>
                </a:lnTo>
                <a:lnTo>
                  <a:pt x="7147" y="17782"/>
                </a:lnTo>
                <a:lnTo>
                  <a:pt x="7183" y="17730"/>
                </a:lnTo>
                <a:lnTo>
                  <a:pt x="7204" y="17698"/>
                </a:lnTo>
                <a:lnTo>
                  <a:pt x="7251" y="17698"/>
                </a:lnTo>
                <a:lnTo>
                  <a:pt x="7270" y="17711"/>
                </a:lnTo>
                <a:lnTo>
                  <a:pt x="7218" y="17628"/>
                </a:lnTo>
                <a:lnTo>
                  <a:pt x="7178" y="17493"/>
                </a:lnTo>
                <a:lnTo>
                  <a:pt x="7188" y="17432"/>
                </a:lnTo>
                <a:lnTo>
                  <a:pt x="7225" y="17381"/>
                </a:lnTo>
                <a:lnTo>
                  <a:pt x="7230" y="17227"/>
                </a:lnTo>
                <a:lnTo>
                  <a:pt x="7282" y="17156"/>
                </a:lnTo>
                <a:lnTo>
                  <a:pt x="7277" y="17031"/>
                </a:lnTo>
                <a:lnTo>
                  <a:pt x="7225" y="17012"/>
                </a:lnTo>
                <a:lnTo>
                  <a:pt x="7152" y="16909"/>
                </a:lnTo>
                <a:lnTo>
                  <a:pt x="7152" y="16806"/>
                </a:lnTo>
                <a:lnTo>
                  <a:pt x="7183" y="16745"/>
                </a:lnTo>
                <a:lnTo>
                  <a:pt x="7235" y="16745"/>
                </a:lnTo>
                <a:lnTo>
                  <a:pt x="7235" y="16672"/>
                </a:lnTo>
                <a:lnTo>
                  <a:pt x="7225" y="16530"/>
                </a:lnTo>
                <a:lnTo>
                  <a:pt x="7256" y="16447"/>
                </a:lnTo>
                <a:lnTo>
                  <a:pt x="7296" y="16405"/>
                </a:lnTo>
                <a:lnTo>
                  <a:pt x="7270" y="16335"/>
                </a:lnTo>
                <a:lnTo>
                  <a:pt x="7244" y="16386"/>
                </a:lnTo>
                <a:lnTo>
                  <a:pt x="7204" y="16344"/>
                </a:lnTo>
                <a:lnTo>
                  <a:pt x="7178" y="16210"/>
                </a:lnTo>
                <a:lnTo>
                  <a:pt x="7192" y="16171"/>
                </a:lnTo>
                <a:lnTo>
                  <a:pt x="7256" y="16222"/>
                </a:lnTo>
                <a:lnTo>
                  <a:pt x="7307" y="16200"/>
                </a:lnTo>
                <a:lnTo>
                  <a:pt x="7333" y="16149"/>
                </a:lnTo>
                <a:lnTo>
                  <a:pt x="7317" y="16088"/>
                </a:lnTo>
                <a:lnTo>
                  <a:pt x="7312" y="15985"/>
                </a:lnTo>
                <a:lnTo>
                  <a:pt x="7291" y="15902"/>
                </a:lnTo>
                <a:lnTo>
                  <a:pt x="7354" y="15914"/>
                </a:lnTo>
                <a:lnTo>
                  <a:pt x="7468" y="15892"/>
                </a:lnTo>
                <a:lnTo>
                  <a:pt x="7541" y="15821"/>
                </a:lnTo>
                <a:lnTo>
                  <a:pt x="7576" y="15645"/>
                </a:lnTo>
                <a:lnTo>
                  <a:pt x="7571" y="15574"/>
                </a:lnTo>
                <a:lnTo>
                  <a:pt x="7529" y="15513"/>
                </a:lnTo>
                <a:lnTo>
                  <a:pt x="7529" y="15420"/>
                </a:lnTo>
                <a:lnTo>
                  <a:pt x="7447" y="15308"/>
                </a:lnTo>
                <a:lnTo>
                  <a:pt x="7442" y="15234"/>
                </a:lnTo>
                <a:lnTo>
                  <a:pt x="7484" y="15308"/>
                </a:lnTo>
                <a:lnTo>
                  <a:pt x="7524" y="15308"/>
                </a:lnTo>
                <a:lnTo>
                  <a:pt x="7581" y="15369"/>
                </a:lnTo>
                <a:lnTo>
                  <a:pt x="7614" y="15350"/>
                </a:lnTo>
                <a:lnTo>
                  <a:pt x="7654" y="15379"/>
                </a:lnTo>
                <a:lnTo>
                  <a:pt x="7711" y="15298"/>
                </a:lnTo>
                <a:lnTo>
                  <a:pt x="7732" y="15215"/>
                </a:lnTo>
                <a:lnTo>
                  <a:pt x="7763" y="15144"/>
                </a:lnTo>
                <a:lnTo>
                  <a:pt x="7779" y="15010"/>
                </a:lnTo>
                <a:lnTo>
                  <a:pt x="7809" y="14949"/>
                </a:lnTo>
                <a:lnTo>
                  <a:pt x="7856" y="14836"/>
                </a:lnTo>
                <a:lnTo>
                  <a:pt x="7903" y="14599"/>
                </a:lnTo>
                <a:lnTo>
                  <a:pt x="7939" y="14528"/>
                </a:lnTo>
                <a:lnTo>
                  <a:pt x="7950" y="14455"/>
                </a:lnTo>
                <a:lnTo>
                  <a:pt x="7950" y="14323"/>
                </a:lnTo>
                <a:lnTo>
                  <a:pt x="7939" y="14240"/>
                </a:lnTo>
                <a:lnTo>
                  <a:pt x="7939" y="14147"/>
                </a:lnTo>
                <a:lnTo>
                  <a:pt x="7986" y="14002"/>
                </a:lnTo>
                <a:lnTo>
                  <a:pt x="8048" y="13899"/>
                </a:lnTo>
                <a:lnTo>
                  <a:pt x="8116" y="13861"/>
                </a:lnTo>
                <a:lnTo>
                  <a:pt x="8151" y="13797"/>
                </a:lnTo>
                <a:lnTo>
                  <a:pt x="8245" y="13745"/>
                </a:lnTo>
                <a:lnTo>
                  <a:pt x="8313" y="13745"/>
                </a:lnTo>
                <a:lnTo>
                  <a:pt x="8323" y="13665"/>
                </a:lnTo>
                <a:lnTo>
                  <a:pt x="8370" y="13604"/>
                </a:lnTo>
                <a:lnTo>
                  <a:pt x="8375" y="13470"/>
                </a:lnTo>
                <a:lnTo>
                  <a:pt x="8427" y="13283"/>
                </a:lnTo>
                <a:lnTo>
                  <a:pt x="8431" y="13110"/>
                </a:lnTo>
                <a:lnTo>
                  <a:pt x="8452" y="13049"/>
                </a:lnTo>
                <a:lnTo>
                  <a:pt x="8452" y="12966"/>
                </a:lnTo>
                <a:lnTo>
                  <a:pt x="8469" y="12751"/>
                </a:lnTo>
                <a:lnTo>
                  <a:pt x="8457" y="12494"/>
                </a:lnTo>
                <a:lnTo>
                  <a:pt x="8469" y="12401"/>
                </a:lnTo>
                <a:lnTo>
                  <a:pt x="8483" y="12391"/>
                </a:lnTo>
                <a:lnTo>
                  <a:pt x="8530" y="12279"/>
                </a:lnTo>
                <a:lnTo>
                  <a:pt x="8561" y="12125"/>
                </a:lnTo>
                <a:lnTo>
                  <a:pt x="8644" y="11929"/>
                </a:lnTo>
                <a:lnTo>
                  <a:pt x="8676" y="11846"/>
                </a:lnTo>
                <a:lnTo>
                  <a:pt x="8695" y="11621"/>
                </a:lnTo>
                <a:lnTo>
                  <a:pt x="8686" y="11538"/>
                </a:lnTo>
                <a:lnTo>
                  <a:pt x="8665" y="11365"/>
                </a:lnTo>
                <a:lnTo>
                  <a:pt x="8644" y="11323"/>
                </a:lnTo>
                <a:lnTo>
                  <a:pt x="8592" y="11313"/>
                </a:lnTo>
                <a:lnTo>
                  <a:pt x="8546" y="11272"/>
                </a:lnTo>
                <a:lnTo>
                  <a:pt x="8462" y="11118"/>
                </a:lnTo>
                <a:lnTo>
                  <a:pt x="8375" y="11005"/>
                </a:lnTo>
                <a:lnTo>
                  <a:pt x="8281" y="11015"/>
                </a:lnTo>
                <a:lnTo>
                  <a:pt x="8167" y="10944"/>
                </a:lnTo>
                <a:lnTo>
                  <a:pt x="8095" y="10986"/>
                </a:lnTo>
                <a:lnTo>
                  <a:pt x="8106" y="10912"/>
                </a:lnTo>
                <a:lnTo>
                  <a:pt x="8073" y="10832"/>
                </a:lnTo>
                <a:lnTo>
                  <a:pt x="7976" y="10749"/>
                </a:lnTo>
                <a:lnTo>
                  <a:pt x="7899" y="10697"/>
                </a:lnTo>
                <a:lnTo>
                  <a:pt x="7852" y="10790"/>
                </a:lnTo>
                <a:lnTo>
                  <a:pt x="7852" y="10656"/>
                </a:lnTo>
                <a:lnTo>
                  <a:pt x="7743" y="10627"/>
                </a:lnTo>
                <a:lnTo>
                  <a:pt x="7722" y="10585"/>
                </a:lnTo>
                <a:lnTo>
                  <a:pt x="7769" y="10482"/>
                </a:lnTo>
                <a:lnTo>
                  <a:pt x="7769" y="10380"/>
                </a:lnTo>
                <a:lnTo>
                  <a:pt x="7737" y="10357"/>
                </a:lnTo>
                <a:lnTo>
                  <a:pt x="7701" y="10123"/>
                </a:lnTo>
                <a:lnTo>
                  <a:pt x="7691" y="10049"/>
                </a:lnTo>
                <a:lnTo>
                  <a:pt x="7670" y="10049"/>
                </a:lnTo>
                <a:lnTo>
                  <a:pt x="7659" y="9998"/>
                </a:lnTo>
                <a:lnTo>
                  <a:pt x="7597" y="9886"/>
                </a:lnTo>
                <a:lnTo>
                  <a:pt x="7550" y="9857"/>
                </a:lnTo>
                <a:lnTo>
                  <a:pt x="7529" y="9834"/>
                </a:lnTo>
                <a:lnTo>
                  <a:pt x="7468" y="9793"/>
                </a:lnTo>
                <a:lnTo>
                  <a:pt x="7416" y="9805"/>
                </a:lnTo>
                <a:lnTo>
                  <a:pt x="7411" y="9834"/>
                </a:lnTo>
                <a:lnTo>
                  <a:pt x="7338" y="9805"/>
                </a:lnTo>
                <a:lnTo>
                  <a:pt x="7312" y="9764"/>
                </a:lnTo>
                <a:lnTo>
                  <a:pt x="7282" y="9690"/>
                </a:lnTo>
                <a:lnTo>
                  <a:pt x="7260" y="9690"/>
                </a:lnTo>
                <a:lnTo>
                  <a:pt x="7260" y="9619"/>
                </a:lnTo>
                <a:lnTo>
                  <a:pt x="7225" y="9526"/>
                </a:lnTo>
                <a:lnTo>
                  <a:pt x="7183" y="9475"/>
                </a:lnTo>
                <a:lnTo>
                  <a:pt x="7162" y="9446"/>
                </a:lnTo>
                <a:lnTo>
                  <a:pt x="7131" y="9456"/>
                </a:lnTo>
                <a:lnTo>
                  <a:pt x="7121" y="9343"/>
                </a:lnTo>
                <a:lnTo>
                  <a:pt x="7079" y="9270"/>
                </a:lnTo>
                <a:lnTo>
                  <a:pt x="7032" y="9260"/>
                </a:lnTo>
                <a:lnTo>
                  <a:pt x="7011" y="9199"/>
                </a:lnTo>
                <a:lnTo>
                  <a:pt x="7063" y="9157"/>
                </a:lnTo>
                <a:lnTo>
                  <a:pt x="6992" y="9157"/>
                </a:lnTo>
                <a:lnTo>
                  <a:pt x="6919" y="9167"/>
                </a:lnTo>
                <a:lnTo>
                  <a:pt x="6914" y="9209"/>
                </a:lnTo>
                <a:lnTo>
                  <a:pt x="6877" y="9250"/>
                </a:lnTo>
                <a:lnTo>
                  <a:pt x="6836" y="9228"/>
                </a:lnTo>
                <a:lnTo>
                  <a:pt x="6799" y="9167"/>
                </a:lnTo>
                <a:lnTo>
                  <a:pt x="6737" y="9189"/>
                </a:lnTo>
                <a:lnTo>
                  <a:pt x="6681" y="9176"/>
                </a:lnTo>
                <a:lnTo>
                  <a:pt x="6681" y="9138"/>
                </a:lnTo>
                <a:lnTo>
                  <a:pt x="6643" y="9064"/>
                </a:lnTo>
                <a:lnTo>
                  <a:pt x="6603" y="9055"/>
                </a:lnTo>
                <a:lnTo>
                  <a:pt x="6582" y="8961"/>
                </a:lnTo>
                <a:lnTo>
                  <a:pt x="6561" y="9003"/>
                </a:lnTo>
                <a:lnTo>
                  <a:pt x="6566" y="9074"/>
                </a:lnTo>
                <a:lnTo>
                  <a:pt x="6488" y="9125"/>
                </a:lnTo>
                <a:lnTo>
                  <a:pt x="6488" y="9228"/>
                </a:lnTo>
                <a:lnTo>
                  <a:pt x="6509" y="9279"/>
                </a:lnTo>
                <a:lnTo>
                  <a:pt x="6493" y="9372"/>
                </a:lnTo>
                <a:lnTo>
                  <a:pt x="6462" y="9382"/>
                </a:lnTo>
                <a:lnTo>
                  <a:pt x="6447" y="9279"/>
                </a:lnTo>
                <a:lnTo>
                  <a:pt x="6473" y="9199"/>
                </a:lnTo>
                <a:lnTo>
                  <a:pt x="6478" y="9125"/>
                </a:lnTo>
                <a:lnTo>
                  <a:pt x="6457" y="9064"/>
                </a:lnTo>
                <a:lnTo>
                  <a:pt x="6493" y="9045"/>
                </a:lnTo>
                <a:lnTo>
                  <a:pt x="6499" y="9013"/>
                </a:lnTo>
                <a:lnTo>
                  <a:pt x="6509" y="8971"/>
                </a:lnTo>
                <a:lnTo>
                  <a:pt x="6493" y="8933"/>
                </a:lnTo>
                <a:lnTo>
                  <a:pt x="6473" y="8920"/>
                </a:lnTo>
                <a:lnTo>
                  <a:pt x="6441" y="8994"/>
                </a:lnTo>
                <a:lnTo>
                  <a:pt x="6422" y="9022"/>
                </a:lnTo>
                <a:lnTo>
                  <a:pt x="6370" y="9096"/>
                </a:lnTo>
                <a:lnTo>
                  <a:pt x="6323" y="9074"/>
                </a:lnTo>
                <a:lnTo>
                  <a:pt x="6318" y="9106"/>
                </a:lnTo>
                <a:lnTo>
                  <a:pt x="6281" y="9106"/>
                </a:lnTo>
                <a:lnTo>
                  <a:pt x="6240" y="9176"/>
                </a:lnTo>
                <a:lnTo>
                  <a:pt x="6229" y="9292"/>
                </a:lnTo>
                <a:lnTo>
                  <a:pt x="6224" y="9330"/>
                </a:lnTo>
                <a:lnTo>
                  <a:pt x="6198" y="9353"/>
                </a:lnTo>
                <a:lnTo>
                  <a:pt x="6151" y="9446"/>
                </a:lnTo>
                <a:lnTo>
                  <a:pt x="6120" y="9433"/>
                </a:lnTo>
                <a:lnTo>
                  <a:pt x="6099" y="9404"/>
                </a:lnTo>
                <a:lnTo>
                  <a:pt x="6078" y="9363"/>
                </a:lnTo>
                <a:lnTo>
                  <a:pt x="6052" y="9330"/>
                </a:lnTo>
                <a:lnTo>
                  <a:pt x="6022" y="9330"/>
                </a:lnTo>
                <a:lnTo>
                  <a:pt x="6022" y="9321"/>
                </a:lnTo>
                <a:lnTo>
                  <a:pt x="5991" y="9311"/>
                </a:lnTo>
                <a:lnTo>
                  <a:pt x="5970" y="9353"/>
                </a:lnTo>
                <a:lnTo>
                  <a:pt x="5934" y="9382"/>
                </a:lnTo>
                <a:lnTo>
                  <a:pt x="5903" y="9414"/>
                </a:lnTo>
                <a:lnTo>
                  <a:pt x="5877" y="9424"/>
                </a:lnTo>
                <a:lnTo>
                  <a:pt x="5861" y="9395"/>
                </a:lnTo>
                <a:lnTo>
                  <a:pt x="5851" y="9404"/>
                </a:lnTo>
                <a:lnTo>
                  <a:pt x="5830" y="9395"/>
                </a:lnTo>
                <a:lnTo>
                  <a:pt x="5830" y="9363"/>
                </a:lnTo>
                <a:lnTo>
                  <a:pt x="5809" y="9321"/>
                </a:lnTo>
                <a:lnTo>
                  <a:pt x="5783" y="9260"/>
                </a:lnTo>
                <a:lnTo>
                  <a:pt x="5762" y="9209"/>
                </a:lnTo>
                <a:lnTo>
                  <a:pt x="5748" y="9125"/>
                </a:lnTo>
                <a:lnTo>
                  <a:pt x="5741" y="9106"/>
                </a:lnTo>
                <a:lnTo>
                  <a:pt x="5741" y="9074"/>
                </a:lnTo>
                <a:lnTo>
                  <a:pt x="5753" y="9035"/>
                </a:lnTo>
                <a:lnTo>
                  <a:pt x="5753" y="9003"/>
                </a:lnTo>
                <a:lnTo>
                  <a:pt x="5758" y="8942"/>
                </a:lnTo>
                <a:lnTo>
                  <a:pt x="5767" y="8933"/>
                </a:lnTo>
                <a:lnTo>
                  <a:pt x="5767" y="8868"/>
                </a:lnTo>
                <a:lnTo>
                  <a:pt x="5767" y="8830"/>
                </a:lnTo>
                <a:lnTo>
                  <a:pt x="5774" y="8766"/>
                </a:lnTo>
                <a:lnTo>
                  <a:pt x="5779" y="8714"/>
                </a:lnTo>
                <a:lnTo>
                  <a:pt x="5800" y="8676"/>
                </a:lnTo>
                <a:lnTo>
                  <a:pt x="5793" y="8625"/>
                </a:lnTo>
                <a:lnTo>
                  <a:pt x="5800" y="8593"/>
                </a:lnTo>
                <a:lnTo>
                  <a:pt x="5804" y="8583"/>
                </a:lnTo>
                <a:lnTo>
                  <a:pt x="5788" y="8541"/>
                </a:lnTo>
                <a:lnTo>
                  <a:pt x="5767" y="8522"/>
                </a:lnTo>
                <a:lnTo>
                  <a:pt x="5753" y="8490"/>
                </a:lnTo>
                <a:lnTo>
                  <a:pt x="5736" y="8458"/>
                </a:lnTo>
                <a:lnTo>
                  <a:pt x="5727" y="8458"/>
                </a:lnTo>
                <a:lnTo>
                  <a:pt x="5701" y="8439"/>
                </a:lnTo>
                <a:lnTo>
                  <a:pt x="5685" y="8448"/>
                </a:lnTo>
                <a:lnTo>
                  <a:pt x="5670" y="8458"/>
                </a:lnTo>
                <a:lnTo>
                  <a:pt x="5659" y="8448"/>
                </a:lnTo>
                <a:lnTo>
                  <a:pt x="5638" y="8439"/>
                </a:lnTo>
                <a:lnTo>
                  <a:pt x="5633" y="8458"/>
                </a:lnTo>
                <a:lnTo>
                  <a:pt x="5612" y="8471"/>
                </a:lnTo>
                <a:lnTo>
                  <a:pt x="5581" y="8471"/>
                </a:lnTo>
                <a:lnTo>
                  <a:pt x="5555" y="8458"/>
                </a:lnTo>
                <a:lnTo>
                  <a:pt x="5545" y="8471"/>
                </a:lnTo>
                <a:lnTo>
                  <a:pt x="5540" y="8458"/>
                </a:lnTo>
                <a:lnTo>
                  <a:pt x="5524" y="8458"/>
                </a:lnTo>
                <a:lnTo>
                  <a:pt x="5508" y="8480"/>
                </a:lnTo>
                <a:lnTo>
                  <a:pt x="5503" y="8480"/>
                </a:lnTo>
                <a:lnTo>
                  <a:pt x="5489" y="8458"/>
                </a:lnTo>
                <a:lnTo>
                  <a:pt x="5482" y="8480"/>
                </a:lnTo>
                <a:lnTo>
                  <a:pt x="5463" y="8458"/>
                </a:lnTo>
                <a:lnTo>
                  <a:pt x="5477" y="8406"/>
                </a:lnTo>
                <a:lnTo>
                  <a:pt x="5489" y="8406"/>
                </a:lnTo>
                <a:lnTo>
                  <a:pt x="5503" y="8368"/>
                </a:lnTo>
                <a:lnTo>
                  <a:pt x="5515" y="8294"/>
                </a:lnTo>
                <a:lnTo>
                  <a:pt x="5508" y="8284"/>
                </a:lnTo>
                <a:lnTo>
                  <a:pt x="5519" y="8233"/>
                </a:lnTo>
                <a:lnTo>
                  <a:pt x="5515" y="8214"/>
                </a:lnTo>
                <a:lnTo>
                  <a:pt x="5529" y="8163"/>
                </a:lnTo>
                <a:lnTo>
                  <a:pt x="5529" y="8121"/>
                </a:lnTo>
                <a:lnTo>
                  <a:pt x="5519" y="8121"/>
                </a:lnTo>
                <a:lnTo>
                  <a:pt x="5519" y="8098"/>
                </a:lnTo>
                <a:lnTo>
                  <a:pt x="5534" y="8098"/>
                </a:lnTo>
                <a:lnTo>
                  <a:pt x="5545" y="8130"/>
                </a:lnTo>
                <a:lnTo>
                  <a:pt x="5571" y="8028"/>
                </a:lnTo>
                <a:lnTo>
                  <a:pt x="5581" y="7967"/>
                </a:lnTo>
                <a:lnTo>
                  <a:pt x="5571" y="7944"/>
                </a:lnTo>
                <a:lnTo>
                  <a:pt x="5592" y="7864"/>
                </a:lnTo>
                <a:lnTo>
                  <a:pt x="5628" y="7781"/>
                </a:lnTo>
                <a:lnTo>
                  <a:pt x="5638" y="7720"/>
                </a:lnTo>
                <a:lnTo>
                  <a:pt x="5623" y="7688"/>
                </a:lnTo>
                <a:lnTo>
                  <a:pt x="5586" y="7701"/>
                </a:lnTo>
                <a:lnTo>
                  <a:pt x="5534" y="7688"/>
                </a:lnTo>
                <a:lnTo>
                  <a:pt x="5468" y="7720"/>
                </a:lnTo>
                <a:lnTo>
                  <a:pt x="5426" y="7761"/>
                </a:lnTo>
                <a:lnTo>
                  <a:pt x="5416" y="7803"/>
                </a:lnTo>
                <a:lnTo>
                  <a:pt x="5400" y="7916"/>
                </a:lnTo>
                <a:lnTo>
                  <a:pt x="5379" y="7996"/>
                </a:lnTo>
                <a:lnTo>
                  <a:pt x="5338" y="8047"/>
                </a:lnTo>
                <a:lnTo>
                  <a:pt x="5301" y="8070"/>
                </a:lnTo>
                <a:lnTo>
                  <a:pt x="5255" y="8098"/>
                </a:lnTo>
                <a:lnTo>
                  <a:pt x="5208" y="8111"/>
                </a:lnTo>
                <a:lnTo>
                  <a:pt x="5152" y="8150"/>
                </a:lnTo>
                <a:lnTo>
                  <a:pt x="5131" y="8089"/>
                </a:lnTo>
                <a:lnTo>
                  <a:pt x="5068" y="8060"/>
                </a:lnTo>
                <a:lnTo>
                  <a:pt x="5053" y="7986"/>
                </a:lnTo>
                <a:lnTo>
                  <a:pt x="5042" y="7916"/>
                </a:lnTo>
                <a:lnTo>
                  <a:pt x="5011" y="7813"/>
                </a:lnTo>
                <a:lnTo>
                  <a:pt x="5006" y="7701"/>
                </a:lnTo>
                <a:lnTo>
                  <a:pt x="4996" y="7636"/>
                </a:lnTo>
                <a:lnTo>
                  <a:pt x="4990" y="7566"/>
                </a:lnTo>
                <a:lnTo>
                  <a:pt x="5001" y="7495"/>
                </a:lnTo>
                <a:lnTo>
                  <a:pt x="5022" y="7319"/>
                </a:lnTo>
                <a:lnTo>
                  <a:pt x="5037" y="7216"/>
                </a:lnTo>
                <a:lnTo>
                  <a:pt x="5074" y="7094"/>
                </a:lnTo>
                <a:lnTo>
                  <a:pt x="5068" y="7052"/>
                </a:lnTo>
                <a:lnTo>
                  <a:pt x="5074" y="6982"/>
                </a:lnTo>
                <a:lnTo>
                  <a:pt x="5084" y="6889"/>
                </a:lnTo>
                <a:lnTo>
                  <a:pt x="5105" y="6828"/>
                </a:lnTo>
                <a:lnTo>
                  <a:pt x="5140" y="6764"/>
                </a:lnTo>
                <a:lnTo>
                  <a:pt x="5208" y="6703"/>
                </a:lnTo>
                <a:lnTo>
                  <a:pt x="5275" y="6600"/>
                </a:lnTo>
                <a:lnTo>
                  <a:pt x="5327" y="6571"/>
                </a:lnTo>
                <a:lnTo>
                  <a:pt x="5364" y="6558"/>
                </a:lnTo>
                <a:lnTo>
                  <a:pt x="5400" y="6600"/>
                </a:lnTo>
                <a:lnTo>
                  <a:pt x="5456" y="6581"/>
                </a:lnTo>
                <a:lnTo>
                  <a:pt x="5489" y="6651"/>
                </a:lnTo>
                <a:lnTo>
                  <a:pt x="5534" y="6651"/>
                </a:lnTo>
                <a:lnTo>
                  <a:pt x="5555" y="6632"/>
                </a:lnTo>
                <a:lnTo>
                  <a:pt x="5576" y="6651"/>
                </a:lnTo>
                <a:lnTo>
                  <a:pt x="5592" y="6632"/>
                </a:lnTo>
                <a:lnTo>
                  <a:pt x="5581" y="6600"/>
                </a:lnTo>
                <a:lnTo>
                  <a:pt x="5586" y="6549"/>
                </a:lnTo>
                <a:lnTo>
                  <a:pt x="5581" y="6507"/>
                </a:lnTo>
                <a:lnTo>
                  <a:pt x="5607" y="6488"/>
                </a:lnTo>
                <a:lnTo>
                  <a:pt x="5654" y="6478"/>
                </a:lnTo>
                <a:lnTo>
                  <a:pt x="5706" y="6497"/>
                </a:lnTo>
                <a:lnTo>
                  <a:pt x="5774" y="6478"/>
                </a:lnTo>
                <a:lnTo>
                  <a:pt x="5804" y="6520"/>
                </a:lnTo>
                <a:lnTo>
                  <a:pt x="5826" y="6581"/>
                </a:lnTo>
                <a:lnTo>
                  <a:pt x="5835" y="6581"/>
                </a:lnTo>
                <a:lnTo>
                  <a:pt x="5903" y="6520"/>
                </a:lnTo>
                <a:lnTo>
                  <a:pt x="5923" y="6539"/>
                </a:lnTo>
                <a:lnTo>
                  <a:pt x="5955" y="6661"/>
                </a:lnTo>
                <a:lnTo>
                  <a:pt x="5965" y="6735"/>
                </a:lnTo>
                <a:lnTo>
                  <a:pt x="5944" y="6828"/>
                </a:lnTo>
                <a:lnTo>
                  <a:pt x="5944" y="6879"/>
                </a:lnTo>
                <a:lnTo>
                  <a:pt x="5965" y="6982"/>
                </a:lnTo>
                <a:lnTo>
                  <a:pt x="5986" y="7094"/>
                </a:lnTo>
                <a:lnTo>
                  <a:pt x="6000" y="7123"/>
                </a:lnTo>
                <a:lnTo>
                  <a:pt x="6007" y="7187"/>
                </a:lnTo>
                <a:lnTo>
                  <a:pt x="6038" y="7206"/>
                </a:lnTo>
                <a:lnTo>
                  <a:pt x="6052" y="7187"/>
                </a:lnTo>
                <a:lnTo>
                  <a:pt x="6073" y="7104"/>
                </a:lnTo>
                <a:lnTo>
                  <a:pt x="6085" y="7052"/>
                </a:lnTo>
                <a:lnTo>
                  <a:pt x="6094" y="6959"/>
                </a:lnTo>
                <a:lnTo>
                  <a:pt x="6078" y="6805"/>
                </a:lnTo>
                <a:lnTo>
                  <a:pt x="6085" y="6744"/>
                </a:lnTo>
                <a:lnTo>
                  <a:pt x="6068" y="6642"/>
                </a:lnTo>
                <a:lnTo>
                  <a:pt x="6064" y="6529"/>
                </a:lnTo>
                <a:lnTo>
                  <a:pt x="6064" y="6436"/>
                </a:lnTo>
                <a:lnTo>
                  <a:pt x="6085" y="6334"/>
                </a:lnTo>
                <a:lnTo>
                  <a:pt x="6120" y="6263"/>
                </a:lnTo>
                <a:lnTo>
                  <a:pt x="6162" y="6189"/>
                </a:lnTo>
                <a:lnTo>
                  <a:pt x="6234" y="6109"/>
                </a:lnTo>
                <a:lnTo>
                  <a:pt x="6250" y="6058"/>
                </a:lnTo>
                <a:lnTo>
                  <a:pt x="6285" y="6006"/>
                </a:lnTo>
                <a:lnTo>
                  <a:pt x="6311" y="6006"/>
                </a:lnTo>
                <a:lnTo>
                  <a:pt x="6363" y="5923"/>
                </a:lnTo>
                <a:lnTo>
                  <a:pt x="6426" y="5881"/>
                </a:lnTo>
                <a:lnTo>
                  <a:pt x="6478" y="5779"/>
                </a:lnTo>
                <a:lnTo>
                  <a:pt x="6488" y="5647"/>
                </a:lnTo>
                <a:lnTo>
                  <a:pt x="6488" y="5596"/>
                </a:lnTo>
                <a:lnTo>
                  <a:pt x="6473" y="5583"/>
                </a:lnTo>
                <a:lnTo>
                  <a:pt x="6488" y="5461"/>
                </a:lnTo>
                <a:lnTo>
                  <a:pt x="6457" y="5419"/>
                </a:lnTo>
                <a:lnTo>
                  <a:pt x="6488" y="5429"/>
                </a:lnTo>
                <a:lnTo>
                  <a:pt x="6493" y="5349"/>
                </a:lnTo>
                <a:lnTo>
                  <a:pt x="6509" y="5288"/>
                </a:lnTo>
                <a:lnTo>
                  <a:pt x="6499" y="5400"/>
                </a:lnTo>
                <a:lnTo>
                  <a:pt x="6519" y="5451"/>
                </a:lnTo>
                <a:lnTo>
                  <a:pt x="6493" y="5544"/>
                </a:lnTo>
                <a:lnTo>
                  <a:pt x="6493" y="5554"/>
                </a:lnTo>
                <a:lnTo>
                  <a:pt x="6545" y="5442"/>
                </a:lnTo>
                <a:lnTo>
                  <a:pt x="6566" y="5390"/>
                </a:lnTo>
                <a:lnTo>
                  <a:pt x="6577" y="5339"/>
                </a:lnTo>
                <a:lnTo>
                  <a:pt x="6566" y="5317"/>
                </a:lnTo>
                <a:lnTo>
                  <a:pt x="6566" y="5246"/>
                </a:lnTo>
                <a:lnTo>
                  <a:pt x="6577" y="5275"/>
                </a:lnTo>
                <a:lnTo>
                  <a:pt x="6587" y="5288"/>
                </a:lnTo>
                <a:lnTo>
                  <a:pt x="6587" y="5317"/>
                </a:lnTo>
                <a:lnTo>
                  <a:pt x="6643" y="5214"/>
                </a:lnTo>
                <a:lnTo>
                  <a:pt x="6669" y="5121"/>
                </a:lnTo>
                <a:lnTo>
                  <a:pt x="6655" y="5111"/>
                </a:lnTo>
                <a:lnTo>
                  <a:pt x="6681" y="5070"/>
                </a:lnTo>
                <a:lnTo>
                  <a:pt x="6674" y="5092"/>
                </a:lnTo>
                <a:lnTo>
                  <a:pt x="6711" y="5092"/>
                </a:lnTo>
                <a:lnTo>
                  <a:pt x="6794" y="5050"/>
                </a:lnTo>
                <a:lnTo>
                  <a:pt x="6784" y="5018"/>
                </a:lnTo>
                <a:lnTo>
                  <a:pt x="6695" y="5050"/>
                </a:lnTo>
                <a:lnTo>
                  <a:pt x="6747" y="5009"/>
                </a:lnTo>
                <a:lnTo>
                  <a:pt x="6784" y="4999"/>
                </a:lnTo>
                <a:lnTo>
                  <a:pt x="6810" y="4999"/>
                </a:lnTo>
                <a:lnTo>
                  <a:pt x="6851" y="4980"/>
                </a:lnTo>
                <a:lnTo>
                  <a:pt x="6877" y="4980"/>
                </a:lnTo>
                <a:lnTo>
                  <a:pt x="6919" y="4957"/>
                </a:lnTo>
                <a:lnTo>
                  <a:pt x="6928" y="4916"/>
                </a:lnTo>
                <a:lnTo>
                  <a:pt x="6919" y="4887"/>
                </a:lnTo>
                <a:lnTo>
                  <a:pt x="6919" y="4938"/>
                </a:lnTo>
                <a:lnTo>
                  <a:pt x="6893" y="4928"/>
                </a:lnTo>
                <a:lnTo>
                  <a:pt x="6888" y="4864"/>
                </a:lnTo>
                <a:lnTo>
                  <a:pt x="6898" y="4794"/>
                </a:lnTo>
                <a:lnTo>
                  <a:pt x="6907" y="4761"/>
                </a:lnTo>
                <a:lnTo>
                  <a:pt x="6954" y="4681"/>
                </a:lnTo>
                <a:lnTo>
                  <a:pt x="7022" y="4640"/>
                </a:lnTo>
                <a:lnTo>
                  <a:pt x="7084" y="4588"/>
                </a:lnTo>
                <a:lnTo>
                  <a:pt x="7152" y="4527"/>
                </a:lnTo>
                <a:lnTo>
                  <a:pt x="7152" y="4486"/>
                </a:lnTo>
                <a:lnTo>
                  <a:pt x="7213" y="4466"/>
                </a:lnTo>
                <a:lnTo>
                  <a:pt x="7303" y="4466"/>
                </a:lnTo>
                <a:lnTo>
                  <a:pt x="7188" y="4579"/>
                </a:lnTo>
                <a:lnTo>
                  <a:pt x="7173" y="4691"/>
                </a:lnTo>
                <a:lnTo>
                  <a:pt x="7213" y="4701"/>
                </a:lnTo>
                <a:lnTo>
                  <a:pt x="7291" y="4598"/>
                </a:lnTo>
                <a:lnTo>
                  <a:pt x="7354" y="4547"/>
                </a:lnTo>
                <a:lnTo>
                  <a:pt x="7484" y="4466"/>
                </a:lnTo>
                <a:lnTo>
                  <a:pt x="7567" y="4383"/>
                </a:lnTo>
                <a:lnTo>
                  <a:pt x="7536" y="4332"/>
                </a:lnTo>
                <a:lnTo>
                  <a:pt x="7550" y="4239"/>
                </a:lnTo>
                <a:lnTo>
                  <a:pt x="7473" y="4383"/>
                </a:lnTo>
                <a:lnTo>
                  <a:pt x="7380" y="4402"/>
                </a:lnTo>
                <a:lnTo>
                  <a:pt x="7317" y="4341"/>
                </a:lnTo>
                <a:lnTo>
                  <a:pt x="7317" y="4239"/>
                </a:lnTo>
                <a:lnTo>
                  <a:pt x="7322" y="4094"/>
                </a:lnTo>
                <a:lnTo>
                  <a:pt x="7390" y="4004"/>
                </a:lnTo>
                <a:lnTo>
                  <a:pt x="7354" y="3940"/>
                </a:lnTo>
                <a:lnTo>
                  <a:pt x="7270" y="3953"/>
                </a:lnTo>
                <a:lnTo>
                  <a:pt x="7141" y="4065"/>
                </a:lnTo>
                <a:lnTo>
                  <a:pt x="7022" y="4239"/>
                </a:lnTo>
                <a:lnTo>
                  <a:pt x="6975" y="4261"/>
                </a:lnTo>
                <a:lnTo>
                  <a:pt x="7058" y="4136"/>
                </a:lnTo>
                <a:lnTo>
                  <a:pt x="7167" y="3963"/>
                </a:lnTo>
                <a:lnTo>
                  <a:pt x="7244" y="3902"/>
                </a:lnTo>
                <a:lnTo>
                  <a:pt x="7307" y="3809"/>
                </a:lnTo>
                <a:lnTo>
                  <a:pt x="7364" y="3799"/>
                </a:lnTo>
                <a:lnTo>
                  <a:pt x="7442" y="3799"/>
                </a:lnTo>
                <a:lnTo>
                  <a:pt x="7550" y="3828"/>
                </a:lnTo>
                <a:lnTo>
                  <a:pt x="7644" y="3809"/>
                </a:lnTo>
                <a:lnTo>
                  <a:pt x="7727" y="3696"/>
                </a:lnTo>
                <a:lnTo>
                  <a:pt x="7821" y="3655"/>
                </a:lnTo>
                <a:lnTo>
                  <a:pt x="7866" y="3603"/>
                </a:lnTo>
                <a:lnTo>
                  <a:pt x="7913" y="3561"/>
                </a:lnTo>
                <a:lnTo>
                  <a:pt x="7934" y="3407"/>
                </a:lnTo>
                <a:lnTo>
                  <a:pt x="7924" y="3366"/>
                </a:lnTo>
                <a:lnTo>
                  <a:pt x="7882" y="3347"/>
                </a:lnTo>
                <a:lnTo>
                  <a:pt x="7882" y="3234"/>
                </a:lnTo>
                <a:lnTo>
                  <a:pt x="7861" y="3193"/>
                </a:lnTo>
                <a:lnTo>
                  <a:pt x="7784" y="3160"/>
                </a:lnTo>
                <a:lnTo>
                  <a:pt x="7753" y="3090"/>
                </a:lnTo>
                <a:lnTo>
                  <a:pt x="7701" y="3016"/>
                </a:lnTo>
                <a:lnTo>
                  <a:pt x="7743" y="2936"/>
                </a:lnTo>
                <a:lnTo>
                  <a:pt x="7717" y="2782"/>
                </a:lnTo>
                <a:lnTo>
                  <a:pt x="7691" y="2628"/>
                </a:lnTo>
                <a:lnTo>
                  <a:pt x="7680" y="2516"/>
                </a:lnTo>
                <a:lnTo>
                  <a:pt x="7633" y="2567"/>
                </a:lnTo>
                <a:lnTo>
                  <a:pt x="7555" y="2708"/>
                </a:lnTo>
                <a:lnTo>
                  <a:pt x="7468" y="2782"/>
                </a:lnTo>
                <a:lnTo>
                  <a:pt x="7447" y="2698"/>
                </a:lnTo>
                <a:lnTo>
                  <a:pt x="7406" y="2689"/>
                </a:lnTo>
                <a:lnTo>
                  <a:pt x="7432" y="2525"/>
                </a:lnTo>
                <a:lnTo>
                  <a:pt x="7463" y="2422"/>
                </a:lnTo>
                <a:lnTo>
                  <a:pt x="7380" y="2413"/>
                </a:lnTo>
                <a:lnTo>
                  <a:pt x="7374" y="2361"/>
                </a:lnTo>
                <a:lnTo>
                  <a:pt x="7338" y="2288"/>
                </a:lnTo>
                <a:lnTo>
                  <a:pt x="7303" y="2246"/>
                </a:lnTo>
                <a:lnTo>
                  <a:pt x="7256" y="2288"/>
                </a:lnTo>
                <a:lnTo>
                  <a:pt x="7209" y="2268"/>
                </a:lnTo>
                <a:lnTo>
                  <a:pt x="7141" y="2236"/>
                </a:lnTo>
                <a:lnTo>
                  <a:pt x="7100" y="2268"/>
                </a:lnTo>
                <a:lnTo>
                  <a:pt x="7058" y="2464"/>
                </a:lnTo>
                <a:lnTo>
                  <a:pt x="7048" y="2576"/>
                </a:lnTo>
                <a:lnTo>
                  <a:pt x="6950" y="2698"/>
                </a:lnTo>
                <a:lnTo>
                  <a:pt x="6985" y="2801"/>
                </a:lnTo>
                <a:lnTo>
                  <a:pt x="6992" y="2904"/>
                </a:lnTo>
                <a:lnTo>
                  <a:pt x="6971" y="2987"/>
                </a:lnTo>
                <a:lnTo>
                  <a:pt x="6919" y="3080"/>
                </a:lnTo>
                <a:lnTo>
                  <a:pt x="6841" y="3170"/>
                </a:lnTo>
                <a:lnTo>
                  <a:pt x="6742" y="3234"/>
                </a:lnTo>
                <a:lnTo>
                  <a:pt x="6763" y="3295"/>
                </a:lnTo>
                <a:lnTo>
                  <a:pt x="6737" y="3501"/>
                </a:lnTo>
                <a:lnTo>
                  <a:pt x="6674" y="3632"/>
                </a:lnTo>
                <a:lnTo>
                  <a:pt x="6629" y="3674"/>
                </a:lnTo>
                <a:lnTo>
                  <a:pt x="6577" y="3552"/>
                </a:lnTo>
                <a:lnTo>
                  <a:pt x="6577" y="3407"/>
                </a:lnTo>
                <a:lnTo>
                  <a:pt x="6596" y="3286"/>
                </a:lnTo>
                <a:lnTo>
                  <a:pt x="6634" y="3170"/>
                </a:lnTo>
                <a:lnTo>
                  <a:pt x="6582" y="3151"/>
                </a:lnTo>
                <a:lnTo>
                  <a:pt x="6504" y="3151"/>
                </a:lnTo>
                <a:lnTo>
                  <a:pt x="6462" y="3090"/>
                </a:lnTo>
                <a:lnTo>
                  <a:pt x="6410" y="3058"/>
                </a:lnTo>
                <a:lnTo>
                  <a:pt x="6396" y="2997"/>
                </a:lnTo>
                <a:lnTo>
                  <a:pt x="6358" y="2945"/>
                </a:lnTo>
                <a:lnTo>
                  <a:pt x="6281" y="2894"/>
                </a:lnTo>
                <a:lnTo>
                  <a:pt x="6203" y="2926"/>
                </a:lnTo>
                <a:lnTo>
                  <a:pt x="6214" y="2824"/>
                </a:lnTo>
                <a:lnTo>
                  <a:pt x="6229" y="2708"/>
                </a:lnTo>
                <a:lnTo>
                  <a:pt x="6167" y="2689"/>
                </a:lnTo>
                <a:lnTo>
                  <a:pt x="6219" y="2535"/>
                </a:lnTo>
                <a:lnTo>
                  <a:pt x="6271" y="2442"/>
                </a:lnTo>
                <a:lnTo>
                  <a:pt x="6370" y="2297"/>
                </a:lnTo>
                <a:lnTo>
                  <a:pt x="6462" y="2207"/>
                </a:lnTo>
                <a:lnTo>
                  <a:pt x="6525" y="2185"/>
                </a:lnTo>
                <a:lnTo>
                  <a:pt x="6556" y="2114"/>
                </a:lnTo>
                <a:lnTo>
                  <a:pt x="6613" y="2063"/>
                </a:lnTo>
                <a:lnTo>
                  <a:pt x="6681" y="2053"/>
                </a:lnTo>
                <a:lnTo>
                  <a:pt x="6763" y="1970"/>
                </a:lnTo>
                <a:lnTo>
                  <a:pt x="6794" y="1919"/>
                </a:lnTo>
                <a:lnTo>
                  <a:pt x="6877" y="1816"/>
                </a:lnTo>
                <a:lnTo>
                  <a:pt x="6907" y="1755"/>
                </a:lnTo>
                <a:lnTo>
                  <a:pt x="6945" y="1797"/>
                </a:lnTo>
                <a:lnTo>
                  <a:pt x="7011" y="1774"/>
                </a:lnTo>
                <a:lnTo>
                  <a:pt x="7131" y="1694"/>
                </a:lnTo>
                <a:lnTo>
                  <a:pt x="7157" y="1630"/>
                </a:lnTo>
                <a:lnTo>
                  <a:pt x="7147" y="1569"/>
                </a:lnTo>
                <a:lnTo>
                  <a:pt x="7204" y="1508"/>
                </a:lnTo>
                <a:lnTo>
                  <a:pt x="7218" y="1457"/>
                </a:lnTo>
                <a:lnTo>
                  <a:pt x="7183" y="1396"/>
                </a:lnTo>
                <a:lnTo>
                  <a:pt x="7126" y="1386"/>
                </a:lnTo>
                <a:lnTo>
                  <a:pt x="7063" y="1373"/>
                </a:lnTo>
                <a:lnTo>
                  <a:pt x="7011" y="1498"/>
                </a:lnTo>
                <a:lnTo>
                  <a:pt x="6945" y="1601"/>
                </a:lnTo>
                <a:lnTo>
                  <a:pt x="6867" y="1681"/>
                </a:lnTo>
                <a:lnTo>
                  <a:pt x="6851" y="1601"/>
                </a:lnTo>
                <a:lnTo>
                  <a:pt x="6898" y="1518"/>
                </a:lnTo>
                <a:lnTo>
                  <a:pt x="6877" y="1447"/>
                </a:lnTo>
                <a:lnTo>
                  <a:pt x="6778" y="1527"/>
                </a:lnTo>
                <a:lnTo>
                  <a:pt x="6825" y="1415"/>
                </a:lnTo>
                <a:lnTo>
                  <a:pt x="6752" y="1396"/>
                </a:lnTo>
                <a:lnTo>
                  <a:pt x="6815" y="1335"/>
                </a:lnTo>
                <a:lnTo>
                  <a:pt x="6815" y="1210"/>
                </a:lnTo>
                <a:lnTo>
                  <a:pt x="6794" y="1158"/>
                </a:lnTo>
                <a:lnTo>
                  <a:pt x="6747" y="1139"/>
                </a:lnTo>
                <a:close/>
                <a:moveTo>
                  <a:pt x="3105" y="1181"/>
                </a:moveTo>
                <a:lnTo>
                  <a:pt x="3093" y="1190"/>
                </a:lnTo>
                <a:lnTo>
                  <a:pt x="3027" y="1261"/>
                </a:lnTo>
                <a:lnTo>
                  <a:pt x="3088" y="1261"/>
                </a:lnTo>
                <a:lnTo>
                  <a:pt x="3157" y="1232"/>
                </a:lnTo>
                <a:lnTo>
                  <a:pt x="3171" y="1210"/>
                </a:lnTo>
                <a:lnTo>
                  <a:pt x="3140" y="1181"/>
                </a:lnTo>
                <a:lnTo>
                  <a:pt x="3105" y="1181"/>
                </a:lnTo>
                <a:close/>
                <a:moveTo>
                  <a:pt x="18507" y="1190"/>
                </a:moveTo>
                <a:lnTo>
                  <a:pt x="18490" y="1232"/>
                </a:lnTo>
                <a:lnTo>
                  <a:pt x="18533" y="1271"/>
                </a:lnTo>
                <a:lnTo>
                  <a:pt x="18575" y="1261"/>
                </a:lnTo>
                <a:lnTo>
                  <a:pt x="18507" y="1190"/>
                </a:lnTo>
                <a:close/>
                <a:moveTo>
                  <a:pt x="6525" y="1344"/>
                </a:moveTo>
                <a:lnTo>
                  <a:pt x="6473" y="1396"/>
                </a:lnTo>
                <a:lnTo>
                  <a:pt x="6415" y="1425"/>
                </a:lnTo>
                <a:lnTo>
                  <a:pt x="6452" y="1476"/>
                </a:lnTo>
                <a:lnTo>
                  <a:pt x="6493" y="1466"/>
                </a:lnTo>
                <a:lnTo>
                  <a:pt x="6540" y="1498"/>
                </a:lnTo>
                <a:lnTo>
                  <a:pt x="6587" y="1457"/>
                </a:lnTo>
                <a:lnTo>
                  <a:pt x="6577" y="1415"/>
                </a:lnTo>
                <a:lnTo>
                  <a:pt x="6571" y="1396"/>
                </a:lnTo>
                <a:lnTo>
                  <a:pt x="6556" y="1373"/>
                </a:lnTo>
                <a:lnTo>
                  <a:pt x="6525" y="1344"/>
                </a:lnTo>
                <a:close/>
                <a:moveTo>
                  <a:pt x="2855" y="1476"/>
                </a:moveTo>
                <a:lnTo>
                  <a:pt x="2497" y="1938"/>
                </a:lnTo>
                <a:lnTo>
                  <a:pt x="2561" y="1899"/>
                </a:lnTo>
                <a:lnTo>
                  <a:pt x="2580" y="1835"/>
                </a:lnTo>
                <a:lnTo>
                  <a:pt x="2658" y="1806"/>
                </a:lnTo>
                <a:lnTo>
                  <a:pt x="2612" y="1858"/>
                </a:lnTo>
                <a:lnTo>
                  <a:pt x="2606" y="1899"/>
                </a:lnTo>
                <a:lnTo>
                  <a:pt x="2674" y="1877"/>
                </a:lnTo>
                <a:lnTo>
                  <a:pt x="2705" y="1899"/>
                </a:lnTo>
                <a:lnTo>
                  <a:pt x="2679" y="1951"/>
                </a:lnTo>
                <a:lnTo>
                  <a:pt x="2716" y="1989"/>
                </a:lnTo>
                <a:lnTo>
                  <a:pt x="2721" y="2031"/>
                </a:lnTo>
                <a:lnTo>
                  <a:pt x="2761" y="2031"/>
                </a:lnTo>
                <a:lnTo>
                  <a:pt x="2799" y="2012"/>
                </a:lnTo>
                <a:lnTo>
                  <a:pt x="2881" y="1887"/>
                </a:lnTo>
                <a:lnTo>
                  <a:pt x="2964" y="1877"/>
                </a:lnTo>
                <a:lnTo>
                  <a:pt x="3046" y="1826"/>
                </a:lnTo>
                <a:lnTo>
                  <a:pt x="3037" y="1713"/>
                </a:lnTo>
                <a:lnTo>
                  <a:pt x="2928" y="1694"/>
                </a:lnTo>
                <a:lnTo>
                  <a:pt x="2876" y="1784"/>
                </a:lnTo>
                <a:lnTo>
                  <a:pt x="2865" y="1755"/>
                </a:lnTo>
                <a:lnTo>
                  <a:pt x="2923" y="1681"/>
                </a:lnTo>
                <a:lnTo>
                  <a:pt x="2891" y="1569"/>
                </a:lnTo>
                <a:lnTo>
                  <a:pt x="2855" y="1476"/>
                </a:lnTo>
                <a:close/>
                <a:moveTo>
                  <a:pt x="7421" y="1559"/>
                </a:moveTo>
                <a:lnTo>
                  <a:pt x="7380" y="1569"/>
                </a:lnTo>
                <a:lnTo>
                  <a:pt x="7338" y="1630"/>
                </a:lnTo>
                <a:lnTo>
                  <a:pt x="7328" y="1694"/>
                </a:lnTo>
                <a:lnTo>
                  <a:pt x="7380" y="1681"/>
                </a:lnTo>
                <a:lnTo>
                  <a:pt x="7421" y="1652"/>
                </a:lnTo>
                <a:lnTo>
                  <a:pt x="7432" y="1643"/>
                </a:lnTo>
                <a:lnTo>
                  <a:pt x="7447" y="1591"/>
                </a:lnTo>
                <a:lnTo>
                  <a:pt x="7421" y="1559"/>
                </a:lnTo>
                <a:close/>
                <a:moveTo>
                  <a:pt x="10064" y="1765"/>
                </a:moveTo>
                <a:lnTo>
                  <a:pt x="9986" y="1826"/>
                </a:lnTo>
                <a:lnTo>
                  <a:pt x="9934" y="1784"/>
                </a:lnTo>
                <a:lnTo>
                  <a:pt x="9857" y="1858"/>
                </a:lnTo>
                <a:lnTo>
                  <a:pt x="9795" y="1774"/>
                </a:lnTo>
                <a:lnTo>
                  <a:pt x="9722" y="1797"/>
                </a:lnTo>
                <a:lnTo>
                  <a:pt x="9687" y="1867"/>
                </a:lnTo>
                <a:lnTo>
                  <a:pt x="9779" y="1899"/>
                </a:lnTo>
                <a:lnTo>
                  <a:pt x="9779" y="1928"/>
                </a:lnTo>
                <a:lnTo>
                  <a:pt x="9696" y="1960"/>
                </a:lnTo>
                <a:lnTo>
                  <a:pt x="9790" y="2012"/>
                </a:lnTo>
                <a:lnTo>
                  <a:pt x="9738" y="2063"/>
                </a:lnTo>
                <a:lnTo>
                  <a:pt x="9868" y="2105"/>
                </a:lnTo>
                <a:lnTo>
                  <a:pt x="9925" y="2124"/>
                </a:lnTo>
                <a:lnTo>
                  <a:pt x="9965" y="2105"/>
                </a:lnTo>
                <a:lnTo>
                  <a:pt x="10106" y="2021"/>
                </a:lnTo>
                <a:lnTo>
                  <a:pt x="10172" y="1928"/>
                </a:lnTo>
                <a:lnTo>
                  <a:pt x="10127" y="1848"/>
                </a:lnTo>
                <a:lnTo>
                  <a:pt x="10142" y="1765"/>
                </a:lnTo>
                <a:lnTo>
                  <a:pt x="10064" y="1765"/>
                </a:lnTo>
                <a:close/>
                <a:moveTo>
                  <a:pt x="6872" y="1858"/>
                </a:moveTo>
                <a:lnTo>
                  <a:pt x="6815" y="1960"/>
                </a:lnTo>
                <a:lnTo>
                  <a:pt x="6778" y="2063"/>
                </a:lnTo>
                <a:lnTo>
                  <a:pt x="6716" y="2114"/>
                </a:lnTo>
                <a:lnTo>
                  <a:pt x="6784" y="2105"/>
                </a:lnTo>
                <a:lnTo>
                  <a:pt x="6773" y="2175"/>
                </a:lnTo>
                <a:lnTo>
                  <a:pt x="6862" y="2114"/>
                </a:lnTo>
                <a:lnTo>
                  <a:pt x="6928" y="2053"/>
                </a:lnTo>
                <a:lnTo>
                  <a:pt x="6940" y="2105"/>
                </a:lnTo>
                <a:lnTo>
                  <a:pt x="7001" y="2134"/>
                </a:lnTo>
                <a:lnTo>
                  <a:pt x="7058" y="2092"/>
                </a:lnTo>
                <a:lnTo>
                  <a:pt x="7037" y="2053"/>
                </a:lnTo>
                <a:lnTo>
                  <a:pt x="7001" y="2063"/>
                </a:lnTo>
                <a:lnTo>
                  <a:pt x="7011" y="2012"/>
                </a:lnTo>
                <a:lnTo>
                  <a:pt x="6975" y="1970"/>
                </a:lnTo>
                <a:lnTo>
                  <a:pt x="6933" y="1928"/>
                </a:lnTo>
                <a:lnTo>
                  <a:pt x="6919" y="1899"/>
                </a:lnTo>
                <a:lnTo>
                  <a:pt x="6893" y="1919"/>
                </a:lnTo>
                <a:lnTo>
                  <a:pt x="6898" y="1867"/>
                </a:lnTo>
                <a:lnTo>
                  <a:pt x="6872" y="1858"/>
                </a:lnTo>
                <a:close/>
                <a:moveTo>
                  <a:pt x="2778" y="2092"/>
                </a:moveTo>
                <a:lnTo>
                  <a:pt x="2747" y="2134"/>
                </a:lnTo>
                <a:lnTo>
                  <a:pt x="2752" y="2143"/>
                </a:lnTo>
                <a:lnTo>
                  <a:pt x="2794" y="2134"/>
                </a:lnTo>
                <a:lnTo>
                  <a:pt x="2799" y="2166"/>
                </a:lnTo>
                <a:lnTo>
                  <a:pt x="2820" y="2185"/>
                </a:lnTo>
                <a:lnTo>
                  <a:pt x="2871" y="2166"/>
                </a:lnTo>
                <a:lnTo>
                  <a:pt x="2881" y="2143"/>
                </a:lnTo>
                <a:lnTo>
                  <a:pt x="2846" y="2134"/>
                </a:lnTo>
                <a:lnTo>
                  <a:pt x="2829" y="2105"/>
                </a:lnTo>
                <a:lnTo>
                  <a:pt x="2794" y="2114"/>
                </a:lnTo>
                <a:lnTo>
                  <a:pt x="2778" y="2092"/>
                </a:lnTo>
                <a:close/>
                <a:moveTo>
                  <a:pt x="6877" y="2195"/>
                </a:moveTo>
                <a:lnTo>
                  <a:pt x="6825" y="2246"/>
                </a:lnTo>
                <a:lnTo>
                  <a:pt x="6825" y="2288"/>
                </a:lnTo>
                <a:lnTo>
                  <a:pt x="6856" y="2288"/>
                </a:lnTo>
                <a:lnTo>
                  <a:pt x="6933" y="2217"/>
                </a:lnTo>
                <a:lnTo>
                  <a:pt x="6940" y="2195"/>
                </a:lnTo>
                <a:lnTo>
                  <a:pt x="6877" y="2195"/>
                </a:lnTo>
                <a:close/>
                <a:moveTo>
                  <a:pt x="7011" y="2259"/>
                </a:moveTo>
                <a:lnTo>
                  <a:pt x="6985" y="2297"/>
                </a:lnTo>
                <a:lnTo>
                  <a:pt x="6980" y="2310"/>
                </a:lnTo>
                <a:lnTo>
                  <a:pt x="6980" y="2339"/>
                </a:lnTo>
                <a:lnTo>
                  <a:pt x="6996" y="2349"/>
                </a:lnTo>
                <a:lnTo>
                  <a:pt x="7037" y="2288"/>
                </a:lnTo>
                <a:lnTo>
                  <a:pt x="7032" y="2259"/>
                </a:lnTo>
                <a:lnTo>
                  <a:pt x="7011" y="2259"/>
                </a:lnTo>
                <a:close/>
                <a:moveTo>
                  <a:pt x="2756" y="2503"/>
                </a:moveTo>
                <a:lnTo>
                  <a:pt x="2700" y="2525"/>
                </a:lnTo>
                <a:lnTo>
                  <a:pt x="2705" y="2567"/>
                </a:lnTo>
                <a:lnTo>
                  <a:pt x="2726" y="2586"/>
                </a:lnTo>
                <a:lnTo>
                  <a:pt x="2768" y="2567"/>
                </a:lnTo>
                <a:lnTo>
                  <a:pt x="2794" y="2516"/>
                </a:lnTo>
                <a:lnTo>
                  <a:pt x="2756" y="2503"/>
                </a:lnTo>
                <a:close/>
                <a:moveTo>
                  <a:pt x="10556" y="2730"/>
                </a:moveTo>
                <a:lnTo>
                  <a:pt x="10516" y="2833"/>
                </a:lnTo>
                <a:lnTo>
                  <a:pt x="10495" y="2955"/>
                </a:lnTo>
                <a:lnTo>
                  <a:pt x="10516" y="3029"/>
                </a:lnTo>
                <a:lnTo>
                  <a:pt x="10521" y="3151"/>
                </a:lnTo>
                <a:lnTo>
                  <a:pt x="10547" y="3090"/>
                </a:lnTo>
                <a:lnTo>
                  <a:pt x="10561" y="3119"/>
                </a:lnTo>
                <a:lnTo>
                  <a:pt x="10542" y="3183"/>
                </a:lnTo>
                <a:lnTo>
                  <a:pt x="10556" y="3212"/>
                </a:lnTo>
                <a:lnTo>
                  <a:pt x="10613" y="3234"/>
                </a:lnTo>
                <a:lnTo>
                  <a:pt x="10650" y="3314"/>
                </a:lnTo>
                <a:lnTo>
                  <a:pt x="10639" y="3398"/>
                </a:lnTo>
                <a:lnTo>
                  <a:pt x="10568" y="3375"/>
                </a:lnTo>
                <a:lnTo>
                  <a:pt x="10556" y="3468"/>
                </a:lnTo>
                <a:lnTo>
                  <a:pt x="10582" y="3542"/>
                </a:lnTo>
                <a:lnTo>
                  <a:pt x="10525" y="3581"/>
                </a:lnTo>
                <a:lnTo>
                  <a:pt x="10542" y="3632"/>
                </a:lnTo>
                <a:lnTo>
                  <a:pt x="10624" y="3655"/>
                </a:lnTo>
                <a:lnTo>
                  <a:pt x="10577" y="3674"/>
                </a:lnTo>
                <a:lnTo>
                  <a:pt x="10495" y="3818"/>
                </a:lnTo>
                <a:lnTo>
                  <a:pt x="10525" y="3837"/>
                </a:lnTo>
                <a:lnTo>
                  <a:pt x="10561" y="3799"/>
                </a:lnTo>
                <a:lnTo>
                  <a:pt x="10608" y="3809"/>
                </a:lnTo>
                <a:lnTo>
                  <a:pt x="10645" y="3748"/>
                </a:lnTo>
                <a:lnTo>
                  <a:pt x="10671" y="3776"/>
                </a:lnTo>
                <a:lnTo>
                  <a:pt x="10759" y="3735"/>
                </a:lnTo>
                <a:lnTo>
                  <a:pt x="10832" y="3735"/>
                </a:lnTo>
                <a:lnTo>
                  <a:pt x="10879" y="3664"/>
                </a:lnTo>
                <a:lnTo>
                  <a:pt x="10857" y="3603"/>
                </a:lnTo>
                <a:lnTo>
                  <a:pt x="10883" y="3561"/>
                </a:lnTo>
                <a:lnTo>
                  <a:pt x="10888" y="3478"/>
                </a:lnTo>
                <a:lnTo>
                  <a:pt x="10827" y="3459"/>
                </a:lnTo>
                <a:lnTo>
                  <a:pt x="10811" y="3407"/>
                </a:lnTo>
                <a:lnTo>
                  <a:pt x="10780" y="3253"/>
                </a:lnTo>
                <a:lnTo>
                  <a:pt x="10743" y="3234"/>
                </a:lnTo>
                <a:lnTo>
                  <a:pt x="10697" y="3067"/>
                </a:lnTo>
                <a:lnTo>
                  <a:pt x="10645" y="3058"/>
                </a:lnTo>
                <a:lnTo>
                  <a:pt x="10691" y="2945"/>
                </a:lnTo>
                <a:lnTo>
                  <a:pt x="10702" y="2843"/>
                </a:lnTo>
                <a:lnTo>
                  <a:pt x="10650" y="2843"/>
                </a:lnTo>
                <a:lnTo>
                  <a:pt x="10598" y="2862"/>
                </a:lnTo>
                <a:lnTo>
                  <a:pt x="10655" y="2730"/>
                </a:lnTo>
                <a:lnTo>
                  <a:pt x="10594" y="2740"/>
                </a:lnTo>
                <a:lnTo>
                  <a:pt x="10556" y="2730"/>
                </a:lnTo>
                <a:close/>
                <a:moveTo>
                  <a:pt x="3228" y="2811"/>
                </a:moveTo>
                <a:lnTo>
                  <a:pt x="3192" y="2833"/>
                </a:lnTo>
                <a:lnTo>
                  <a:pt x="3124" y="2875"/>
                </a:lnTo>
                <a:lnTo>
                  <a:pt x="3098" y="2936"/>
                </a:lnTo>
                <a:lnTo>
                  <a:pt x="3110" y="2965"/>
                </a:lnTo>
                <a:lnTo>
                  <a:pt x="3182" y="2913"/>
                </a:lnTo>
                <a:lnTo>
                  <a:pt x="3260" y="2852"/>
                </a:lnTo>
                <a:lnTo>
                  <a:pt x="3260" y="2824"/>
                </a:lnTo>
                <a:lnTo>
                  <a:pt x="3228" y="2811"/>
                </a:lnTo>
                <a:close/>
                <a:moveTo>
                  <a:pt x="10457" y="3160"/>
                </a:moveTo>
                <a:lnTo>
                  <a:pt x="10417" y="3170"/>
                </a:lnTo>
                <a:lnTo>
                  <a:pt x="10375" y="3234"/>
                </a:lnTo>
                <a:lnTo>
                  <a:pt x="10302" y="3337"/>
                </a:lnTo>
                <a:lnTo>
                  <a:pt x="10328" y="3459"/>
                </a:lnTo>
                <a:lnTo>
                  <a:pt x="10283" y="3603"/>
                </a:lnTo>
                <a:lnTo>
                  <a:pt x="10354" y="3622"/>
                </a:lnTo>
                <a:lnTo>
                  <a:pt x="10448" y="3542"/>
                </a:lnTo>
                <a:lnTo>
                  <a:pt x="10490" y="3427"/>
                </a:lnTo>
                <a:lnTo>
                  <a:pt x="10483" y="3337"/>
                </a:lnTo>
                <a:lnTo>
                  <a:pt x="10509" y="3244"/>
                </a:lnTo>
                <a:lnTo>
                  <a:pt x="10457" y="3160"/>
                </a:lnTo>
                <a:close/>
                <a:moveTo>
                  <a:pt x="4000" y="3295"/>
                </a:moveTo>
                <a:lnTo>
                  <a:pt x="3979" y="3337"/>
                </a:lnTo>
                <a:lnTo>
                  <a:pt x="3970" y="3398"/>
                </a:lnTo>
                <a:lnTo>
                  <a:pt x="3974" y="3427"/>
                </a:lnTo>
                <a:lnTo>
                  <a:pt x="3970" y="3491"/>
                </a:lnTo>
                <a:lnTo>
                  <a:pt x="3979" y="3552"/>
                </a:lnTo>
                <a:lnTo>
                  <a:pt x="4000" y="3552"/>
                </a:lnTo>
                <a:lnTo>
                  <a:pt x="3995" y="3449"/>
                </a:lnTo>
                <a:lnTo>
                  <a:pt x="4073" y="3305"/>
                </a:lnTo>
                <a:lnTo>
                  <a:pt x="4021" y="3314"/>
                </a:lnTo>
                <a:lnTo>
                  <a:pt x="4000" y="3295"/>
                </a:lnTo>
                <a:close/>
                <a:moveTo>
                  <a:pt x="7892" y="3622"/>
                </a:moveTo>
                <a:lnTo>
                  <a:pt x="7840" y="3664"/>
                </a:lnTo>
                <a:lnTo>
                  <a:pt x="7795" y="3748"/>
                </a:lnTo>
                <a:lnTo>
                  <a:pt x="7706" y="3953"/>
                </a:lnTo>
                <a:lnTo>
                  <a:pt x="7649" y="4033"/>
                </a:lnTo>
                <a:lnTo>
                  <a:pt x="7665" y="4065"/>
                </a:lnTo>
                <a:lnTo>
                  <a:pt x="7623" y="4117"/>
                </a:lnTo>
                <a:lnTo>
                  <a:pt x="7628" y="4158"/>
                </a:lnTo>
                <a:lnTo>
                  <a:pt x="7732" y="4158"/>
                </a:lnTo>
                <a:lnTo>
                  <a:pt x="7788" y="4145"/>
                </a:lnTo>
                <a:lnTo>
                  <a:pt x="7835" y="4187"/>
                </a:lnTo>
                <a:lnTo>
                  <a:pt x="7788" y="4248"/>
                </a:lnTo>
                <a:lnTo>
                  <a:pt x="7821" y="4248"/>
                </a:lnTo>
                <a:lnTo>
                  <a:pt x="7899" y="4136"/>
                </a:lnTo>
                <a:lnTo>
                  <a:pt x="7913" y="4158"/>
                </a:lnTo>
                <a:lnTo>
                  <a:pt x="7887" y="4261"/>
                </a:lnTo>
                <a:lnTo>
                  <a:pt x="7918" y="4290"/>
                </a:lnTo>
                <a:lnTo>
                  <a:pt x="7944" y="4280"/>
                </a:lnTo>
                <a:lnTo>
                  <a:pt x="7981" y="4168"/>
                </a:lnTo>
                <a:lnTo>
                  <a:pt x="7976" y="4084"/>
                </a:lnTo>
                <a:lnTo>
                  <a:pt x="7981" y="4014"/>
                </a:lnTo>
                <a:lnTo>
                  <a:pt x="7939" y="4033"/>
                </a:lnTo>
                <a:lnTo>
                  <a:pt x="7970" y="3940"/>
                </a:lnTo>
                <a:lnTo>
                  <a:pt x="7924" y="3902"/>
                </a:lnTo>
                <a:lnTo>
                  <a:pt x="7892" y="3930"/>
                </a:lnTo>
                <a:lnTo>
                  <a:pt x="7852" y="3889"/>
                </a:lnTo>
                <a:lnTo>
                  <a:pt x="7878" y="3850"/>
                </a:lnTo>
                <a:lnTo>
                  <a:pt x="7847" y="3818"/>
                </a:lnTo>
                <a:lnTo>
                  <a:pt x="7805" y="3860"/>
                </a:lnTo>
                <a:lnTo>
                  <a:pt x="7856" y="3748"/>
                </a:lnTo>
                <a:lnTo>
                  <a:pt x="7899" y="3664"/>
                </a:lnTo>
                <a:lnTo>
                  <a:pt x="7913" y="3632"/>
                </a:lnTo>
                <a:lnTo>
                  <a:pt x="7892" y="3622"/>
                </a:lnTo>
                <a:close/>
                <a:moveTo>
                  <a:pt x="4073" y="3735"/>
                </a:moveTo>
                <a:lnTo>
                  <a:pt x="4057" y="3767"/>
                </a:lnTo>
                <a:lnTo>
                  <a:pt x="4052" y="3837"/>
                </a:lnTo>
                <a:lnTo>
                  <a:pt x="4099" y="3860"/>
                </a:lnTo>
                <a:lnTo>
                  <a:pt x="4094" y="3902"/>
                </a:lnTo>
                <a:lnTo>
                  <a:pt x="4125" y="3940"/>
                </a:lnTo>
                <a:lnTo>
                  <a:pt x="4125" y="3991"/>
                </a:lnTo>
                <a:lnTo>
                  <a:pt x="4193" y="4056"/>
                </a:lnTo>
                <a:lnTo>
                  <a:pt x="4229" y="4033"/>
                </a:lnTo>
                <a:lnTo>
                  <a:pt x="4229" y="3963"/>
                </a:lnTo>
                <a:lnTo>
                  <a:pt x="4198" y="3911"/>
                </a:lnTo>
                <a:lnTo>
                  <a:pt x="4193" y="3850"/>
                </a:lnTo>
                <a:lnTo>
                  <a:pt x="4187" y="3799"/>
                </a:lnTo>
                <a:lnTo>
                  <a:pt x="4146" y="3786"/>
                </a:lnTo>
                <a:lnTo>
                  <a:pt x="4120" y="3767"/>
                </a:lnTo>
                <a:lnTo>
                  <a:pt x="4073" y="3735"/>
                </a:lnTo>
                <a:close/>
                <a:moveTo>
                  <a:pt x="7416" y="3837"/>
                </a:moveTo>
                <a:lnTo>
                  <a:pt x="7400" y="3860"/>
                </a:lnTo>
                <a:lnTo>
                  <a:pt x="7437" y="3921"/>
                </a:lnTo>
                <a:lnTo>
                  <a:pt x="7499" y="3963"/>
                </a:lnTo>
                <a:lnTo>
                  <a:pt x="7524" y="3953"/>
                </a:lnTo>
                <a:lnTo>
                  <a:pt x="7524" y="3930"/>
                </a:lnTo>
                <a:lnTo>
                  <a:pt x="7484" y="3879"/>
                </a:lnTo>
                <a:lnTo>
                  <a:pt x="7416" y="3837"/>
                </a:lnTo>
                <a:close/>
                <a:moveTo>
                  <a:pt x="7359" y="4229"/>
                </a:moveTo>
                <a:lnTo>
                  <a:pt x="7333" y="4271"/>
                </a:lnTo>
                <a:lnTo>
                  <a:pt x="7338" y="4322"/>
                </a:lnTo>
                <a:lnTo>
                  <a:pt x="7400" y="4373"/>
                </a:lnTo>
                <a:lnTo>
                  <a:pt x="7421" y="4364"/>
                </a:lnTo>
                <a:lnTo>
                  <a:pt x="7458" y="4312"/>
                </a:lnTo>
                <a:lnTo>
                  <a:pt x="7406" y="4312"/>
                </a:lnTo>
                <a:lnTo>
                  <a:pt x="7369" y="4290"/>
                </a:lnTo>
                <a:lnTo>
                  <a:pt x="7359" y="4229"/>
                </a:lnTo>
                <a:close/>
                <a:moveTo>
                  <a:pt x="13552" y="4248"/>
                </a:moveTo>
                <a:lnTo>
                  <a:pt x="13604" y="4280"/>
                </a:lnTo>
                <a:lnTo>
                  <a:pt x="13656" y="4271"/>
                </a:lnTo>
                <a:lnTo>
                  <a:pt x="13677" y="4351"/>
                </a:lnTo>
                <a:lnTo>
                  <a:pt x="13682" y="4486"/>
                </a:lnTo>
                <a:lnTo>
                  <a:pt x="13630" y="4466"/>
                </a:lnTo>
                <a:lnTo>
                  <a:pt x="13588" y="4486"/>
                </a:lnTo>
                <a:lnTo>
                  <a:pt x="13599" y="4588"/>
                </a:lnTo>
                <a:lnTo>
                  <a:pt x="13541" y="4579"/>
                </a:lnTo>
                <a:lnTo>
                  <a:pt x="13548" y="4620"/>
                </a:lnTo>
                <a:lnTo>
                  <a:pt x="13583" y="4649"/>
                </a:lnTo>
                <a:lnTo>
                  <a:pt x="13625" y="4774"/>
                </a:lnTo>
                <a:lnTo>
                  <a:pt x="13692" y="4813"/>
                </a:lnTo>
                <a:lnTo>
                  <a:pt x="13708" y="4864"/>
                </a:lnTo>
                <a:lnTo>
                  <a:pt x="13703" y="4916"/>
                </a:lnTo>
                <a:lnTo>
                  <a:pt x="13708" y="4948"/>
                </a:lnTo>
                <a:lnTo>
                  <a:pt x="13734" y="5041"/>
                </a:lnTo>
                <a:lnTo>
                  <a:pt x="13729" y="4938"/>
                </a:lnTo>
                <a:lnTo>
                  <a:pt x="13769" y="4906"/>
                </a:lnTo>
                <a:lnTo>
                  <a:pt x="13795" y="4989"/>
                </a:lnTo>
                <a:lnTo>
                  <a:pt x="13847" y="5070"/>
                </a:lnTo>
                <a:lnTo>
                  <a:pt x="13807" y="5111"/>
                </a:lnTo>
                <a:lnTo>
                  <a:pt x="13748" y="5082"/>
                </a:lnTo>
                <a:lnTo>
                  <a:pt x="13748" y="5195"/>
                </a:lnTo>
                <a:lnTo>
                  <a:pt x="13786" y="5204"/>
                </a:lnTo>
                <a:lnTo>
                  <a:pt x="13781" y="5297"/>
                </a:lnTo>
                <a:lnTo>
                  <a:pt x="13826" y="5339"/>
                </a:lnTo>
                <a:lnTo>
                  <a:pt x="13833" y="5480"/>
                </a:lnTo>
                <a:lnTo>
                  <a:pt x="13852" y="5573"/>
                </a:lnTo>
                <a:lnTo>
                  <a:pt x="13852" y="5605"/>
                </a:lnTo>
                <a:lnTo>
                  <a:pt x="13769" y="5634"/>
                </a:lnTo>
                <a:lnTo>
                  <a:pt x="13687" y="5615"/>
                </a:lnTo>
                <a:lnTo>
                  <a:pt x="13640" y="5544"/>
                </a:lnTo>
                <a:lnTo>
                  <a:pt x="13583" y="5512"/>
                </a:lnTo>
                <a:lnTo>
                  <a:pt x="13557" y="5410"/>
                </a:lnTo>
                <a:lnTo>
                  <a:pt x="13548" y="5339"/>
                </a:lnTo>
                <a:lnTo>
                  <a:pt x="13562" y="5307"/>
                </a:lnTo>
                <a:lnTo>
                  <a:pt x="13567" y="5256"/>
                </a:lnTo>
                <a:lnTo>
                  <a:pt x="13567" y="5153"/>
                </a:lnTo>
                <a:lnTo>
                  <a:pt x="13614" y="5143"/>
                </a:lnTo>
                <a:lnTo>
                  <a:pt x="13593" y="5102"/>
                </a:lnTo>
                <a:lnTo>
                  <a:pt x="13567" y="5092"/>
                </a:lnTo>
                <a:lnTo>
                  <a:pt x="13531" y="4999"/>
                </a:lnTo>
                <a:lnTo>
                  <a:pt x="13489" y="4948"/>
                </a:lnTo>
                <a:lnTo>
                  <a:pt x="13412" y="4794"/>
                </a:lnTo>
                <a:lnTo>
                  <a:pt x="13407" y="4701"/>
                </a:lnTo>
                <a:lnTo>
                  <a:pt x="13345" y="4579"/>
                </a:lnTo>
                <a:lnTo>
                  <a:pt x="13381" y="4444"/>
                </a:lnTo>
                <a:lnTo>
                  <a:pt x="13433" y="4425"/>
                </a:lnTo>
                <a:lnTo>
                  <a:pt x="13449" y="4341"/>
                </a:lnTo>
                <a:lnTo>
                  <a:pt x="13496" y="4312"/>
                </a:lnTo>
                <a:lnTo>
                  <a:pt x="13552" y="4248"/>
                </a:lnTo>
                <a:close/>
                <a:moveTo>
                  <a:pt x="12893" y="4261"/>
                </a:moveTo>
                <a:lnTo>
                  <a:pt x="12900" y="4290"/>
                </a:lnTo>
                <a:lnTo>
                  <a:pt x="12827" y="4341"/>
                </a:lnTo>
                <a:lnTo>
                  <a:pt x="12863" y="4393"/>
                </a:lnTo>
                <a:lnTo>
                  <a:pt x="12827" y="4505"/>
                </a:lnTo>
                <a:lnTo>
                  <a:pt x="12790" y="4527"/>
                </a:lnTo>
                <a:lnTo>
                  <a:pt x="12841" y="4607"/>
                </a:lnTo>
                <a:lnTo>
                  <a:pt x="12909" y="4659"/>
                </a:lnTo>
                <a:lnTo>
                  <a:pt x="12992" y="4774"/>
                </a:lnTo>
                <a:lnTo>
                  <a:pt x="13018" y="4813"/>
                </a:lnTo>
                <a:lnTo>
                  <a:pt x="13049" y="4835"/>
                </a:lnTo>
                <a:lnTo>
                  <a:pt x="13086" y="4887"/>
                </a:lnTo>
                <a:lnTo>
                  <a:pt x="13107" y="4980"/>
                </a:lnTo>
                <a:lnTo>
                  <a:pt x="13101" y="5041"/>
                </a:lnTo>
                <a:lnTo>
                  <a:pt x="13044" y="5111"/>
                </a:lnTo>
                <a:lnTo>
                  <a:pt x="12997" y="5102"/>
                </a:lnTo>
                <a:lnTo>
                  <a:pt x="12935" y="5121"/>
                </a:lnTo>
                <a:lnTo>
                  <a:pt x="12853" y="5070"/>
                </a:lnTo>
                <a:lnTo>
                  <a:pt x="12749" y="4980"/>
                </a:lnTo>
                <a:lnTo>
                  <a:pt x="12655" y="4980"/>
                </a:lnTo>
                <a:lnTo>
                  <a:pt x="12594" y="5018"/>
                </a:lnTo>
                <a:lnTo>
                  <a:pt x="12530" y="5111"/>
                </a:lnTo>
                <a:lnTo>
                  <a:pt x="12422" y="5092"/>
                </a:lnTo>
                <a:lnTo>
                  <a:pt x="12407" y="5195"/>
                </a:lnTo>
                <a:lnTo>
                  <a:pt x="12318" y="5204"/>
                </a:lnTo>
                <a:lnTo>
                  <a:pt x="12262" y="5339"/>
                </a:lnTo>
                <a:lnTo>
                  <a:pt x="12304" y="5400"/>
                </a:lnTo>
                <a:lnTo>
                  <a:pt x="12283" y="5503"/>
                </a:lnTo>
                <a:lnTo>
                  <a:pt x="12330" y="5573"/>
                </a:lnTo>
                <a:lnTo>
                  <a:pt x="12370" y="5708"/>
                </a:lnTo>
                <a:lnTo>
                  <a:pt x="12433" y="5708"/>
                </a:lnTo>
                <a:lnTo>
                  <a:pt x="12490" y="5779"/>
                </a:lnTo>
                <a:lnTo>
                  <a:pt x="12526" y="5759"/>
                </a:lnTo>
                <a:lnTo>
                  <a:pt x="12537" y="5708"/>
                </a:lnTo>
                <a:lnTo>
                  <a:pt x="12599" y="5708"/>
                </a:lnTo>
                <a:lnTo>
                  <a:pt x="12650" y="5779"/>
                </a:lnTo>
                <a:lnTo>
                  <a:pt x="12738" y="5769"/>
                </a:lnTo>
                <a:lnTo>
                  <a:pt x="12775" y="5686"/>
                </a:lnTo>
                <a:lnTo>
                  <a:pt x="12827" y="5718"/>
                </a:lnTo>
                <a:lnTo>
                  <a:pt x="12863" y="5708"/>
                </a:lnTo>
                <a:lnTo>
                  <a:pt x="12841" y="5759"/>
                </a:lnTo>
                <a:lnTo>
                  <a:pt x="12867" y="5820"/>
                </a:lnTo>
                <a:lnTo>
                  <a:pt x="12858" y="5872"/>
                </a:lnTo>
                <a:lnTo>
                  <a:pt x="12867" y="5974"/>
                </a:lnTo>
                <a:lnTo>
                  <a:pt x="12848" y="6067"/>
                </a:lnTo>
                <a:lnTo>
                  <a:pt x="12832" y="6180"/>
                </a:lnTo>
                <a:lnTo>
                  <a:pt x="12827" y="6212"/>
                </a:lnTo>
                <a:lnTo>
                  <a:pt x="12822" y="6314"/>
                </a:lnTo>
                <a:lnTo>
                  <a:pt x="12811" y="6375"/>
                </a:lnTo>
                <a:lnTo>
                  <a:pt x="12816" y="6385"/>
                </a:lnTo>
                <a:lnTo>
                  <a:pt x="12801" y="6427"/>
                </a:lnTo>
                <a:lnTo>
                  <a:pt x="12775" y="6456"/>
                </a:lnTo>
                <a:lnTo>
                  <a:pt x="12728" y="6446"/>
                </a:lnTo>
                <a:lnTo>
                  <a:pt x="12681" y="6417"/>
                </a:lnTo>
                <a:lnTo>
                  <a:pt x="12671" y="6456"/>
                </a:lnTo>
                <a:lnTo>
                  <a:pt x="12650" y="6385"/>
                </a:lnTo>
                <a:lnTo>
                  <a:pt x="12608" y="6366"/>
                </a:lnTo>
                <a:lnTo>
                  <a:pt x="12556" y="6375"/>
                </a:lnTo>
                <a:lnTo>
                  <a:pt x="12537" y="6417"/>
                </a:lnTo>
                <a:lnTo>
                  <a:pt x="12495" y="6456"/>
                </a:lnTo>
                <a:lnTo>
                  <a:pt x="12469" y="6436"/>
                </a:lnTo>
                <a:lnTo>
                  <a:pt x="12412" y="6395"/>
                </a:lnTo>
                <a:lnTo>
                  <a:pt x="12356" y="6353"/>
                </a:lnTo>
                <a:lnTo>
                  <a:pt x="12278" y="6353"/>
                </a:lnTo>
                <a:lnTo>
                  <a:pt x="12262" y="6314"/>
                </a:lnTo>
                <a:lnTo>
                  <a:pt x="12205" y="6292"/>
                </a:lnTo>
                <a:lnTo>
                  <a:pt x="12184" y="6273"/>
                </a:lnTo>
                <a:lnTo>
                  <a:pt x="12163" y="6273"/>
                </a:lnTo>
                <a:lnTo>
                  <a:pt x="12142" y="6212"/>
                </a:lnTo>
                <a:lnTo>
                  <a:pt x="12064" y="6180"/>
                </a:lnTo>
                <a:lnTo>
                  <a:pt x="12024" y="6199"/>
                </a:lnTo>
                <a:lnTo>
                  <a:pt x="11981" y="6263"/>
                </a:lnTo>
                <a:lnTo>
                  <a:pt x="11967" y="6324"/>
                </a:lnTo>
                <a:lnTo>
                  <a:pt x="11981" y="6427"/>
                </a:lnTo>
                <a:lnTo>
                  <a:pt x="11956" y="6488"/>
                </a:lnTo>
                <a:lnTo>
                  <a:pt x="11930" y="6520"/>
                </a:lnTo>
                <a:lnTo>
                  <a:pt x="11868" y="6446"/>
                </a:lnTo>
                <a:lnTo>
                  <a:pt x="11785" y="6385"/>
                </a:lnTo>
                <a:lnTo>
                  <a:pt x="11734" y="6353"/>
                </a:lnTo>
                <a:lnTo>
                  <a:pt x="11701" y="6231"/>
                </a:lnTo>
                <a:lnTo>
                  <a:pt x="11624" y="6170"/>
                </a:lnTo>
                <a:lnTo>
                  <a:pt x="11578" y="6148"/>
                </a:lnTo>
                <a:lnTo>
                  <a:pt x="11552" y="6160"/>
                </a:lnTo>
                <a:lnTo>
                  <a:pt x="11484" y="6109"/>
                </a:lnTo>
                <a:lnTo>
                  <a:pt x="11463" y="6087"/>
                </a:lnTo>
                <a:lnTo>
                  <a:pt x="11449" y="6026"/>
                </a:lnTo>
                <a:lnTo>
                  <a:pt x="11416" y="6026"/>
                </a:lnTo>
                <a:lnTo>
                  <a:pt x="11407" y="5955"/>
                </a:lnTo>
                <a:lnTo>
                  <a:pt x="11442" y="5881"/>
                </a:lnTo>
                <a:lnTo>
                  <a:pt x="11449" y="5769"/>
                </a:lnTo>
                <a:lnTo>
                  <a:pt x="11428" y="5737"/>
                </a:lnTo>
                <a:lnTo>
                  <a:pt x="11428" y="5676"/>
                </a:lnTo>
                <a:lnTo>
                  <a:pt x="11453" y="5615"/>
                </a:lnTo>
                <a:lnTo>
                  <a:pt x="11449" y="5583"/>
                </a:lnTo>
                <a:lnTo>
                  <a:pt x="11402" y="5634"/>
                </a:lnTo>
                <a:lnTo>
                  <a:pt x="11402" y="5564"/>
                </a:lnTo>
                <a:lnTo>
                  <a:pt x="11360" y="5544"/>
                </a:lnTo>
                <a:lnTo>
                  <a:pt x="11298" y="5596"/>
                </a:lnTo>
                <a:lnTo>
                  <a:pt x="11261" y="5605"/>
                </a:lnTo>
                <a:lnTo>
                  <a:pt x="11235" y="5573"/>
                </a:lnTo>
                <a:lnTo>
                  <a:pt x="11173" y="5573"/>
                </a:lnTo>
                <a:lnTo>
                  <a:pt x="11121" y="5625"/>
                </a:lnTo>
                <a:lnTo>
                  <a:pt x="11091" y="5605"/>
                </a:lnTo>
                <a:lnTo>
                  <a:pt x="10997" y="5615"/>
                </a:lnTo>
                <a:lnTo>
                  <a:pt x="10898" y="5634"/>
                </a:lnTo>
                <a:lnTo>
                  <a:pt x="10841" y="5676"/>
                </a:lnTo>
                <a:lnTo>
                  <a:pt x="10806" y="5727"/>
                </a:lnTo>
                <a:lnTo>
                  <a:pt x="10743" y="5750"/>
                </a:lnTo>
                <a:lnTo>
                  <a:pt x="10686" y="5820"/>
                </a:lnTo>
                <a:lnTo>
                  <a:pt x="10660" y="5820"/>
                </a:lnTo>
                <a:lnTo>
                  <a:pt x="10603" y="5788"/>
                </a:lnTo>
                <a:lnTo>
                  <a:pt x="10551" y="5801"/>
                </a:lnTo>
                <a:lnTo>
                  <a:pt x="10516" y="5737"/>
                </a:lnTo>
                <a:lnTo>
                  <a:pt x="10504" y="5737"/>
                </a:lnTo>
                <a:lnTo>
                  <a:pt x="10516" y="5708"/>
                </a:lnTo>
                <a:lnTo>
                  <a:pt x="10551" y="5657"/>
                </a:lnTo>
                <a:lnTo>
                  <a:pt x="10603" y="5657"/>
                </a:lnTo>
                <a:lnTo>
                  <a:pt x="10676" y="5657"/>
                </a:lnTo>
                <a:lnTo>
                  <a:pt x="10717" y="5554"/>
                </a:lnTo>
                <a:lnTo>
                  <a:pt x="10759" y="5522"/>
                </a:lnTo>
                <a:lnTo>
                  <a:pt x="10768" y="5429"/>
                </a:lnTo>
                <a:lnTo>
                  <a:pt x="10801" y="5368"/>
                </a:lnTo>
                <a:lnTo>
                  <a:pt x="10780" y="5288"/>
                </a:lnTo>
                <a:lnTo>
                  <a:pt x="10801" y="5172"/>
                </a:lnTo>
                <a:lnTo>
                  <a:pt x="10836" y="5102"/>
                </a:lnTo>
                <a:lnTo>
                  <a:pt x="10841" y="5060"/>
                </a:lnTo>
                <a:lnTo>
                  <a:pt x="10914" y="5031"/>
                </a:lnTo>
                <a:lnTo>
                  <a:pt x="10966" y="4938"/>
                </a:lnTo>
                <a:lnTo>
                  <a:pt x="10961" y="4855"/>
                </a:lnTo>
                <a:lnTo>
                  <a:pt x="10966" y="4774"/>
                </a:lnTo>
                <a:lnTo>
                  <a:pt x="11044" y="4733"/>
                </a:lnTo>
                <a:lnTo>
                  <a:pt x="11152" y="4774"/>
                </a:lnTo>
                <a:lnTo>
                  <a:pt x="11199" y="4701"/>
                </a:lnTo>
                <a:lnTo>
                  <a:pt x="11220" y="4691"/>
                </a:lnTo>
                <a:lnTo>
                  <a:pt x="11251" y="4630"/>
                </a:lnTo>
                <a:lnTo>
                  <a:pt x="11277" y="4607"/>
                </a:lnTo>
                <a:lnTo>
                  <a:pt x="11324" y="4649"/>
                </a:lnTo>
                <a:lnTo>
                  <a:pt x="11350" y="4672"/>
                </a:lnTo>
                <a:lnTo>
                  <a:pt x="11371" y="4803"/>
                </a:lnTo>
                <a:lnTo>
                  <a:pt x="11411" y="4887"/>
                </a:lnTo>
                <a:lnTo>
                  <a:pt x="11463" y="4980"/>
                </a:lnTo>
                <a:lnTo>
                  <a:pt x="11510" y="5041"/>
                </a:lnTo>
                <a:lnTo>
                  <a:pt x="11552" y="5050"/>
                </a:lnTo>
                <a:lnTo>
                  <a:pt x="11578" y="5102"/>
                </a:lnTo>
                <a:lnTo>
                  <a:pt x="11614" y="5121"/>
                </a:lnTo>
                <a:lnTo>
                  <a:pt x="11635" y="5185"/>
                </a:lnTo>
                <a:lnTo>
                  <a:pt x="11661" y="5204"/>
                </a:lnTo>
                <a:lnTo>
                  <a:pt x="11682" y="5275"/>
                </a:lnTo>
                <a:lnTo>
                  <a:pt x="11708" y="5358"/>
                </a:lnTo>
                <a:lnTo>
                  <a:pt x="11696" y="5390"/>
                </a:lnTo>
                <a:lnTo>
                  <a:pt x="11687" y="5461"/>
                </a:lnTo>
                <a:lnTo>
                  <a:pt x="11687" y="5503"/>
                </a:lnTo>
                <a:lnTo>
                  <a:pt x="11708" y="5493"/>
                </a:lnTo>
                <a:lnTo>
                  <a:pt x="11734" y="5378"/>
                </a:lnTo>
                <a:lnTo>
                  <a:pt x="11753" y="5368"/>
                </a:lnTo>
                <a:lnTo>
                  <a:pt x="11760" y="5297"/>
                </a:lnTo>
                <a:lnTo>
                  <a:pt x="11717" y="5246"/>
                </a:lnTo>
                <a:lnTo>
                  <a:pt x="11739" y="5153"/>
                </a:lnTo>
                <a:lnTo>
                  <a:pt x="11790" y="5172"/>
                </a:lnTo>
                <a:lnTo>
                  <a:pt x="11821" y="5236"/>
                </a:lnTo>
                <a:lnTo>
                  <a:pt x="11831" y="5185"/>
                </a:lnTo>
                <a:lnTo>
                  <a:pt x="11826" y="5163"/>
                </a:lnTo>
                <a:lnTo>
                  <a:pt x="11774" y="5092"/>
                </a:lnTo>
                <a:lnTo>
                  <a:pt x="11734" y="5050"/>
                </a:lnTo>
                <a:lnTo>
                  <a:pt x="11682" y="4999"/>
                </a:lnTo>
                <a:lnTo>
                  <a:pt x="11696" y="4967"/>
                </a:lnTo>
                <a:lnTo>
                  <a:pt x="11682" y="4938"/>
                </a:lnTo>
                <a:lnTo>
                  <a:pt x="11640" y="4938"/>
                </a:lnTo>
                <a:lnTo>
                  <a:pt x="11572" y="4826"/>
                </a:lnTo>
                <a:lnTo>
                  <a:pt x="11541" y="4710"/>
                </a:lnTo>
                <a:lnTo>
                  <a:pt x="11489" y="4640"/>
                </a:lnTo>
                <a:lnTo>
                  <a:pt x="11468" y="4569"/>
                </a:lnTo>
                <a:lnTo>
                  <a:pt x="11475" y="4527"/>
                </a:lnTo>
                <a:lnTo>
                  <a:pt x="11468" y="4466"/>
                </a:lnTo>
                <a:lnTo>
                  <a:pt x="11510" y="4415"/>
                </a:lnTo>
                <a:lnTo>
                  <a:pt x="11552" y="4434"/>
                </a:lnTo>
                <a:lnTo>
                  <a:pt x="11541" y="4444"/>
                </a:lnTo>
                <a:lnTo>
                  <a:pt x="11541" y="4495"/>
                </a:lnTo>
                <a:lnTo>
                  <a:pt x="11557" y="4537"/>
                </a:lnTo>
                <a:lnTo>
                  <a:pt x="11572" y="4476"/>
                </a:lnTo>
                <a:lnTo>
                  <a:pt x="11609" y="4495"/>
                </a:lnTo>
                <a:lnTo>
                  <a:pt x="11614" y="4537"/>
                </a:lnTo>
                <a:lnTo>
                  <a:pt x="11640" y="4588"/>
                </a:lnTo>
                <a:lnTo>
                  <a:pt x="11630" y="4598"/>
                </a:lnTo>
                <a:lnTo>
                  <a:pt x="11682" y="4701"/>
                </a:lnTo>
                <a:lnTo>
                  <a:pt x="11734" y="4742"/>
                </a:lnTo>
                <a:lnTo>
                  <a:pt x="11769" y="4794"/>
                </a:lnTo>
                <a:lnTo>
                  <a:pt x="11821" y="4845"/>
                </a:lnTo>
                <a:lnTo>
                  <a:pt x="11842" y="4906"/>
                </a:lnTo>
                <a:lnTo>
                  <a:pt x="11857" y="4948"/>
                </a:lnTo>
                <a:lnTo>
                  <a:pt x="11868" y="4957"/>
                </a:lnTo>
                <a:lnTo>
                  <a:pt x="11878" y="4980"/>
                </a:lnTo>
                <a:lnTo>
                  <a:pt x="11873" y="5018"/>
                </a:lnTo>
                <a:lnTo>
                  <a:pt x="11873" y="5111"/>
                </a:lnTo>
                <a:lnTo>
                  <a:pt x="11878" y="5172"/>
                </a:lnTo>
                <a:lnTo>
                  <a:pt x="11909" y="5214"/>
                </a:lnTo>
                <a:lnTo>
                  <a:pt x="11909" y="5246"/>
                </a:lnTo>
                <a:lnTo>
                  <a:pt x="11920" y="5256"/>
                </a:lnTo>
                <a:lnTo>
                  <a:pt x="11925" y="5297"/>
                </a:lnTo>
                <a:lnTo>
                  <a:pt x="11956" y="5378"/>
                </a:lnTo>
                <a:lnTo>
                  <a:pt x="11981" y="5442"/>
                </a:lnTo>
                <a:lnTo>
                  <a:pt x="11998" y="5532"/>
                </a:lnTo>
                <a:lnTo>
                  <a:pt x="12024" y="5647"/>
                </a:lnTo>
                <a:lnTo>
                  <a:pt x="12071" y="5708"/>
                </a:lnTo>
                <a:lnTo>
                  <a:pt x="12106" y="5708"/>
                </a:lnTo>
                <a:lnTo>
                  <a:pt x="12080" y="5583"/>
                </a:lnTo>
                <a:lnTo>
                  <a:pt x="12116" y="5573"/>
                </a:lnTo>
                <a:lnTo>
                  <a:pt x="12096" y="5503"/>
                </a:lnTo>
                <a:lnTo>
                  <a:pt x="12148" y="5544"/>
                </a:lnTo>
                <a:lnTo>
                  <a:pt x="12142" y="5471"/>
                </a:lnTo>
                <a:lnTo>
                  <a:pt x="12111" y="5429"/>
                </a:lnTo>
                <a:lnTo>
                  <a:pt x="12075" y="5368"/>
                </a:lnTo>
                <a:lnTo>
                  <a:pt x="12096" y="5339"/>
                </a:lnTo>
                <a:lnTo>
                  <a:pt x="12064" y="5275"/>
                </a:lnTo>
                <a:lnTo>
                  <a:pt x="12049" y="5195"/>
                </a:lnTo>
                <a:lnTo>
                  <a:pt x="12059" y="5163"/>
                </a:lnTo>
                <a:lnTo>
                  <a:pt x="12090" y="5236"/>
                </a:lnTo>
                <a:lnTo>
                  <a:pt x="12122" y="5236"/>
                </a:lnTo>
                <a:lnTo>
                  <a:pt x="12148" y="5214"/>
                </a:lnTo>
                <a:lnTo>
                  <a:pt x="12106" y="5143"/>
                </a:lnTo>
                <a:lnTo>
                  <a:pt x="12174" y="5111"/>
                </a:lnTo>
                <a:lnTo>
                  <a:pt x="12205" y="5121"/>
                </a:lnTo>
                <a:lnTo>
                  <a:pt x="12241" y="5121"/>
                </a:lnTo>
                <a:lnTo>
                  <a:pt x="12241" y="5153"/>
                </a:lnTo>
                <a:lnTo>
                  <a:pt x="12262" y="5214"/>
                </a:lnTo>
                <a:lnTo>
                  <a:pt x="12304" y="5143"/>
                </a:lnTo>
                <a:lnTo>
                  <a:pt x="12323" y="5102"/>
                </a:lnTo>
                <a:lnTo>
                  <a:pt x="12391" y="5092"/>
                </a:lnTo>
                <a:lnTo>
                  <a:pt x="12401" y="5060"/>
                </a:lnTo>
                <a:lnTo>
                  <a:pt x="12349" y="5018"/>
                </a:lnTo>
                <a:lnTo>
                  <a:pt x="12339" y="4967"/>
                </a:lnTo>
                <a:lnTo>
                  <a:pt x="12318" y="4896"/>
                </a:lnTo>
                <a:lnTo>
                  <a:pt x="12335" y="4803"/>
                </a:lnTo>
                <a:lnTo>
                  <a:pt x="12360" y="4752"/>
                </a:lnTo>
                <a:lnTo>
                  <a:pt x="12365" y="4588"/>
                </a:lnTo>
                <a:lnTo>
                  <a:pt x="12381" y="4598"/>
                </a:lnTo>
                <a:lnTo>
                  <a:pt x="12407" y="4569"/>
                </a:lnTo>
                <a:lnTo>
                  <a:pt x="12401" y="4537"/>
                </a:lnTo>
                <a:lnTo>
                  <a:pt x="12438" y="4434"/>
                </a:lnTo>
                <a:lnTo>
                  <a:pt x="12453" y="4364"/>
                </a:lnTo>
                <a:lnTo>
                  <a:pt x="12500" y="4341"/>
                </a:lnTo>
                <a:lnTo>
                  <a:pt x="12505" y="4393"/>
                </a:lnTo>
                <a:lnTo>
                  <a:pt x="12594" y="4425"/>
                </a:lnTo>
                <a:lnTo>
                  <a:pt x="12615" y="4453"/>
                </a:lnTo>
                <a:lnTo>
                  <a:pt x="12568" y="4495"/>
                </a:lnTo>
                <a:lnTo>
                  <a:pt x="12563" y="4518"/>
                </a:lnTo>
                <a:lnTo>
                  <a:pt x="12624" y="4556"/>
                </a:lnTo>
                <a:lnTo>
                  <a:pt x="12620" y="4620"/>
                </a:lnTo>
                <a:lnTo>
                  <a:pt x="12650" y="4649"/>
                </a:lnTo>
                <a:lnTo>
                  <a:pt x="12718" y="4569"/>
                </a:lnTo>
                <a:lnTo>
                  <a:pt x="12775" y="4547"/>
                </a:lnTo>
                <a:lnTo>
                  <a:pt x="12780" y="4495"/>
                </a:lnTo>
                <a:lnTo>
                  <a:pt x="12723" y="4505"/>
                </a:lnTo>
                <a:lnTo>
                  <a:pt x="12692" y="4476"/>
                </a:lnTo>
                <a:lnTo>
                  <a:pt x="12681" y="4393"/>
                </a:lnTo>
                <a:lnTo>
                  <a:pt x="12723" y="4341"/>
                </a:lnTo>
                <a:lnTo>
                  <a:pt x="12775" y="4332"/>
                </a:lnTo>
                <a:lnTo>
                  <a:pt x="12806" y="4290"/>
                </a:lnTo>
                <a:lnTo>
                  <a:pt x="12848" y="4280"/>
                </a:lnTo>
                <a:lnTo>
                  <a:pt x="12893" y="4261"/>
                </a:lnTo>
                <a:close/>
                <a:moveTo>
                  <a:pt x="18497" y="4425"/>
                </a:moveTo>
                <a:lnTo>
                  <a:pt x="18516" y="4537"/>
                </a:lnTo>
                <a:lnTo>
                  <a:pt x="18563" y="4723"/>
                </a:lnTo>
                <a:lnTo>
                  <a:pt x="18512" y="4723"/>
                </a:lnTo>
                <a:lnTo>
                  <a:pt x="18516" y="4835"/>
                </a:lnTo>
                <a:lnTo>
                  <a:pt x="18563" y="4967"/>
                </a:lnTo>
                <a:lnTo>
                  <a:pt x="18626" y="4957"/>
                </a:lnTo>
                <a:lnTo>
                  <a:pt x="18610" y="4813"/>
                </a:lnTo>
                <a:lnTo>
                  <a:pt x="18730" y="4906"/>
                </a:lnTo>
                <a:lnTo>
                  <a:pt x="18730" y="4774"/>
                </a:lnTo>
                <a:lnTo>
                  <a:pt x="18801" y="4733"/>
                </a:lnTo>
                <a:lnTo>
                  <a:pt x="18735" y="4588"/>
                </a:lnTo>
                <a:lnTo>
                  <a:pt x="18719" y="4640"/>
                </a:lnTo>
                <a:lnTo>
                  <a:pt x="18667" y="4607"/>
                </a:lnTo>
                <a:lnTo>
                  <a:pt x="18610" y="4569"/>
                </a:lnTo>
                <a:lnTo>
                  <a:pt x="18497" y="4425"/>
                </a:lnTo>
                <a:close/>
                <a:moveTo>
                  <a:pt x="11319" y="4774"/>
                </a:moveTo>
                <a:lnTo>
                  <a:pt x="11282" y="4826"/>
                </a:lnTo>
                <a:lnTo>
                  <a:pt x="11272" y="4877"/>
                </a:lnTo>
                <a:lnTo>
                  <a:pt x="11287" y="4957"/>
                </a:lnTo>
                <a:lnTo>
                  <a:pt x="11313" y="4989"/>
                </a:lnTo>
                <a:lnTo>
                  <a:pt x="11329" y="4887"/>
                </a:lnTo>
                <a:lnTo>
                  <a:pt x="11319" y="4774"/>
                </a:lnTo>
                <a:close/>
                <a:moveTo>
                  <a:pt x="18652" y="4989"/>
                </a:moveTo>
                <a:lnTo>
                  <a:pt x="18601" y="5009"/>
                </a:lnTo>
                <a:lnTo>
                  <a:pt x="18605" y="5102"/>
                </a:lnTo>
                <a:lnTo>
                  <a:pt x="18657" y="5256"/>
                </a:lnTo>
                <a:lnTo>
                  <a:pt x="18667" y="5419"/>
                </a:lnTo>
                <a:lnTo>
                  <a:pt x="18652" y="5471"/>
                </a:lnTo>
                <a:lnTo>
                  <a:pt x="18601" y="5605"/>
                </a:lnTo>
                <a:lnTo>
                  <a:pt x="18549" y="5544"/>
                </a:lnTo>
                <a:lnTo>
                  <a:pt x="18549" y="5779"/>
                </a:lnTo>
                <a:lnTo>
                  <a:pt x="18481" y="5759"/>
                </a:lnTo>
                <a:lnTo>
                  <a:pt x="18377" y="5801"/>
                </a:lnTo>
                <a:lnTo>
                  <a:pt x="18356" y="5891"/>
                </a:lnTo>
                <a:lnTo>
                  <a:pt x="18316" y="5955"/>
                </a:lnTo>
                <a:lnTo>
                  <a:pt x="18299" y="6045"/>
                </a:lnTo>
                <a:lnTo>
                  <a:pt x="18257" y="6087"/>
                </a:lnTo>
                <a:lnTo>
                  <a:pt x="18299" y="6180"/>
                </a:lnTo>
                <a:lnTo>
                  <a:pt x="18341" y="6221"/>
                </a:lnTo>
                <a:lnTo>
                  <a:pt x="18351" y="6343"/>
                </a:lnTo>
                <a:lnTo>
                  <a:pt x="18393" y="6395"/>
                </a:lnTo>
                <a:lnTo>
                  <a:pt x="18419" y="6334"/>
                </a:lnTo>
                <a:lnTo>
                  <a:pt x="18408" y="6109"/>
                </a:lnTo>
                <a:lnTo>
                  <a:pt x="18330" y="6006"/>
                </a:lnTo>
                <a:lnTo>
                  <a:pt x="18398" y="6006"/>
                </a:lnTo>
                <a:lnTo>
                  <a:pt x="18450" y="5942"/>
                </a:lnTo>
                <a:lnTo>
                  <a:pt x="18542" y="5913"/>
                </a:lnTo>
                <a:lnTo>
                  <a:pt x="18568" y="6016"/>
                </a:lnTo>
                <a:lnTo>
                  <a:pt x="18620" y="6067"/>
                </a:lnTo>
                <a:lnTo>
                  <a:pt x="18667" y="5904"/>
                </a:lnTo>
                <a:lnTo>
                  <a:pt x="18766" y="5904"/>
                </a:lnTo>
                <a:lnTo>
                  <a:pt x="18822" y="5830"/>
                </a:lnTo>
                <a:lnTo>
                  <a:pt x="18827" y="5737"/>
                </a:lnTo>
                <a:lnTo>
                  <a:pt x="18801" y="5666"/>
                </a:lnTo>
                <a:lnTo>
                  <a:pt x="18797" y="5564"/>
                </a:lnTo>
                <a:lnTo>
                  <a:pt x="18756" y="5419"/>
                </a:lnTo>
                <a:lnTo>
                  <a:pt x="18771" y="5288"/>
                </a:lnTo>
                <a:lnTo>
                  <a:pt x="18740" y="5172"/>
                </a:lnTo>
                <a:lnTo>
                  <a:pt x="18652" y="4989"/>
                </a:lnTo>
                <a:close/>
                <a:moveTo>
                  <a:pt x="11313" y="5009"/>
                </a:moveTo>
                <a:lnTo>
                  <a:pt x="11287" y="5050"/>
                </a:lnTo>
                <a:lnTo>
                  <a:pt x="11256" y="5050"/>
                </a:lnTo>
                <a:lnTo>
                  <a:pt x="11267" y="5121"/>
                </a:lnTo>
                <a:lnTo>
                  <a:pt x="11272" y="5288"/>
                </a:lnTo>
                <a:lnTo>
                  <a:pt x="11298" y="5326"/>
                </a:lnTo>
                <a:lnTo>
                  <a:pt x="11319" y="5275"/>
                </a:lnTo>
                <a:lnTo>
                  <a:pt x="11345" y="5288"/>
                </a:lnTo>
                <a:lnTo>
                  <a:pt x="11350" y="5111"/>
                </a:lnTo>
                <a:lnTo>
                  <a:pt x="11313" y="5009"/>
                </a:lnTo>
                <a:close/>
                <a:moveTo>
                  <a:pt x="11675" y="5419"/>
                </a:moveTo>
                <a:lnTo>
                  <a:pt x="11635" y="5429"/>
                </a:lnTo>
                <a:lnTo>
                  <a:pt x="11578" y="5442"/>
                </a:lnTo>
                <a:lnTo>
                  <a:pt x="11510" y="5429"/>
                </a:lnTo>
                <a:lnTo>
                  <a:pt x="11505" y="5503"/>
                </a:lnTo>
                <a:lnTo>
                  <a:pt x="11583" y="5564"/>
                </a:lnTo>
                <a:lnTo>
                  <a:pt x="11614" y="5583"/>
                </a:lnTo>
                <a:lnTo>
                  <a:pt x="11661" y="5634"/>
                </a:lnTo>
                <a:lnTo>
                  <a:pt x="11671" y="5564"/>
                </a:lnTo>
                <a:lnTo>
                  <a:pt x="11661" y="5522"/>
                </a:lnTo>
                <a:lnTo>
                  <a:pt x="11675" y="5419"/>
                </a:lnTo>
                <a:close/>
                <a:moveTo>
                  <a:pt x="12153" y="5759"/>
                </a:moveTo>
                <a:lnTo>
                  <a:pt x="12142" y="5820"/>
                </a:lnTo>
                <a:lnTo>
                  <a:pt x="12215" y="5840"/>
                </a:lnTo>
                <a:lnTo>
                  <a:pt x="12215" y="5862"/>
                </a:lnTo>
                <a:lnTo>
                  <a:pt x="12297" y="5852"/>
                </a:lnTo>
                <a:lnTo>
                  <a:pt x="12304" y="5811"/>
                </a:lnTo>
                <a:lnTo>
                  <a:pt x="12271" y="5830"/>
                </a:lnTo>
                <a:lnTo>
                  <a:pt x="12271" y="5811"/>
                </a:lnTo>
                <a:lnTo>
                  <a:pt x="12231" y="5801"/>
                </a:lnTo>
                <a:lnTo>
                  <a:pt x="12184" y="5801"/>
                </a:lnTo>
                <a:lnTo>
                  <a:pt x="12153" y="5759"/>
                </a:lnTo>
                <a:close/>
                <a:moveTo>
                  <a:pt x="12775" y="5759"/>
                </a:moveTo>
                <a:lnTo>
                  <a:pt x="12723" y="5801"/>
                </a:lnTo>
                <a:lnTo>
                  <a:pt x="12681" y="5801"/>
                </a:lnTo>
                <a:lnTo>
                  <a:pt x="12676" y="5830"/>
                </a:lnTo>
                <a:lnTo>
                  <a:pt x="12671" y="5830"/>
                </a:lnTo>
                <a:lnTo>
                  <a:pt x="12645" y="5840"/>
                </a:lnTo>
                <a:lnTo>
                  <a:pt x="12660" y="5891"/>
                </a:lnTo>
                <a:lnTo>
                  <a:pt x="12692" y="5913"/>
                </a:lnTo>
                <a:lnTo>
                  <a:pt x="12749" y="5862"/>
                </a:lnTo>
                <a:lnTo>
                  <a:pt x="12744" y="5852"/>
                </a:lnTo>
                <a:lnTo>
                  <a:pt x="12738" y="5820"/>
                </a:lnTo>
                <a:lnTo>
                  <a:pt x="12775" y="5759"/>
                </a:lnTo>
                <a:close/>
                <a:moveTo>
                  <a:pt x="18481" y="5942"/>
                </a:moveTo>
                <a:lnTo>
                  <a:pt x="18471" y="5994"/>
                </a:lnTo>
                <a:lnTo>
                  <a:pt x="18434" y="5984"/>
                </a:lnTo>
                <a:lnTo>
                  <a:pt x="18424" y="6067"/>
                </a:lnTo>
                <a:lnTo>
                  <a:pt x="18434" y="6128"/>
                </a:lnTo>
                <a:lnTo>
                  <a:pt x="18481" y="6170"/>
                </a:lnTo>
                <a:lnTo>
                  <a:pt x="18481" y="6087"/>
                </a:lnTo>
                <a:lnTo>
                  <a:pt x="18502" y="6058"/>
                </a:lnTo>
                <a:lnTo>
                  <a:pt x="18533" y="6096"/>
                </a:lnTo>
                <a:lnTo>
                  <a:pt x="18549" y="6016"/>
                </a:lnTo>
                <a:lnTo>
                  <a:pt x="18533" y="5974"/>
                </a:lnTo>
                <a:lnTo>
                  <a:pt x="18481" y="5942"/>
                </a:lnTo>
                <a:close/>
                <a:moveTo>
                  <a:pt x="6229" y="6940"/>
                </a:moveTo>
                <a:lnTo>
                  <a:pt x="6229" y="6950"/>
                </a:lnTo>
                <a:lnTo>
                  <a:pt x="6250" y="7011"/>
                </a:lnTo>
                <a:lnTo>
                  <a:pt x="6240" y="7084"/>
                </a:lnTo>
                <a:lnTo>
                  <a:pt x="6250" y="7094"/>
                </a:lnTo>
                <a:lnTo>
                  <a:pt x="6271" y="7001"/>
                </a:lnTo>
                <a:lnTo>
                  <a:pt x="6229" y="6940"/>
                </a:lnTo>
                <a:close/>
                <a:moveTo>
                  <a:pt x="6182" y="6959"/>
                </a:moveTo>
                <a:lnTo>
                  <a:pt x="6156" y="6969"/>
                </a:lnTo>
                <a:lnTo>
                  <a:pt x="6156" y="7020"/>
                </a:lnTo>
                <a:lnTo>
                  <a:pt x="6219" y="7001"/>
                </a:lnTo>
                <a:lnTo>
                  <a:pt x="6224" y="6959"/>
                </a:lnTo>
                <a:lnTo>
                  <a:pt x="6182" y="6959"/>
                </a:lnTo>
                <a:close/>
                <a:moveTo>
                  <a:pt x="17972" y="7174"/>
                </a:moveTo>
                <a:lnTo>
                  <a:pt x="17937" y="7277"/>
                </a:lnTo>
                <a:lnTo>
                  <a:pt x="17916" y="7412"/>
                </a:lnTo>
                <a:lnTo>
                  <a:pt x="17932" y="7514"/>
                </a:lnTo>
                <a:lnTo>
                  <a:pt x="17972" y="7627"/>
                </a:lnTo>
                <a:lnTo>
                  <a:pt x="17988" y="7514"/>
                </a:lnTo>
                <a:lnTo>
                  <a:pt x="18005" y="7299"/>
                </a:lnTo>
                <a:lnTo>
                  <a:pt x="18005" y="7216"/>
                </a:lnTo>
                <a:lnTo>
                  <a:pt x="17972" y="7174"/>
                </a:lnTo>
                <a:close/>
                <a:moveTo>
                  <a:pt x="6182" y="7187"/>
                </a:moveTo>
                <a:lnTo>
                  <a:pt x="6167" y="7277"/>
                </a:lnTo>
                <a:lnTo>
                  <a:pt x="6182" y="7309"/>
                </a:lnTo>
                <a:lnTo>
                  <a:pt x="6193" y="7393"/>
                </a:lnTo>
                <a:lnTo>
                  <a:pt x="6208" y="7380"/>
                </a:lnTo>
                <a:lnTo>
                  <a:pt x="6214" y="7309"/>
                </a:lnTo>
                <a:lnTo>
                  <a:pt x="6203" y="7197"/>
                </a:lnTo>
                <a:lnTo>
                  <a:pt x="6182" y="7187"/>
                </a:lnTo>
                <a:close/>
                <a:moveTo>
                  <a:pt x="5923" y="7463"/>
                </a:moveTo>
                <a:lnTo>
                  <a:pt x="5908" y="7473"/>
                </a:lnTo>
                <a:lnTo>
                  <a:pt x="5861" y="7495"/>
                </a:lnTo>
                <a:lnTo>
                  <a:pt x="5830" y="7514"/>
                </a:lnTo>
                <a:lnTo>
                  <a:pt x="5800" y="7547"/>
                </a:lnTo>
                <a:lnTo>
                  <a:pt x="5783" y="7598"/>
                </a:lnTo>
                <a:lnTo>
                  <a:pt x="5753" y="7636"/>
                </a:lnTo>
                <a:lnTo>
                  <a:pt x="5774" y="7649"/>
                </a:lnTo>
                <a:lnTo>
                  <a:pt x="5804" y="7636"/>
                </a:lnTo>
                <a:lnTo>
                  <a:pt x="5814" y="7607"/>
                </a:lnTo>
                <a:lnTo>
                  <a:pt x="5840" y="7598"/>
                </a:lnTo>
                <a:lnTo>
                  <a:pt x="5887" y="7534"/>
                </a:lnTo>
                <a:lnTo>
                  <a:pt x="5944" y="7534"/>
                </a:lnTo>
                <a:lnTo>
                  <a:pt x="5923" y="7575"/>
                </a:lnTo>
                <a:lnTo>
                  <a:pt x="5939" y="7598"/>
                </a:lnTo>
                <a:lnTo>
                  <a:pt x="6017" y="7617"/>
                </a:lnTo>
                <a:lnTo>
                  <a:pt x="6033" y="7649"/>
                </a:lnTo>
                <a:lnTo>
                  <a:pt x="6085" y="7688"/>
                </a:lnTo>
                <a:lnTo>
                  <a:pt x="6120" y="7678"/>
                </a:lnTo>
                <a:lnTo>
                  <a:pt x="6130" y="7761"/>
                </a:lnTo>
                <a:lnTo>
                  <a:pt x="6146" y="7790"/>
                </a:lnTo>
                <a:lnTo>
                  <a:pt x="6188" y="7803"/>
                </a:lnTo>
                <a:lnTo>
                  <a:pt x="6208" y="7842"/>
                </a:lnTo>
                <a:lnTo>
                  <a:pt x="6162" y="7916"/>
                </a:lnTo>
                <a:lnTo>
                  <a:pt x="6250" y="7906"/>
                </a:lnTo>
                <a:lnTo>
                  <a:pt x="6292" y="7916"/>
                </a:lnTo>
                <a:lnTo>
                  <a:pt x="6328" y="7906"/>
                </a:lnTo>
                <a:lnTo>
                  <a:pt x="6370" y="7893"/>
                </a:lnTo>
                <a:lnTo>
                  <a:pt x="6379" y="7855"/>
                </a:lnTo>
                <a:lnTo>
                  <a:pt x="6337" y="7803"/>
                </a:lnTo>
                <a:lnTo>
                  <a:pt x="6297" y="7790"/>
                </a:lnTo>
                <a:lnTo>
                  <a:pt x="6302" y="7761"/>
                </a:lnTo>
                <a:lnTo>
                  <a:pt x="6266" y="7729"/>
                </a:lnTo>
                <a:lnTo>
                  <a:pt x="6245" y="7729"/>
                </a:lnTo>
                <a:lnTo>
                  <a:pt x="6214" y="7668"/>
                </a:lnTo>
                <a:lnTo>
                  <a:pt x="6167" y="7585"/>
                </a:lnTo>
                <a:lnTo>
                  <a:pt x="6151" y="7556"/>
                </a:lnTo>
                <a:lnTo>
                  <a:pt x="6094" y="7566"/>
                </a:lnTo>
                <a:lnTo>
                  <a:pt x="6073" y="7524"/>
                </a:lnTo>
                <a:lnTo>
                  <a:pt x="6022" y="7473"/>
                </a:lnTo>
                <a:lnTo>
                  <a:pt x="5975" y="7473"/>
                </a:lnTo>
                <a:lnTo>
                  <a:pt x="5923" y="7463"/>
                </a:lnTo>
                <a:close/>
                <a:moveTo>
                  <a:pt x="1322" y="7598"/>
                </a:moveTo>
                <a:lnTo>
                  <a:pt x="1310" y="7607"/>
                </a:lnTo>
                <a:lnTo>
                  <a:pt x="1305" y="7617"/>
                </a:lnTo>
                <a:lnTo>
                  <a:pt x="1326" y="7636"/>
                </a:lnTo>
                <a:lnTo>
                  <a:pt x="1331" y="7627"/>
                </a:lnTo>
                <a:lnTo>
                  <a:pt x="1336" y="7598"/>
                </a:lnTo>
                <a:lnTo>
                  <a:pt x="1322" y="7598"/>
                </a:lnTo>
                <a:close/>
                <a:moveTo>
                  <a:pt x="1409" y="7659"/>
                </a:moveTo>
                <a:lnTo>
                  <a:pt x="1388" y="7678"/>
                </a:lnTo>
                <a:lnTo>
                  <a:pt x="1388" y="7688"/>
                </a:lnTo>
                <a:lnTo>
                  <a:pt x="1394" y="7720"/>
                </a:lnTo>
                <a:lnTo>
                  <a:pt x="1414" y="7720"/>
                </a:lnTo>
                <a:lnTo>
                  <a:pt x="1420" y="7720"/>
                </a:lnTo>
                <a:lnTo>
                  <a:pt x="1409" y="7668"/>
                </a:lnTo>
                <a:lnTo>
                  <a:pt x="1409" y="7659"/>
                </a:lnTo>
                <a:close/>
                <a:moveTo>
                  <a:pt x="1446" y="7729"/>
                </a:moveTo>
                <a:lnTo>
                  <a:pt x="1440" y="7752"/>
                </a:lnTo>
                <a:lnTo>
                  <a:pt x="1472" y="7752"/>
                </a:lnTo>
                <a:lnTo>
                  <a:pt x="1472" y="7739"/>
                </a:lnTo>
                <a:lnTo>
                  <a:pt x="1446" y="7729"/>
                </a:lnTo>
                <a:close/>
                <a:moveTo>
                  <a:pt x="1477" y="7761"/>
                </a:moveTo>
                <a:lnTo>
                  <a:pt x="1472" y="7771"/>
                </a:lnTo>
                <a:lnTo>
                  <a:pt x="1472" y="7781"/>
                </a:lnTo>
                <a:lnTo>
                  <a:pt x="1477" y="7790"/>
                </a:lnTo>
                <a:lnTo>
                  <a:pt x="1482" y="7822"/>
                </a:lnTo>
                <a:lnTo>
                  <a:pt x="1503" y="7813"/>
                </a:lnTo>
                <a:lnTo>
                  <a:pt x="1513" y="7790"/>
                </a:lnTo>
                <a:lnTo>
                  <a:pt x="1498" y="7771"/>
                </a:lnTo>
                <a:lnTo>
                  <a:pt x="1477" y="7761"/>
                </a:lnTo>
                <a:close/>
                <a:moveTo>
                  <a:pt x="1513" y="7864"/>
                </a:moveTo>
                <a:lnTo>
                  <a:pt x="1508" y="7874"/>
                </a:lnTo>
                <a:lnTo>
                  <a:pt x="1508" y="7893"/>
                </a:lnTo>
                <a:lnTo>
                  <a:pt x="1492" y="7925"/>
                </a:lnTo>
                <a:lnTo>
                  <a:pt x="1487" y="7935"/>
                </a:lnTo>
                <a:lnTo>
                  <a:pt x="1492" y="7986"/>
                </a:lnTo>
                <a:lnTo>
                  <a:pt x="1487" y="8028"/>
                </a:lnTo>
                <a:lnTo>
                  <a:pt x="1498" y="8047"/>
                </a:lnTo>
                <a:lnTo>
                  <a:pt x="1513" y="8018"/>
                </a:lnTo>
                <a:lnTo>
                  <a:pt x="1534" y="7996"/>
                </a:lnTo>
                <a:lnTo>
                  <a:pt x="1560" y="7967"/>
                </a:lnTo>
                <a:lnTo>
                  <a:pt x="1555" y="7916"/>
                </a:lnTo>
                <a:lnTo>
                  <a:pt x="1543" y="7893"/>
                </a:lnTo>
                <a:lnTo>
                  <a:pt x="1534" y="7883"/>
                </a:lnTo>
                <a:lnTo>
                  <a:pt x="1518" y="7864"/>
                </a:lnTo>
                <a:lnTo>
                  <a:pt x="1513" y="7864"/>
                </a:lnTo>
                <a:close/>
                <a:moveTo>
                  <a:pt x="17371" y="7883"/>
                </a:moveTo>
                <a:lnTo>
                  <a:pt x="17310" y="7925"/>
                </a:lnTo>
                <a:lnTo>
                  <a:pt x="17284" y="7986"/>
                </a:lnTo>
                <a:lnTo>
                  <a:pt x="17294" y="8098"/>
                </a:lnTo>
                <a:lnTo>
                  <a:pt x="17345" y="8140"/>
                </a:lnTo>
                <a:lnTo>
                  <a:pt x="17392" y="8079"/>
                </a:lnTo>
                <a:lnTo>
                  <a:pt x="17402" y="7996"/>
                </a:lnTo>
                <a:lnTo>
                  <a:pt x="17423" y="7935"/>
                </a:lnTo>
                <a:lnTo>
                  <a:pt x="17402" y="7883"/>
                </a:lnTo>
                <a:lnTo>
                  <a:pt x="17371" y="7883"/>
                </a:lnTo>
                <a:close/>
                <a:moveTo>
                  <a:pt x="6436" y="7906"/>
                </a:moveTo>
                <a:lnTo>
                  <a:pt x="6422" y="7944"/>
                </a:lnTo>
                <a:lnTo>
                  <a:pt x="6457" y="7967"/>
                </a:lnTo>
                <a:lnTo>
                  <a:pt x="6452" y="8018"/>
                </a:lnTo>
                <a:lnTo>
                  <a:pt x="6478" y="8079"/>
                </a:lnTo>
                <a:lnTo>
                  <a:pt x="6452" y="8111"/>
                </a:lnTo>
                <a:lnTo>
                  <a:pt x="6410" y="8098"/>
                </a:lnTo>
                <a:lnTo>
                  <a:pt x="6354" y="8079"/>
                </a:lnTo>
                <a:lnTo>
                  <a:pt x="6349" y="8121"/>
                </a:lnTo>
                <a:lnTo>
                  <a:pt x="6379" y="8163"/>
                </a:lnTo>
                <a:lnTo>
                  <a:pt x="6405" y="8140"/>
                </a:lnTo>
                <a:lnTo>
                  <a:pt x="6441" y="8150"/>
                </a:lnTo>
                <a:lnTo>
                  <a:pt x="6473" y="8140"/>
                </a:lnTo>
                <a:lnTo>
                  <a:pt x="6509" y="8163"/>
                </a:lnTo>
                <a:lnTo>
                  <a:pt x="6509" y="8201"/>
                </a:lnTo>
                <a:lnTo>
                  <a:pt x="6525" y="8224"/>
                </a:lnTo>
                <a:lnTo>
                  <a:pt x="6556" y="8130"/>
                </a:lnTo>
                <a:lnTo>
                  <a:pt x="6577" y="8111"/>
                </a:lnTo>
                <a:lnTo>
                  <a:pt x="6582" y="8140"/>
                </a:lnTo>
                <a:lnTo>
                  <a:pt x="6608" y="8130"/>
                </a:lnTo>
                <a:lnTo>
                  <a:pt x="6618" y="8111"/>
                </a:lnTo>
                <a:lnTo>
                  <a:pt x="6639" y="8121"/>
                </a:lnTo>
                <a:lnTo>
                  <a:pt x="6664" y="8111"/>
                </a:lnTo>
                <a:lnTo>
                  <a:pt x="6690" y="8140"/>
                </a:lnTo>
                <a:lnTo>
                  <a:pt x="6716" y="8089"/>
                </a:lnTo>
                <a:lnTo>
                  <a:pt x="6690" y="8037"/>
                </a:lnTo>
                <a:lnTo>
                  <a:pt x="6664" y="8028"/>
                </a:lnTo>
                <a:lnTo>
                  <a:pt x="6669" y="7986"/>
                </a:lnTo>
                <a:lnTo>
                  <a:pt x="6634" y="7996"/>
                </a:lnTo>
                <a:lnTo>
                  <a:pt x="6629" y="7944"/>
                </a:lnTo>
                <a:lnTo>
                  <a:pt x="6613" y="7944"/>
                </a:lnTo>
                <a:lnTo>
                  <a:pt x="6577" y="7916"/>
                </a:lnTo>
                <a:lnTo>
                  <a:pt x="6530" y="7916"/>
                </a:lnTo>
                <a:lnTo>
                  <a:pt x="6525" y="7935"/>
                </a:lnTo>
                <a:lnTo>
                  <a:pt x="6473" y="7916"/>
                </a:lnTo>
                <a:lnTo>
                  <a:pt x="6436" y="7906"/>
                </a:lnTo>
                <a:close/>
                <a:moveTo>
                  <a:pt x="6151" y="8098"/>
                </a:moveTo>
                <a:lnTo>
                  <a:pt x="6125" y="8111"/>
                </a:lnTo>
                <a:lnTo>
                  <a:pt x="6115" y="8140"/>
                </a:lnTo>
                <a:lnTo>
                  <a:pt x="6146" y="8191"/>
                </a:lnTo>
                <a:lnTo>
                  <a:pt x="6177" y="8214"/>
                </a:lnTo>
                <a:lnTo>
                  <a:pt x="6198" y="8182"/>
                </a:lnTo>
                <a:lnTo>
                  <a:pt x="6240" y="8182"/>
                </a:lnTo>
                <a:lnTo>
                  <a:pt x="6234" y="8150"/>
                </a:lnTo>
                <a:lnTo>
                  <a:pt x="6203" y="8111"/>
                </a:lnTo>
                <a:lnTo>
                  <a:pt x="6162" y="8098"/>
                </a:lnTo>
                <a:lnTo>
                  <a:pt x="6151" y="8098"/>
                </a:lnTo>
                <a:close/>
                <a:moveTo>
                  <a:pt x="6789" y="8098"/>
                </a:moveTo>
                <a:lnTo>
                  <a:pt x="6778" y="8121"/>
                </a:lnTo>
                <a:lnTo>
                  <a:pt x="6778" y="8172"/>
                </a:lnTo>
                <a:lnTo>
                  <a:pt x="6815" y="8172"/>
                </a:lnTo>
                <a:lnTo>
                  <a:pt x="6862" y="8172"/>
                </a:lnTo>
                <a:lnTo>
                  <a:pt x="6877" y="8140"/>
                </a:lnTo>
                <a:lnTo>
                  <a:pt x="6867" y="8111"/>
                </a:lnTo>
                <a:lnTo>
                  <a:pt x="6836" y="8098"/>
                </a:lnTo>
                <a:lnTo>
                  <a:pt x="6789" y="8098"/>
                </a:lnTo>
                <a:close/>
                <a:moveTo>
                  <a:pt x="18014" y="8098"/>
                </a:moveTo>
                <a:lnTo>
                  <a:pt x="18009" y="8224"/>
                </a:lnTo>
                <a:lnTo>
                  <a:pt x="18019" y="8439"/>
                </a:lnTo>
                <a:lnTo>
                  <a:pt x="17993" y="8387"/>
                </a:lnTo>
                <a:lnTo>
                  <a:pt x="18005" y="8522"/>
                </a:lnTo>
                <a:lnTo>
                  <a:pt x="18014" y="8583"/>
                </a:lnTo>
                <a:lnTo>
                  <a:pt x="18050" y="8653"/>
                </a:lnTo>
                <a:lnTo>
                  <a:pt x="18056" y="8612"/>
                </a:lnTo>
                <a:lnTo>
                  <a:pt x="18076" y="8644"/>
                </a:lnTo>
                <a:lnTo>
                  <a:pt x="18061" y="8676"/>
                </a:lnTo>
                <a:lnTo>
                  <a:pt x="18061" y="8737"/>
                </a:lnTo>
                <a:lnTo>
                  <a:pt x="18092" y="8766"/>
                </a:lnTo>
                <a:lnTo>
                  <a:pt x="18144" y="8747"/>
                </a:lnTo>
                <a:lnTo>
                  <a:pt x="18191" y="8830"/>
                </a:lnTo>
                <a:lnTo>
                  <a:pt x="18201" y="8779"/>
                </a:lnTo>
                <a:lnTo>
                  <a:pt x="18226" y="8849"/>
                </a:lnTo>
                <a:lnTo>
                  <a:pt x="18278" y="8910"/>
                </a:lnTo>
                <a:lnTo>
                  <a:pt x="18283" y="8849"/>
                </a:lnTo>
                <a:lnTo>
                  <a:pt x="18257" y="8817"/>
                </a:lnTo>
                <a:lnTo>
                  <a:pt x="18264" y="8747"/>
                </a:lnTo>
                <a:lnTo>
                  <a:pt x="18180" y="8663"/>
                </a:lnTo>
                <a:lnTo>
                  <a:pt x="18154" y="8686"/>
                </a:lnTo>
                <a:lnTo>
                  <a:pt x="18123" y="8663"/>
                </a:lnTo>
                <a:lnTo>
                  <a:pt x="18102" y="8560"/>
                </a:lnTo>
                <a:lnTo>
                  <a:pt x="18102" y="8448"/>
                </a:lnTo>
                <a:lnTo>
                  <a:pt x="18134" y="8406"/>
                </a:lnTo>
                <a:lnTo>
                  <a:pt x="18139" y="8294"/>
                </a:lnTo>
                <a:lnTo>
                  <a:pt x="18113" y="8191"/>
                </a:lnTo>
                <a:lnTo>
                  <a:pt x="18118" y="8140"/>
                </a:lnTo>
                <a:lnTo>
                  <a:pt x="18108" y="8098"/>
                </a:lnTo>
                <a:lnTo>
                  <a:pt x="18092" y="8140"/>
                </a:lnTo>
                <a:lnTo>
                  <a:pt x="18050" y="8098"/>
                </a:lnTo>
                <a:lnTo>
                  <a:pt x="18014" y="8098"/>
                </a:lnTo>
                <a:close/>
                <a:moveTo>
                  <a:pt x="18045" y="8788"/>
                </a:moveTo>
                <a:lnTo>
                  <a:pt x="18082" y="8891"/>
                </a:lnTo>
                <a:lnTo>
                  <a:pt x="18113" y="8961"/>
                </a:lnTo>
                <a:lnTo>
                  <a:pt x="18123" y="8840"/>
                </a:lnTo>
                <a:lnTo>
                  <a:pt x="18097" y="8788"/>
                </a:lnTo>
                <a:lnTo>
                  <a:pt x="18045" y="8788"/>
                </a:lnTo>
                <a:close/>
                <a:moveTo>
                  <a:pt x="18290" y="8910"/>
                </a:moveTo>
                <a:lnTo>
                  <a:pt x="18335" y="9013"/>
                </a:lnTo>
                <a:lnTo>
                  <a:pt x="18335" y="9064"/>
                </a:lnTo>
                <a:lnTo>
                  <a:pt x="18299" y="9055"/>
                </a:lnTo>
                <a:lnTo>
                  <a:pt x="18316" y="9138"/>
                </a:lnTo>
                <a:lnTo>
                  <a:pt x="18335" y="9148"/>
                </a:lnTo>
                <a:lnTo>
                  <a:pt x="18341" y="9241"/>
                </a:lnTo>
                <a:lnTo>
                  <a:pt x="18367" y="9209"/>
                </a:lnTo>
                <a:lnTo>
                  <a:pt x="18351" y="9125"/>
                </a:lnTo>
                <a:lnTo>
                  <a:pt x="18346" y="9074"/>
                </a:lnTo>
                <a:lnTo>
                  <a:pt x="18393" y="9116"/>
                </a:lnTo>
                <a:lnTo>
                  <a:pt x="18367" y="8961"/>
                </a:lnTo>
                <a:lnTo>
                  <a:pt x="18346" y="8910"/>
                </a:lnTo>
                <a:lnTo>
                  <a:pt x="18290" y="8910"/>
                </a:lnTo>
                <a:close/>
                <a:moveTo>
                  <a:pt x="18154" y="9003"/>
                </a:moveTo>
                <a:lnTo>
                  <a:pt x="18165" y="9064"/>
                </a:lnTo>
                <a:lnTo>
                  <a:pt x="18165" y="9138"/>
                </a:lnTo>
                <a:lnTo>
                  <a:pt x="18170" y="9199"/>
                </a:lnTo>
                <a:lnTo>
                  <a:pt x="18205" y="9157"/>
                </a:lnTo>
                <a:lnTo>
                  <a:pt x="18231" y="9096"/>
                </a:lnTo>
                <a:lnTo>
                  <a:pt x="18226" y="9045"/>
                </a:lnTo>
                <a:lnTo>
                  <a:pt x="18191" y="9045"/>
                </a:lnTo>
                <a:lnTo>
                  <a:pt x="18154" y="9003"/>
                </a:lnTo>
                <a:close/>
                <a:moveTo>
                  <a:pt x="18014" y="9074"/>
                </a:moveTo>
                <a:lnTo>
                  <a:pt x="17988" y="9209"/>
                </a:lnTo>
                <a:lnTo>
                  <a:pt x="17958" y="9302"/>
                </a:lnTo>
                <a:lnTo>
                  <a:pt x="17916" y="9382"/>
                </a:lnTo>
                <a:lnTo>
                  <a:pt x="17890" y="9475"/>
                </a:lnTo>
                <a:lnTo>
                  <a:pt x="17962" y="9353"/>
                </a:lnTo>
                <a:lnTo>
                  <a:pt x="17993" y="9260"/>
                </a:lnTo>
                <a:lnTo>
                  <a:pt x="18031" y="9176"/>
                </a:lnTo>
                <a:lnTo>
                  <a:pt x="18014" y="9074"/>
                </a:lnTo>
                <a:close/>
                <a:moveTo>
                  <a:pt x="18290" y="9087"/>
                </a:moveTo>
                <a:lnTo>
                  <a:pt x="18252" y="9218"/>
                </a:lnTo>
                <a:lnTo>
                  <a:pt x="18257" y="9125"/>
                </a:lnTo>
                <a:lnTo>
                  <a:pt x="18222" y="9138"/>
                </a:lnTo>
                <a:lnTo>
                  <a:pt x="18222" y="9218"/>
                </a:lnTo>
                <a:lnTo>
                  <a:pt x="18205" y="9260"/>
                </a:lnTo>
                <a:lnTo>
                  <a:pt x="18196" y="9302"/>
                </a:lnTo>
                <a:lnTo>
                  <a:pt x="18238" y="9395"/>
                </a:lnTo>
                <a:lnTo>
                  <a:pt x="18257" y="9353"/>
                </a:lnTo>
                <a:lnTo>
                  <a:pt x="18269" y="9260"/>
                </a:lnTo>
                <a:lnTo>
                  <a:pt x="18290" y="9218"/>
                </a:lnTo>
                <a:lnTo>
                  <a:pt x="18290" y="9087"/>
                </a:lnTo>
                <a:close/>
                <a:moveTo>
                  <a:pt x="7110" y="9138"/>
                </a:moveTo>
                <a:lnTo>
                  <a:pt x="7074" y="9157"/>
                </a:lnTo>
                <a:lnTo>
                  <a:pt x="7074" y="9209"/>
                </a:lnTo>
                <a:lnTo>
                  <a:pt x="7058" y="9250"/>
                </a:lnTo>
                <a:lnTo>
                  <a:pt x="7069" y="9260"/>
                </a:lnTo>
                <a:lnTo>
                  <a:pt x="7121" y="9241"/>
                </a:lnTo>
                <a:lnTo>
                  <a:pt x="7126" y="9138"/>
                </a:lnTo>
                <a:lnTo>
                  <a:pt x="7110" y="9138"/>
                </a:lnTo>
                <a:close/>
                <a:moveTo>
                  <a:pt x="15647" y="9279"/>
                </a:moveTo>
                <a:lnTo>
                  <a:pt x="15621" y="9507"/>
                </a:lnTo>
                <a:lnTo>
                  <a:pt x="15635" y="9703"/>
                </a:lnTo>
                <a:lnTo>
                  <a:pt x="15666" y="9805"/>
                </a:lnTo>
                <a:lnTo>
                  <a:pt x="15718" y="9773"/>
                </a:lnTo>
                <a:lnTo>
                  <a:pt x="15744" y="9732"/>
                </a:lnTo>
                <a:lnTo>
                  <a:pt x="15750" y="9600"/>
                </a:lnTo>
                <a:lnTo>
                  <a:pt x="15718" y="9456"/>
                </a:lnTo>
                <a:lnTo>
                  <a:pt x="15687" y="9353"/>
                </a:lnTo>
                <a:lnTo>
                  <a:pt x="15647" y="9279"/>
                </a:lnTo>
                <a:close/>
                <a:moveTo>
                  <a:pt x="18382" y="9292"/>
                </a:moveTo>
                <a:lnTo>
                  <a:pt x="18387" y="9395"/>
                </a:lnTo>
                <a:lnTo>
                  <a:pt x="18346" y="9404"/>
                </a:lnTo>
                <a:lnTo>
                  <a:pt x="18335" y="9456"/>
                </a:lnTo>
                <a:lnTo>
                  <a:pt x="18294" y="9497"/>
                </a:lnTo>
                <a:lnTo>
                  <a:pt x="18269" y="9433"/>
                </a:lnTo>
                <a:lnTo>
                  <a:pt x="18238" y="9484"/>
                </a:lnTo>
                <a:lnTo>
                  <a:pt x="18201" y="9526"/>
                </a:lnTo>
                <a:lnTo>
                  <a:pt x="18180" y="9639"/>
                </a:lnTo>
                <a:lnTo>
                  <a:pt x="18196" y="9680"/>
                </a:lnTo>
                <a:lnTo>
                  <a:pt x="18238" y="9600"/>
                </a:lnTo>
                <a:lnTo>
                  <a:pt x="18264" y="9610"/>
                </a:lnTo>
                <a:lnTo>
                  <a:pt x="18283" y="9558"/>
                </a:lnTo>
                <a:lnTo>
                  <a:pt x="18320" y="9619"/>
                </a:lnTo>
                <a:lnTo>
                  <a:pt x="18304" y="9680"/>
                </a:lnTo>
                <a:lnTo>
                  <a:pt x="18325" y="9783"/>
                </a:lnTo>
                <a:lnTo>
                  <a:pt x="18398" y="9857"/>
                </a:lnTo>
                <a:lnTo>
                  <a:pt x="18413" y="9793"/>
                </a:lnTo>
                <a:lnTo>
                  <a:pt x="18393" y="9690"/>
                </a:lnTo>
                <a:lnTo>
                  <a:pt x="18419" y="9629"/>
                </a:lnTo>
                <a:lnTo>
                  <a:pt x="18445" y="9764"/>
                </a:lnTo>
                <a:lnTo>
                  <a:pt x="18460" y="9639"/>
                </a:lnTo>
                <a:lnTo>
                  <a:pt x="18455" y="9568"/>
                </a:lnTo>
                <a:lnTo>
                  <a:pt x="18445" y="9475"/>
                </a:lnTo>
                <a:lnTo>
                  <a:pt x="18439" y="9424"/>
                </a:lnTo>
                <a:lnTo>
                  <a:pt x="18434" y="9353"/>
                </a:lnTo>
                <a:lnTo>
                  <a:pt x="18382" y="9292"/>
                </a:lnTo>
                <a:close/>
                <a:moveTo>
                  <a:pt x="17869" y="9680"/>
                </a:moveTo>
                <a:lnTo>
                  <a:pt x="17843" y="9783"/>
                </a:lnTo>
                <a:lnTo>
                  <a:pt x="17797" y="9876"/>
                </a:lnTo>
                <a:lnTo>
                  <a:pt x="17750" y="9947"/>
                </a:lnTo>
                <a:lnTo>
                  <a:pt x="17724" y="9998"/>
                </a:lnTo>
                <a:lnTo>
                  <a:pt x="17698" y="10091"/>
                </a:lnTo>
                <a:lnTo>
                  <a:pt x="17656" y="10194"/>
                </a:lnTo>
                <a:lnTo>
                  <a:pt x="17584" y="10226"/>
                </a:lnTo>
                <a:lnTo>
                  <a:pt x="17558" y="10255"/>
                </a:lnTo>
                <a:lnTo>
                  <a:pt x="17548" y="10370"/>
                </a:lnTo>
                <a:lnTo>
                  <a:pt x="17501" y="10389"/>
                </a:lnTo>
                <a:lnTo>
                  <a:pt x="17454" y="10348"/>
                </a:lnTo>
                <a:lnTo>
                  <a:pt x="17418" y="10441"/>
                </a:lnTo>
                <a:lnTo>
                  <a:pt x="17413" y="10563"/>
                </a:lnTo>
                <a:lnTo>
                  <a:pt x="17423" y="10678"/>
                </a:lnTo>
                <a:lnTo>
                  <a:pt x="17449" y="10800"/>
                </a:lnTo>
                <a:lnTo>
                  <a:pt x="17480" y="10842"/>
                </a:lnTo>
                <a:lnTo>
                  <a:pt x="17486" y="11015"/>
                </a:lnTo>
                <a:lnTo>
                  <a:pt x="17538" y="11037"/>
                </a:lnTo>
                <a:lnTo>
                  <a:pt x="17579" y="11025"/>
                </a:lnTo>
                <a:lnTo>
                  <a:pt x="17600" y="11098"/>
                </a:lnTo>
                <a:lnTo>
                  <a:pt x="17673" y="11047"/>
                </a:lnTo>
                <a:lnTo>
                  <a:pt x="17703" y="11089"/>
                </a:lnTo>
                <a:lnTo>
                  <a:pt x="17745" y="11098"/>
                </a:lnTo>
                <a:lnTo>
                  <a:pt x="17765" y="11179"/>
                </a:lnTo>
                <a:lnTo>
                  <a:pt x="17838" y="11118"/>
                </a:lnTo>
                <a:lnTo>
                  <a:pt x="17843" y="11169"/>
                </a:lnTo>
                <a:lnTo>
                  <a:pt x="17875" y="10954"/>
                </a:lnTo>
                <a:lnTo>
                  <a:pt x="17875" y="10819"/>
                </a:lnTo>
                <a:lnTo>
                  <a:pt x="17937" y="10729"/>
                </a:lnTo>
                <a:lnTo>
                  <a:pt x="17932" y="10604"/>
                </a:lnTo>
                <a:lnTo>
                  <a:pt x="17953" y="10511"/>
                </a:lnTo>
                <a:lnTo>
                  <a:pt x="18024" y="10492"/>
                </a:lnTo>
                <a:lnTo>
                  <a:pt x="17953" y="10370"/>
                </a:lnTo>
                <a:lnTo>
                  <a:pt x="17962" y="10306"/>
                </a:lnTo>
                <a:lnTo>
                  <a:pt x="17916" y="10174"/>
                </a:lnTo>
                <a:lnTo>
                  <a:pt x="17946" y="10062"/>
                </a:lnTo>
                <a:lnTo>
                  <a:pt x="17993" y="10011"/>
                </a:lnTo>
                <a:lnTo>
                  <a:pt x="17979" y="9947"/>
                </a:lnTo>
                <a:lnTo>
                  <a:pt x="18019" y="9937"/>
                </a:lnTo>
                <a:lnTo>
                  <a:pt x="18024" y="9886"/>
                </a:lnTo>
                <a:lnTo>
                  <a:pt x="17972" y="9844"/>
                </a:lnTo>
                <a:lnTo>
                  <a:pt x="17932" y="9805"/>
                </a:lnTo>
                <a:lnTo>
                  <a:pt x="17927" y="9741"/>
                </a:lnTo>
                <a:lnTo>
                  <a:pt x="17894" y="9680"/>
                </a:lnTo>
                <a:lnTo>
                  <a:pt x="17869" y="9680"/>
                </a:lnTo>
                <a:close/>
                <a:moveTo>
                  <a:pt x="16573" y="9876"/>
                </a:moveTo>
                <a:lnTo>
                  <a:pt x="16584" y="9937"/>
                </a:lnTo>
                <a:lnTo>
                  <a:pt x="16646" y="10091"/>
                </a:lnTo>
                <a:lnTo>
                  <a:pt x="16698" y="10174"/>
                </a:lnTo>
                <a:lnTo>
                  <a:pt x="16728" y="10287"/>
                </a:lnTo>
                <a:lnTo>
                  <a:pt x="16787" y="10370"/>
                </a:lnTo>
                <a:lnTo>
                  <a:pt x="16806" y="10482"/>
                </a:lnTo>
                <a:lnTo>
                  <a:pt x="16827" y="10595"/>
                </a:lnTo>
                <a:lnTo>
                  <a:pt x="16879" y="10707"/>
                </a:lnTo>
                <a:lnTo>
                  <a:pt x="16926" y="10903"/>
                </a:lnTo>
                <a:lnTo>
                  <a:pt x="16952" y="11005"/>
                </a:lnTo>
                <a:lnTo>
                  <a:pt x="16999" y="11108"/>
                </a:lnTo>
                <a:lnTo>
                  <a:pt x="17020" y="11191"/>
                </a:lnTo>
                <a:lnTo>
                  <a:pt x="17098" y="11304"/>
                </a:lnTo>
                <a:lnTo>
                  <a:pt x="17143" y="11416"/>
                </a:lnTo>
                <a:lnTo>
                  <a:pt x="17211" y="11416"/>
                </a:lnTo>
                <a:lnTo>
                  <a:pt x="17221" y="11201"/>
                </a:lnTo>
                <a:lnTo>
                  <a:pt x="17237" y="11037"/>
                </a:lnTo>
                <a:lnTo>
                  <a:pt x="17211" y="10954"/>
                </a:lnTo>
                <a:lnTo>
                  <a:pt x="17164" y="10935"/>
                </a:lnTo>
                <a:lnTo>
                  <a:pt x="17143" y="10861"/>
                </a:lnTo>
                <a:lnTo>
                  <a:pt x="17133" y="10768"/>
                </a:lnTo>
                <a:lnTo>
                  <a:pt x="17112" y="10758"/>
                </a:lnTo>
                <a:lnTo>
                  <a:pt x="17081" y="10717"/>
                </a:lnTo>
                <a:lnTo>
                  <a:pt x="17102" y="10604"/>
                </a:lnTo>
                <a:lnTo>
                  <a:pt x="17056" y="10543"/>
                </a:lnTo>
                <a:lnTo>
                  <a:pt x="17020" y="10431"/>
                </a:lnTo>
                <a:lnTo>
                  <a:pt x="16968" y="10338"/>
                </a:lnTo>
                <a:lnTo>
                  <a:pt x="16910" y="10338"/>
                </a:lnTo>
                <a:lnTo>
                  <a:pt x="16848" y="10184"/>
                </a:lnTo>
                <a:lnTo>
                  <a:pt x="16813" y="10133"/>
                </a:lnTo>
                <a:lnTo>
                  <a:pt x="16766" y="10040"/>
                </a:lnTo>
                <a:lnTo>
                  <a:pt x="16709" y="9908"/>
                </a:lnTo>
                <a:lnTo>
                  <a:pt x="16615" y="9876"/>
                </a:lnTo>
                <a:lnTo>
                  <a:pt x="16573" y="9876"/>
                </a:lnTo>
                <a:close/>
                <a:moveTo>
                  <a:pt x="18563" y="10328"/>
                </a:moveTo>
                <a:lnTo>
                  <a:pt x="18542" y="10370"/>
                </a:lnTo>
                <a:lnTo>
                  <a:pt x="18533" y="10482"/>
                </a:lnTo>
                <a:lnTo>
                  <a:pt x="18554" y="10656"/>
                </a:lnTo>
                <a:lnTo>
                  <a:pt x="18575" y="10739"/>
                </a:lnTo>
                <a:lnTo>
                  <a:pt x="18594" y="10729"/>
                </a:lnTo>
                <a:lnTo>
                  <a:pt x="18568" y="10656"/>
                </a:lnTo>
                <a:lnTo>
                  <a:pt x="18580" y="10575"/>
                </a:lnTo>
                <a:lnTo>
                  <a:pt x="18610" y="10585"/>
                </a:lnTo>
                <a:lnTo>
                  <a:pt x="18610" y="10460"/>
                </a:lnTo>
                <a:lnTo>
                  <a:pt x="18605" y="10409"/>
                </a:lnTo>
                <a:lnTo>
                  <a:pt x="18568" y="10399"/>
                </a:lnTo>
                <a:lnTo>
                  <a:pt x="18563" y="10328"/>
                </a:lnTo>
                <a:close/>
                <a:moveTo>
                  <a:pt x="18393" y="10399"/>
                </a:moveTo>
                <a:lnTo>
                  <a:pt x="18330" y="10492"/>
                </a:lnTo>
                <a:lnTo>
                  <a:pt x="18264" y="10502"/>
                </a:lnTo>
                <a:lnTo>
                  <a:pt x="18186" y="10482"/>
                </a:lnTo>
                <a:lnTo>
                  <a:pt x="18139" y="10441"/>
                </a:lnTo>
                <a:lnTo>
                  <a:pt x="18087" y="10543"/>
                </a:lnTo>
                <a:lnTo>
                  <a:pt x="18076" y="10595"/>
                </a:lnTo>
                <a:lnTo>
                  <a:pt x="18045" y="10800"/>
                </a:lnTo>
                <a:lnTo>
                  <a:pt x="18035" y="10912"/>
                </a:lnTo>
                <a:lnTo>
                  <a:pt x="18009" y="11005"/>
                </a:lnTo>
                <a:lnTo>
                  <a:pt x="18024" y="11098"/>
                </a:lnTo>
                <a:lnTo>
                  <a:pt x="18050" y="11098"/>
                </a:lnTo>
                <a:lnTo>
                  <a:pt x="18056" y="11230"/>
                </a:lnTo>
                <a:lnTo>
                  <a:pt x="18035" y="11355"/>
                </a:lnTo>
                <a:lnTo>
                  <a:pt x="18061" y="11397"/>
                </a:lnTo>
                <a:lnTo>
                  <a:pt x="18097" y="11374"/>
                </a:lnTo>
                <a:lnTo>
                  <a:pt x="18102" y="11179"/>
                </a:lnTo>
                <a:lnTo>
                  <a:pt x="18097" y="11015"/>
                </a:lnTo>
                <a:lnTo>
                  <a:pt x="18139" y="10973"/>
                </a:lnTo>
                <a:lnTo>
                  <a:pt x="18134" y="11108"/>
                </a:lnTo>
                <a:lnTo>
                  <a:pt x="18175" y="11191"/>
                </a:lnTo>
                <a:lnTo>
                  <a:pt x="18165" y="11243"/>
                </a:lnTo>
                <a:lnTo>
                  <a:pt x="18180" y="11281"/>
                </a:lnTo>
                <a:lnTo>
                  <a:pt x="18243" y="11230"/>
                </a:lnTo>
                <a:lnTo>
                  <a:pt x="18212" y="11333"/>
                </a:lnTo>
                <a:lnTo>
                  <a:pt x="18231" y="11384"/>
                </a:lnTo>
                <a:lnTo>
                  <a:pt x="18264" y="11345"/>
                </a:lnTo>
                <a:lnTo>
                  <a:pt x="18269" y="11252"/>
                </a:lnTo>
                <a:lnTo>
                  <a:pt x="18217" y="11098"/>
                </a:lnTo>
                <a:lnTo>
                  <a:pt x="18231" y="11057"/>
                </a:lnTo>
                <a:lnTo>
                  <a:pt x="18175" y="10883"/>
                </a:lnTo>
                <a:lnTo>
                  <a:pt x="18226" y="10819"/>
                </a:lnTo>
                <a:lnTo>
                  <a:pt x="18257" y="10749"/>
                </a:lnTo>
                <a:lnTo>
                  <a:pt x="18283" y="10768"/>
                </a:lnTo>
                <a:lnTo>
                  <a:pt x="18290" y="10707"/>
                </a:lnTo>
                <a:lnTo>
                  <a:pt x="18175" y="10749"/>
                </a:lnTo>
                <a:lnTo>
                  <a:pt x="18139" y="10810"/>
                </a:lnTo>
                <a:lnTo>
                  <a:pt x="18087" y="10688"/>
                </a:lnTo>
                <a:lnTo>
                  <a:pt x="18097" y="10585"/>
                </a:lnTo>
                <a:lnTo>
                  <a:pt x="18149" y="10563"/>
                </a:lnTo>
                <a:lnTo>
                  <a:pt x="18248" y="10563"/>
                </a:lnTo>
                <a:lnTo>
                  <a:pt x="18309" y="10585"/>
                </a:lnTo>
                <a:lnTo>
                  <a:pt x="18356" y="10563"/>
                </a:lnTo>
                <a:lnTo>
                  <a:pt x="18403" y="10431"/>
                </a:lnTo>
                <a:lnTo>
                  <a:pt x="18393" y="10399"/>
                </a:lnTo>
                <a:close/>
                <a:moveTo>
                  <a:pt x="18839" y="10665"/>
                </a:moveTo>
                <a:lnTo>
                  <a:pt x="18808" y="10717"/>
                </a:lnTo>
                <a:lnTo>
                  <a:pt x="18724" y="10749"/>
                </a:lnTo>
                <a:lnTo>
                  <a:pt x="18750" y="10810"/>
                </a:lnTo>
                <a:lnTo>
                  <a:pt x="18801" y="10842"/>
                </a:lnTo>
                <a:lnTo>
                  <a:pt x="18822" y="10922"/>
                </a:lnTo>
                <a:lnTo>
                  <a:pt x="18916" y="10922"/>
                </a:lnTo>
                <a:lnTo>
                  <a:pt x="18916" y="10954"/>
                </a:lnTo>
                <a:lnTo>
                  <a:pt x="18874" y="10954"/>
                </a:lnTo>
                <a:lnTo>
                  <a:pt x="18808" y="11005"/>
                </a:lnTo>
                <a:lnTo>
                  <a:pt x="18853" y="11066"/>
                </a:lnTo>
                <a:lnTo>
                  <a:pt x="18853" y="11127"/>
                </a:lnTo>
                <a:lnTo>
                  <a:pt x="18865" y="11179"/>
                </a:lnTo>
                <a:lnTo>
                  <a:pt x="18890" y="11169"/>
                </a:lnTo>
                <a:lnTo>
                  <a:pt x="18912" y="11098"/>
                </a:lnTo>
                <a:lnTo>
                  <a:pt x="18994" y="11230"/>
                </a:lnTo>
                <a:lnTo>
                  <a:pt x="19046" y="11243"/>
                </a:lnTo>
                <a:lnTo>
                  <a:pt x="19159" y="11355"/>
                </a:lnTo>
                <a:lnTo>
                  <a:pt x="19185" y="11467"/>
                </a:lnTo>
                <a:lnTo>
                  <a:pt x="19197" y="11612"/>
                </a:lnTo>
                <a:lnTo>
                  <a:pt x="19154" y="11653"/>
                </a:lnTo>
                <a:lnTo>
                  <a:pt x="19124" y="11766"/>
                </a:lnTo>
                <a:lnTo>
                  <a:pt x="19201" y="11766"/>
                </a:lnTo>
                <a:lnTo>
                  <a:pt x="19216" y="11724"/>
                </a:lnTo>
                <a:lnTo>
                  <a:pt x="19279" y="11743"/>
                </a:lnTo>
                <a:lnTo>
                  <a:pt x="19331" y="11859"/>
                </a:lnTo>
                <a:lnTo>
                  <a:pt x="19393" y="11868"/>
                </a:lnTo>
                <a:lnTo>
                  <a:pt x="19423" y="11888"/>
                </a:lnTo>
                <a:lnTo>
                  <a:pt x="19470" y="11846"/>
                </a:lnTo>
                <a:lnTo>
                  <a:pt x="19470" y="11743"/>
                </a:lnTo>
                <a:lnTo>
                  <a:pt x="19508" y="11692"/>
                </a:lnTo>
                <a:lnTo>
                  <a:pt x="19564" y="11663"/>
                </a:lnTo>
                <a:lnTo>
                  <a:pt x="19637" y="11714"/>
                </a:lnTo>
                <a:lnTo>
                  <a:pt x="19663" y="11836"/>
                </a:lnTo>
                <a:lnTo>
                  <a:pt x="19694" y="11910"/>
                </a:lnTo>
                <a:lnTo>
                  <a:pt x="19734" y="12000"/>
                </a:lnTo>
                <a:lnTo>
                  <a:pt x="19797" y="12022"/>
                </a:lnTo>
                <a:lnTo>
                  <a:pt x="19849" y="12032"/>
                </a:lnTo>
                <a:lnTo>
                  <a:pt x="19859" y="12074"/>
                </a:lnTo>
                <a:lnTo>
                  <a:pt x="19901" y="12064"/>
                </a:lnTo>
                <a:lnTo>
                  <a:pt x="19911" y="12022"/>
                </a:lnTo>
                <a:lnTo>
                  <a:pt x="19849" y="11961"/>
                </a:lnTo>
                <a:lnTo>
                  <a:pt x="19870" y="11939"/>
                </a:lnTo>
                <a:lnTo>
                  <a:pt x="19823" y="11920"/>
                </a:lnTo>
                <a:lnTo>
                  <a:pt x="19828" y="11859"/>
                </a:lnTo>
                <a:lnTo>
                  <a:pt x="19793" y="11859"/>
                </a:lnTo>
                <a:lnTo>
                  <a:pt x="19760" y="11714"/>
                </a:lnTo>
                <a:lnTo>
                  <a:pt x="19708" y="11621"/>
                </a:lnTo>
                <a:lnTo>
                  <a:pt x="19704" y="11538"/>
                </a:lnTo>
                <a:lnTo>
                  <a:pt x="19755" y="11519"/>
                </a:lnTo>
                <a:lnTo>
                  <a:pt x="19746" y="11448"/>
                </a:lnTo>
                <a:lnTo>
                  <a:pt x="19647" y="11365"/>
                </a:lnTo>
                <a:lnTo>
                  <a:pt x="19642" y="11281"/>
                </a:lnTo>
                <a:lnTo>
                  <a:pt x="19611" y="11211"/>
                </a:lnTo>
                <a:lnTo>
                  <a:pt x="19569" y="11150"/>
                </a:lnTo>
                <a:lnTo>
                  <a:pt x="19461" y="11066"/>
                </a:lnTo>
                <a:lnTo>
                  <a:pt x="19357" y="10973"/>
                </a:lnTo>
                <a:lnTo>
                  <a:pt x="19289" y="10944"/>
                </a:lnTo>
                <a:lnTo>
                  <a:pt x="19248" y="10903"/>
                </a:lnTo>
                <a:lnTo>
                  <a:pt x="19197" y="10851"/>
                </a:lnTo>
                <a:lnTo>
                  <a:pt x="19145" y="10851"/>
                </a:lnTo>
                <a:lnTo>
                  <a:pt x="19072" y="10935"/>
                </a:lnTo>
                <a:lnTo>
                  <a:pt x="19020" y="11076"/>
                </a:lnTo>
                <a:lnTo>
                  <a:pt x="18957" y="10996"/>
                </a:lnTo>
                <a:lnTo>
                  <a:pt x="18942" y="10781"/>
                </a:lnTo>
                <a:lnTo>
                  <a:pt x="18931" y="10729"/>
                </a:lnTo>
                <a:lnTo>
                  <a:pt x="18839" y="10665"/>
                </a:lnTo>
                <a:close/>
                <a:moveTo>
                  <a:pt x="19958" y="10964"/>
                </a:moveTo>
                <a:lnTo>
                  <a:pt x="19942" y="10996"/>
                </a:lnTo>
                <a:lnTo>
                  <a:pt x="19984" y="11037"/>
                </a:lnTo>
                <a:lnTo>
                  <a:pt x="20019" y="11089"/>
                </a:lnTo>
                <a:lnTo>
                  <a:pt x="20045" y="11140"/>
                </a:lnTo>
                <a:lnTo>
                  <a:pt x="20057" y="11191"/>
                </a:lnTo>
                <a:lnTo>
                  <a:pt x="20066" y="11272"/>
                </a:lnTo>
                <a:lnTo>
                  <a:pt x="20087" y="11230"/>
                </a:lnTo>
                <a:lnTo>
                  <a:pt x="20082" y="11159"/>
                </a:lnTo>
                <a:lnTo>
                  <a:pt x="20061" y="11118"/>
                </a:lnTo>
                <a:lnTo>
                  <a:pt x="20036" y="11057"/>
                </a:lnTo>
                <a:lnTo>
                  <a:pt x="20010" y="11025"/>
                </a:lnTo>
                <a:lnTo>
                  <a:pt x="19993" y="10996"/>
                </a:lnTo>
                <a:lnTo>
                  <a:pt x="19958" y="10964"/>
                </a:lnTo>
                <a:close/>
                <a:moveTo>
                  <a:pt x="18575" y="11005"/>
                </a:moveTo>
                <a:lnTo>
                  <a:pt x="18558" y="11076"/>
                </a:lnTo>
                <a:lnTo>
                  <a:pt x="18601" y="11089"/>
                </a:lnTo>
                <a:lnTo>
                  <a:pt x="18636" y="11076"/>
                </a:lnTo>
                <a:lnTo>
                  <a:pt x="18688" y="11089"/>
                </a:lnTo>
                <a:lnTo>
                  <a:pt x="18735" y="11150"/>
                </a:lnTo>
                <a:lnTo>
                  <a:pt x="18714" y="11037"/>
                </a:lnTo>
                <a:lnTo>
                  <a:pt x="18652" y="11005"/>
                </a:lnTo>
                <a:lnTo>
                  <a:pt x="18575" y="11005"/>
                </a:lnTo>
                <a:close/>
                <a:moveTo>
                  <a:pt x="18507" y="11047"/>
                </a:moveTo>
                <a:lnTo>
                  <a:pt x="18445" y="11057"/>
                </a:lnTo>
                <a:lnTo>
                  <a:pt x="18455" y="11108"/>
                </a:lnTo>
                <a:lnTo>
                  <a:pt x="18497" y="11140"/>
                </a:lnTo>
                <a:lnTo>
                  <a:pt x="18523" y="11089"/>
                </a:lnTo>
                <a:lnTo>
                  <a:pt x="18507" y="11047"/>
                </a:lnTo>
                <a:close/>
                <a:moveTo>
                  <a:pt x="20026" y="11179"/>
                </a:moveTo>
                <a:lnTo>
                  <a:pt x="19989" y="11191"/>
                </a:lnTo>
                <a:lnTo>
                  <a:pt x="19993" y="11262"/>
                </a:lnTo>
                <a:lnTo>
                  <a:pt x="19958" y="11313"/>
                </a:lnTo>
                <a:lnTo>
                  <a:pt x="19942" y="11365"/>
                </a:lnTo>
                <a:lnTo>
                  <a:pt x="19906" y="11374"/>
                </a:lnTo>
                <a:lnTo>
                  <a:pt x="19901" y="11304"/>
                </a:lnTo>
                <a:lnTo>
                  <a:pt x="19890" y="11304"/>
                </a:lnTo>
                <a:lnTo>
                  <a:pt x="19880" y="11365"/>
                </a:lnTo>
                <a:lnTo>
                  <a:pt x="19849" y="11374"/>
                </a:lnTo>
                <a:lnTo>
                  <a:pt x="19793" y="11355"/>
                </a:lnTo>
                <a:lnTo>
                  <a:pt x="19786" y="11406"/>
                </a:lnTo>
                <a:lnTo>
                  <a:pt x="19823" y="11435"/>
                </a:lnTo>
                <a:lnTo>
                  <a:pt x="19870" y="11477"/>
                </a:lnTo>
                <a:lnTo>
                  <a:pt x="19901" y="11477"/>
                </a:lnTo>
                <a:lnTo>
                  <a:pt x="19932" y="11448"/>
                </a:lnTo>
                <a:lnTo>
                  <a:pt x="19967" y="11416"/>
                </a:lnTo>
                <a:lnTo>
                  <a:pt x="19979" y="11374"/>
                </a:lnTo>
                <a:lnTo>
                  <a:pt x="20010" y="11365"/>
                </a:lnTo>
                <a:lnTo>
                  <a:pt x="20036" y="11281"/>
                </a:lnTo>
                <a:lnTo>
                  <a:pt x="20040" y="11211"/>
                </a:lnTo>
                <a:lnTo>
                  <a:pt x="20026" y="11179"/>
                </a:lnTo>
                <a:close/>
                <a:moveTo>
                  <a:pt x="20175" y="11304"/>
                </a:moveTo>
                <a:lnTo>
                  <a:pt x="20165" y="11323"/>
                </a:lnTo>
                <a:lnTo>
                  <a:pt x="20175" y="11426"/>
                </a:lnTo>
                <a:lnTo>
                  <a:pt x="20201" y="11509"/>
                </a:lnTo>
                <a:lnTo>
                  <a:pt x="20222" y="11560"/>
                </a:lnTo>
                <a:lnTo>
                  <a:pt x="20243" y="11551"/>
                </a:lnTo>
                <a:lnTo>
                  <a:pt x="20248" y="11509"/>
                </a:lnTo>
                <a:lnTo>
                  <a:pt x="20222" y="11467"/>
                </a:lnTo>
                <a:lnTo>
                  <a:pt x="20196" y="11374"/>
                </a:lnTo>
                <a:lnTo>
                  <a:pt x="20181" y="11345"/>
                </a:lnTo>
                <a:lnTo>
                  <a:pt x="20175" y="11304"/>
                </a:lnTo>
                <a:close/>
                <a:moveTo>
                  <a:pt x="18952" y="11365"/>
                </a:moveTo>
                <a:lnTo>
                  <a:pt x="18937" y="11406"/>
                </a:lnTo>
                <a:lnTo>
                  <a:pt x="18926" y="11458"/>
                </a:lnTo>
                <a:lnTo>
                  <a:pt x="18926" y="11560"/>
                </a:lnTo>
                <a:lnTo>
                  <a:pt x="18963" y="11467"/>
                </a:lnTo>
                <a:lnTo>
                  <a:pt x="18963" y="11397"/>
                </a:lnTo>
                <a:lnTo>
                  <a:pt x="18952" y="11365"/>
                </a:lnTo>
                <a:close/>
                <a:moveTo>
                  <a:pt x="17227" y="11426"/>
                </a:moveTo>
                <a:lnTo>
                  <a:pt x="17180" y="11551"/>
                </a:lnTo>
                <a:lnTo>
                  <a:pt x="17237" y="11560"/>
                </a:lnTo>
                <a:lnTo>
                  <a:pt x="17247" y="11621"/>
                </a:lnTo>
                <a:lnTo>
                  <a:pt x="17357" y="11673"/>
                </a:lnTo>
                <a:lnTo>
                  <a:pt x="17383" y="11663"/>
                </a:lnTo>
                <a:lnTo>
                  <a:pt x="17423" y="11673"/>
                </a:lnTo>
                <a:lnTo>
                  <a:pt x="17491" y="11724"/>
                </a:lnTo>
                <a:lnTo>
                  <a:pt x="17548" y="11743"/>
                </a:lnTo>
                <a:lnTo>
                  <a:pt x="17609" y="11756"/>
                </a:lnTo>
                <a:lnTo>
                  <a:pt x="17668" y="11756"/>
                </a:lnTo>
                <a:lnTo>
                  <a:pt x="17729" y="11807"/>
                </a:lnTo>
                <a:lnTo>
                  <a:pt x="17802" y="11756"/>
                </a:lnTo>
                <a:lnTo>
                  <a:pt x="17729" y="11682"/>
                </a:lnTo>
                <a:lnTo>
                  <a:pt x="17642" y="11653"/>
                </a:lnTo>
                <a:lnTo>
                  <a:pt x="17621" y="11560"/>
                </a:lnTo>
                <a:lnTo>
                  <a:pt x="17512" y="11499"/>
                </a:lnTo>
                <a:lnTo>
                  <a:pt x="17496" y="11560"/>
                </a:lnTo>
                <a:lnTo>
                  <a:pt x="17376" y="11538"/>
                </a:lnTo>
                <a:lnTo>
                  <a:pt x="17371" y="11499"/>
                </a:lnTo>
                <a:lnTo>
                  <a:pt x="17345" y="11487"/>
                </a:lnTo>
                <a:lnTo>
                  <a:pt x="17298" y="11426"/>
                </a:lnTo>
                <a:lnTo>
                  <a:pt x="17227" y="11426"/>
                </a:lnTo>
                <a:close/>
                <a:moveTo>
                  <a:pt x="20285" y="11519"/>
                </a:moveTo>
                <a:lnTo>
                  <a:pt x="20278" y="11538"/>
                </a:lnTo>
                <a:lnTo>
                  <a:pt x="20299" y="11602"/>
                </a:lnTo>
                <a:lnTo>
                  <a:pt x="20325" y="11631"/>
                </a:lnTo>
                <a:lnTo>
                  <a:pt x="20337" y="11621"/>
                </a:lnTo>
                <a:lnTo>
                  <a:pt x="20316" y="11570"/>
                </a:lnTo>
                <a:lnTo>
                  <a:pt x="20285" y="11519"/>
                </a:lnTo>
                <a:close/>
                <a:moveTo>
                  <a:pt x="20389" y="11612"/>
                </a:moveTo>
                <a:lnTo>
                  <a:pt x="20377" y="11631"/>
                </a:lnTo>
                <a:lnTo>
                  <a:pt x="20398" y="11673"/>
                </a:lnTo>
                <a:lnTo>
                  <a:pt x="20429" y="11724"/>
                </a:lnTo>
                <a:lnTo>
                  <a:pt x="20476" y="11785"/>
                </a:lnTo>
                <a:lnTo>
                  <a:pt x="20471" y="11756"/>
                </a:lnTo>
                <a:lnTo>
                  <a:pt x="20460" y="11714"/>
                </a:lnTo>
                <a:lnTo>
                  <a:pt x="20414" y="11653"/>
                </a:lnTo>
                <a:lnTo>
                  <a:pt x="20389" y="11612"/>
                </a:lnTo>
                <a:close/>
                <a:moveTo>
                  <a:pt x="17937" y="11724"/>
                </a:moveTo>
                <a:lnTo>
                  <a:pt x="17916" y="11766"/>
                </a:lnTo>
                <a:lnTo>
                  <a:pt x="17885" y="11775"/>
                </a:lnTo>
                <a:lnTo>
                  <a:pt x="17859" y="11846"/>
                </a:lnTo>
                <a:lnTo>
                  <a:pt x="17890" y="11846"/>
                </a:lnTo>
                <a:lnTo>
                  <a:pt x="17937" y="11827"/>
                </a:lnTo>
                <a:lnTo>
                  <a:pt x="18005" y="11807"/>
                </a:lnTo>
                <a:lnTo>
                  <a:pt x="17993" y="11743"/>
                </a:lnTo>
                <a:lnTo>
                  <a:pt x="17958" y="11756"/>
                </a:lnTo>
                <a:lnTo>
                  <a:pt x="17937" y="11724"/>
                </a:lnTo>
                <a:close/>
                <a:moveTo>
                  <a:pt x="18238" y="11724"/>
                </a:moveTo>
                <a:lnTo>
                  <a:pt x="18180" y="11775"/>
                </a:lnTo>
                <a:lnTo>
                  <a:pt x="18139" y="11785"/>
                </a:lnTo>
                <a:lnTo>
                  <a:pt x="18102" y="11743"/>
                </a:lnTo>
                <a:lnTo>
                  <a:pt x="18056" y="11766"/>
                </a:lnTo>
                <a:lnTo>
                  <a:pt x="18056" y="11817"/>
                </a:lnTo>
                <a:lnTo>
                  <a:pt x="18134" y="11836"/>
                </a:lnTo>
                <a:lnTo>
                  <a:pt x="18226" y="11795"/>
                </a:lnTo>
                <a:lnTo>
                  <a:pt x="18238" y="11724"/>
                </a:lnTo>
                <a:close/>
                <a:moveTo>
                  <a:pt x="18481" y="11743"/>
                </a:moveTo>
                <a:lnTo>
                  <a:pt x="18460" y="11766"/>
                </a:lnTo>
                <a:lnTo>
                  <a:pt x="18419" y="11766"/>
                </a:lnTo>
                <a:lnTo>
                  <a:pt x="18367" y="11795"/>
                </a:lnTo>
                <a:lnTo>
                  <a:pt x="18356" y="11827"/>
                </a:lnTo>
                <a:lnTo>
                  <a:pt x="18294" y="11888"/>
                </a:lnTo>
                <a:lnTo>
                  <a:pt x="18269" y="11971"/>
                </a:lnTo>
                <a:lnTo>
                  <a:pt x="18257" y="12013"/>
                </a:lnTo>
                <a:lnTo>
                  <a:pt x="18264" y="12032"/>
                </a:lnTo>
                <a:lnTo>
                  <a:pt x="18320" y="12000"/>
                </a:lnTo>
                <a:lnTo>
                  <a:pt x="18361" y="11897"/>
                </a:lnTo>
                <a:lnTo>
                  <a:pt x="18413" y="11859"/>
                </a:lnTo>
                <a:lnTo>
                  <a:pt x="18481" y="11795"/>
                </a:lnTo>
                <a:lnTo>
                  <a:pt x="18502" y="11766"/>
                </a:lnTo>
                <a:lnTo>
                  <a:pt x="18481" y="11743"/>
                </a:lnTo>
                <a:close/>
                <a:moveTo>
                  <a:pt x="20518" y="11756"/>
                </a:moveTo>
                <a:lnTo>
                  <a:pt x="20523" y="11836"/>
                </a:lnTo>
                <a:lnTo>
                  <a:pt x="20563" y="11949"/>
                </a:lnTo>
                <a:lnTo>
                  <a:pt x="20575" y="11929"/>
                </a:lnTo>
                <a:lnTo>
                  <a:pt x="20554" y="11859"/>
                </a:lnTo>
                <a:lnTo>
                  <a:pt x="20538" y="11756"/>
                </a:lnTo>
                <a:lnTo>
                  <a:pt x="20518" y="11756"/>
                </a:lnTo>
                <a:close/>
                <a:moveTo>
                  <a:pt x="20455" y="11878"/>
                </a:moveTo>
                <a:lnTo>
                  <a:pt x="20450" y="11929"/>
                </a:lnTo>
                <a:lnTo>
                  <a:pt x="20460" y="11949"/>
                </a:lnTo>
                <a:lnTo>
                  <a:pt x="20497" y="11971"/>
                </a:lnTo>
                <a:lnTo>
                  <a:pt x="20523" y="11961"/>
                </a:lnTo>
                <a:lnTo>
                  <a:pt x="20512" y="11929"/>
                </a:lnTo>
                <a:lnTo>
                  <a:pt x="20497" y="11897"/>
                </a:lnTo>
                <a:lnTo>
                  <a:pt x="20455" y="11878"/>
                </a:lnTo>
                <a:close/>
                <a:moveTo>
                  <a:pt x="18050" y="11897"/>
                </a:moveTo>
                <a:lnTo>
                  <a:pt x="17993" y="11920"/>
                </a:lnTo>
                <a:lnTo>
                  <a:pt x="18066" y="12013"/>
                </a:lnTo>
                <a:lnTo>
                  <a:pt x="18092" y="12013"/>
                </a:lnTo>
                <a:lnTo>
                  <a:pt x="18097" y="11981"/>
                </a:lnTo>
                <a:lnTo>
                  <a:pt x="18076" y="11939"/>
                </a:lnTo>
                <a:lnTo>
                  <a:pt x="18050" y="11897"/>
                </a:lnTo>
                <a:close/>
                <a:moveTo>
                  <a:pt x="20549" y="12013"/>
                </a:moveTo>
                <a:lnTo>
                  <a:pt x="20563" y="12093"/>
                </a:lnTo>
                <a:lnTo>
                  <a:pt x="20606" y="12093"/>
                </a:lnTo>
                <a:lnTo>
                  <a:pt x="20589" y="12042"/>
                </a:lnTo>
                <a:lnTo>
                  <a:pt x="20580" y="12042"/>
                </a:lnTo>
                <a:lnTo>
                  <a:pt x="20549" y="12013"/>
                </a:lnTo>
                <a:close/>
                <a:moveTo>
                  <a:pt x="19409" y="12074"/>
                </a:moveTo>
                <a:lnTo>
                  <a:pt x="19383" y="12125"/>
                </a:lnTo>
                <a:lnTo>
                  <a:pt x="19378" y="12167"/>
                </a:lnTo>
                <a:lnTo>
                  <a:pt x="19362" y="12237"/>
                </a:lnTo>
                <a:lnTo>
                  <a:pt x="19341" y="12308"/>
                </a:lnTo>
                <a:lnTo>
                  <a:pt x="19346" y="12350"/>
                </a:lnTo>
                <a:lnTo>
                  <a:pt x="19336" y="12382"/>
                </a:lnTo>
                <a:lnTo>
                  <a:pt x="19320" y="12484"/>
                </a:lnTo>
                <a:lnTo>
                  <a:pt x="19320" y="12565"/>
                </a:lnTo>
                <a:lnTo>
                  <a:pt x="19315" y="12597"/>
                </a:lnTo>
                <a:lnTo>
                  <a:pt x="19315" y="12667"/>
                </a:lnTo>
                <a:lnTo>
                  <a:pt x="19289" y="12770"/>
                </a:lnTo>
                <a:lnTo>
                  <a:pt x="19274" y="12853"/>
                </a:lnTo>
                <a:lnTo>
                  <a:pt x="19258" y="12914"/>
                </a:lnTo>
                <a:lnTo>
                  <a:pt x="19237" y="12988"/>
                </a:lnTo>
                <a:lnTo>
                  <a:pt x="19190" y="13027"/>
                </a:lnTo>
                <a:lnTo>
                  <a:pt x="19138" y="12988"/>
                </a:lnTo>
                <a:lnTo>
                  <a:pt x="19133" y="12947"/>
                </a:lnTo>
                <a:lnTo>
                  <a:pt x="19108" y="12905"/>
                </a:lnTo>
                <a:lnTo>
                  <a:pt x="19093" y="12905"/>
                </a:lnTo>
                <a:lnTo>
                  <a:pt x="19056" y="12821"/>
                </a:lnTo>
                <a:lnTo>
                  <a:pt x="19030" y="12783"/>
                </a:lnTo>
                <a:lnTo>
                  <a:pt x="18983" y="12741"/>
                </a:lnTo>
                <a:lnTo>
                  <a:pt x="18942" y="12658"/>
                </a:lnTo>
                <a:lnTo>
                  <a:pt x="18942" y="12629"/>
                </a:lnTo>
                <a:lnTo>
                  <a:pt x="18968" y="12555"/>
                </a:lnTo>
                <a:lnTo>
                  <a:pt x="18994" y="12484"/>
                </a:lnTo>
                <a:lnTo>
                  <a:pt x="18989" y="12433"/>
                </a:lnTo>
                <a:lnTo>
                  <a:pt x="19009" y="12433"/>
                </a:lnTo>
                <a:lnTo>
                  <a:pt x="19035" y="12372"/>
                </a:lnTo>
                <a:lnTo>
                  <a:pt x="19056" y="12298"/>
                </a:lnTo>
                <a:lnTo>
                  <a:pt x="19035" y="12237"/>
                </a:lnTo>
                <a:lnTo>
                  <a:pt x="19020" y="12257"/>
                </a:lnTo>
                <a:lnTo>
                  <a:pt x="18994" y="12247"/>
                </a:lnTo>
                <a:lnTo>
                  <a:pt x="18957" y="12289"/>
                </a:lnTo>
                <a:lnTo>
                  <a:pt x="18921" y="12247"/>
                </a:lnTo>
                <a:lnTo>
                  <a:pt x="18905" y="12257"/>
                </a:lnTo>
                <a:lnTo>
                  <a:pt x="18853" y="12228"/>
                </a:lnTo>
                <a:lnTo>
                  <a:pt x="18827" y="12167"/>
                </a:lnTo>
                <a:lnTo>
                  <a:pt x="18792" y="12135"/>
                </a:lnTo>
                <a:lnTo>
                  <a:pt x="18756" y="12154"/>
                </a:lnTo>
                <a:lnTo>
                  <a:pt x="18797" y="12196"/>
                </a:lnTo>
                <a:lnTo>
                  <a:pt x="18797" y="12270"/>
                </a:lnTo>
                <a:lnTo>
                  <a:pt x="18745" y="12298"/>
                </a:lnTo>
                <a:lnTo>
                  <a:pt x="18714" y="12279"/>
                </a:lnTo>
                <a:lnTo>
                  <a:pt x="18672" y="12330"/>
                </a:lnTo>
                <a:lnTo>
                  <a:pt x="18641" y="12401"/>
                </a:lnTo>
                <a:lnTo>
                  <a:pt x="18652" y="12443"/>
                </a:lnTo>
                <a:lnTo>
                  <a:pt x="18620" y="12475"/>
                </a:lnTo>
                <a:lnTo>
                  <a:pt x="18584" y="12587"/>
                </a:lnTo>
                <a:lnTo>
                  <a:pt x="18589" y="12658"/>
                </a:lnTo>
                <a:lnTo>
                  <a:pt x="18554" y="12648"/>
                </a:lnTo>
                <a:lnTo>
                  <a:pt x="18516" y="12648"/>
                </a:lnTo>
                <a:lnTo>
                  <a:pt x="18486" y="12565"/>
                </a:lnTo>
                <a:lnTo>
                  <a:pt x="18450" y="12504"/>
                </a:lnTo>
                <a:lnTo>
                  <a:pt x="18419" y="12513"/>
                </a:lnTo>
                <a:lnTo>
                  <a:pt x="18387" y="12536"/>
                </a:lnTo>
                <a:lnTo>
                  <a:pt x="18387" y="12578"/>
                </a:lnTo>
                <a:lnTo>
                  <a:pt x="18361" y="12555"/>
                </a:lnTo>
                <a:lnTo>
                  <a:pt x="18356" y="12597"/>
                </a:lnTo>
                <a:lnTo>
                  <a:pt x="18325" y="12616"/>
                </a:lnTo>
                <a:lnTo>
                  <a:pt x="18309" y="12667"/>
                </a:lnTo>
                <a:lnTo>
                  <a:pt x="18269" y="12741"/>
                </a:lnTo>
                <a:lnTo>
                  <a:pt x="18252" y="12844"/>
                </a:lnTo>
                <a:lnTo>
                  <a:pt x="18231" y="12812"/>
                </a:lnTo>
                <a:lnTo>
                  <a:pt x="18205" y="12873"/>
                </a:lnTo>
                <a:lnTo>
                  <a:pt x="18222" y="12947"/>
                </a:lnTo>
                <a:lnTo>
                  <a:pt x="18196" y="12966"/>
                </a:lnTo>
                <a:lnTo>
                  <a:pt x="18180" y="12853"/>
                </a:lnTo>
                <a:lnTo>
                  <a:pt x="18128" y="12966"/>
                </a:lnTo>
                <a:lnTo>
                  <a:pt x="18118" y="13040"/>
                </a:lnTo>
                <a:lnTo>
                  <a:pt x="18113" y="13101"/>
                </a:lnTo>
                <a:lnTo>
                  <a:pt x="18071" y="13161"/>
                </a:lnTo>
                <a:lnTo>
                  <a:pt x="18050" y="13245"/>
                </a:lnTo>
                <a:lnTo>
                  <a:pt x="18009" y="13296"/>
                </a:lnTo>
                <a:lnTo>
                  <a:pt x="17941" y="13335"/>
                </a:lnTo>
                <a:lnTo>
                  <a:pt x="17911" y="13335"/>
                </a:lnTo>
                <a:lnTo>
                  <a:pt x="17894" y="13348"/>
                </a:lnTo>
                <a:lnTo>
                  <a:pt x="17885" y="13376"/>
                </a:lnTo>
                <a:lnTo>
                  <a:pt x="17843" y="13399"/>
                </a:lnTo>
                <a:lnTo>
                  <a:pt x="17791" y="13437"/>
                </a:lnTo>
                <a:lnTo>
                  <a:pt x="17781" y="13428"/>
                </a:lnTo>
                <a:lnTo>
                  <a:pt x="17750" y="13437"/>
                </a:lnTo>
                <a:lnTo>
                  <a:pt x="17698" y="13489"/>
                </a:lnTo>
                <a:lnTo>
                  <a:pt x="17668" y="13540"/>
                </a:lnTo>
                <a:lnTo>
                  <a:pt x="17616" y="13591"/>
                </a:lnTo>
                <a:lnTo>
                  <a:pt x="17579" y="13684"/>
                </a:lnTo>
                <a:lnTo>
                  <a:pt x="17584" y="13582"/>
                </a:lnTo>
                <a:lnTo>
                  <a:pt x="17553" y="13675"/>
                </a:lnTo>
                <a:lnTo>
                  <a:pt x="17548" y="13758"/>
                </a:lnTo>
                <a:lnTo>
                  <a:pt x="17538" y="13829"/>
                </a:lnTo>
                <a:lnTo>
                  <a:pt x="17522" y="13861"/>
                </a:lnTo>
                <a:lnTo>
                  <a:pt x="17506" y="13941"/>
                </a:lnTo>
                <a:lnTo>
                  <a:pt x="17517" y="13983"/>
                </a:lnTo>
                <a:lnTo>
                  <a:pt x="17517" y="14025"/>
                </a:lnTo>
                <a:lnTo>
                  <a:pt x="17532" y="14127"/>
                </a:lnTo>
                <a:lnTo>
                  <a:pt x="17527" y="14198"/>
                </a:lnTo>
                <a:lnTo>
                  <a:pt x="17517" y="14147"/>
                </a:lnTo>
                <a:lnTo>
                  <a:pt x="17491" y="14105"/>
                </a:lnTo>
                <a:lnTo>
                  <a:pt x="17496" y="14230"/>
                </a:lnTo>
                <a:lnTo>
                  <a:pt x="17475" y="14179"/>
                </a:lnTo>
                <a:lnTo>
                  <a:pt x="17480" y="14230"/>
                </a:lnTo>
                <a:lnTo>
                  <a:pt x="17496" y="14342"/>
                </a:lnTo>
                <a:lnTo>
                  <a:pt x="17491" y="14445"/>
                </a:lnTo>
                <a:lnTo>
                  <a:pt x="17512" y="14506"/>
                </a:lnTo>
                <a:lnTo>
                  <a:pt x="17506" y="14538"/>
                </a:lnTo>
                <a:lnTo>
                  <a:pt x="17517" y="14631"/>
                </a:lnTo>
                <a:lnTo>
                  <a:pt x="17501" y="14711"/>
                </a:lnTo>
                <a:lnTo>
                  <a:pt x="17496" y="14785"/>
                </a:lnTo>
                <a:lnTo>
                  <a:pt x="17506" y="14926"/>
                </a:lnTo>
                <a:lnTo>
                  <a:pt x="17501" y="15000"/>
                </a:lnTo>
                <a:lnTo>
                  <a:pt x="17475" y="15103"/>
                </a:lnTo>
                <a:lnTo>
                  <a:pt x="17470" y="15144"/>
                </a:lnTo>
                <a:lnTo>
                  <a:pt x="17454" y="15173"/>
                </a:lnTo>
                <a:lnTo>
                  <a:pt x="17418" y="15196"/>
                </a:lnTo>
                <a:lnTo>
                  <a:pt x="17402" y="15276"/>
                </a:lnTo>
                <a:lnTo>
                  <a:pt x="17428" y="15298"/>
                </a:lnTo>
                <a:lnTo>
                  <a:pt x="17475" y="15388"/>
                </a:lnTo>
                <a:lnTo>
                  <a:pt x="17512" y="15388"/>
                </a:lnTo>
                <a:lnTo>
                  <a:pt x="17553" y="15388"/>
                </a:lnTo>
                <a:lnTo>
                  <a:pt x="17590" y="15350"/>
                </a:lnTo>
                <a:lnTo>
                  <a:pt x="17626" y="15308"/>
                </a:lnTo>
                <a:lnTo>
                  <a:pt x="17642" y="15318"/>
                </a:lnTo>
                <a:lnTo>
                  <a:pt x="17687" y="15247"/>
                </a:lnTo>
                <a:lnTo>
                  <a:pt x="17729" y="15234"/>
                </a:lnTo>
                <a:lnTo>
                  <a:pt x="17776" y="15225"/>
                </a:lnTo>
                <a:lnTo>
                  <a:pt x="17823" y="15247"/>
                </a:lnTo>
                <a:lnTo>
                  <a:pt x="17859" y="15234"/>
                </a:lnTo>
                <a:lnTo>
                  <a:pt x="17911" y="15234"/>
                </a:lnTo>
                <a:lnTo>
                  <a:pt x="17941" y="15173"/>
                </a:lnTo>
                <a:lnTo>
                  <a:pt x="17967" y="15103"/>
                </a:lnTo>
                <a:lnTo>
                  <a:pt x="18024" y="15071"/>
                </a:lnTo>
                <a:lnTo>
                  <a:pt x="18097" y="15010"/>
                </a:lnTo>
                <a:lnTo>
                  <a:pt x="18149" y="15010"/>
                </a:lnTo>
                <a:lnTo>
                  <a:pt x="18226" y="14968"/>
                </a:lnTo>
                <a:lnTo>
                  <a:pt x="18309" y="14917"/>
                </a:lnTo>
                <a:lnTo>
                  <a:pt x="18413" y="14907"/>
                </a:lnTo>
                <a:lnTo>
                  <a:pt x="18460" y="14968"/>
                </a:lnTo>
                <a:lnTo>
                  <a:pt x="18497" y="14978"/>
                </a:lnTo>
                <a:lnTo>
                  <a:pt x="18554" y="15061"/>
                </a:lnTo>
                <a:lnTo>
                  <a:pt x="18537" y="15093"/>
                </a:lnTo>
                <a:lnTo>
                  <a:pt x="18558" y="15144"/>
                </a:lnTo>
                <a:lnTo>
                  <a:pt x="18575" y="15247"/>
                </a:lnTo>
                <a:lnTo>
                  <a:pt x="18554" y="15318"/>
                </a:lnTo>
                <a:lnTo>
                  <a:pt x="18584" y="15369"/>
                </a:lnTo>
                <a:lnTo>
                  <a:pt x="18631" y="15257"/>
                </a:lnTo>
                <a:lnTo>
                  <a:pt x="18678" y="15215"/>
                </a:lnTo>
                <a:lnTo>
                  <a:pt x="18750" y="15103"/>
                </a:lnTo>
                <a:lnTo>
                  <a:pt x="18735" y="15196"/>
                </a:lnTo>
                <a:lnTo>
                  <a:pt x="18698" y="15266"/>
                </a:lnTo>
                <a:lnTo>
                  <a:pt x="18667" y="15350"/>
                </a:lnTo>
                <a:lnTo>
                  <a:pt x="18620" y="15420"/>
                </a:lnTo>
                <a:lnTo>
                  <a:pt x="18678" y="15401"/>
                </a:lnTo>
                <a:lnTo>
                  <a:pt x="18730" y="15298"/>
                </a:lnTo>
                <a:lnTo>
                  <a:pt x="18719" y="15401"/>
                </a:lnTo>
                <a:lnTo>
                  <a:pt x="18683" y="15472"/>
                </a:lnTo>
                <a:lnTo>
                  <a:pt x="18735" y="15481"/>
                </a:lnTo>
                <a:lnTo>
                  <a:pt x="18750" y="15542"/>
                </a:lnTo>
                <a:lnTo>
                  <a:pt x="18745" y="15606"/>
                </a:lnTo>
                <a:lnTo>
                  <a:pt x="18730" y="15709"/>
                </a:lnTo>
                <a:lnTo>
                  <a:pt x="18745" y="15789"/>
                </a:lnTo>
                <a:lnTo>
                  <a:pt x="18787" y="15831"/>
                </a:lnTo>
                <a:lnTo>
                  <a:pt x="18818" y="15841"/>
                </a:lnTo>
                <a:lnTo>
                  <a:pt x="18844" y="15863"/>
                </a:lnTo>
                <a:lnTo>
                  <a:pt x="18879" y="15902"/>
                </a:lnTo>
                <a:lnTo>
                  <a:pt x="18957" y="15799"/>
                </a:lnTo>
                <a:lnTo>
                  <a:pt x="18994" y="15780"/>
                </a:lnTo>
                <a:lnTo>
                  <a:pt x="18968" y="15850"/>
                </a:lnTo>
                <a:lnTo>
                  <a:pt x="18994" y="15873"/>
                </a:lnTo>
                <a:lnTo>
                  <a:pt x="19025" y="15934"/>
                </a:lnTo>
                <a:lnTo>
                  <a:pt x="19077" y="15873"/>
                </a:lnTo>
                <a:lnTo>
                  <a:pt x="19119" y="15821"/>
                </a:lnTo>
                <a:lnTo>
                  <a:pt x="19185" y="15770"/>
                </a:lnTo>
                <a:lnTo>
                  <a:pt x="19248" y="15760"/>
                </a:lnTo>
                <a:lnTo>
                  <a:pt x="19294" y="15719"/>
                </a:lnTo>
                <a:lnTo>
                  <a:pt x="19305" y="15667"/>
                </a:lnTo>
                <a:lnTo>
                  <a:pt x="19336" y="15574"/>
                </a:lnTo>
                <a:lnTo>
                  <a:pt x="19378" y="15472"/>
                </a:lnTo>
                <a:lnTo>
                  <a:pt x="19418" y="15411"/>
                </a:lnTo>
                <a:lnTo>
                  <a:pt x="19465" y="15286"/>
                </a:lnTo>
                <a:lnTo>
                  <a:pt x="19501" y="15225"/>
                </a:lnTo>
                <a:lnTo>
                  <a:pt x="19548" y="15122"/>
                </a:lnTo>
                <a:lnTo>
                  <a:pt x="19605" y="15051"/>
                </a:lnTo>
                <a:lnTo>
                  <a:pt x="19663" y="14926"/>
                </a:lnTo>
                <a:lnTo>
                  <a:pt x="19694" y="14824"/>
                </a:lnTo>
                <a:lnTo>
                  <a:pt x="19708" y="14753"/>
                </a:lnTo>
                <a:lnTo>
                  <a:pt x="19750" y="14631"/>
                </a:lnTo>
                <a:lnTo>
                  <a:pt x="19772" y="14567"/>
                </a:lnTo>
                <a:lnTo>
                  <a:pt x="19797" y="14445"/>
                </a:lnTo>
                <a:lnTo>
                  <a:pt x="19793" y="14333"/>
                </a:lnTo>
                <a:lnTo>
                  <a:pt x="19812" y="14249"/>
                </a:lnTo>
                <a:lnTo>
                  <a:pt x="19823" y="14169"/>
                </a:lnTo>
                <a:lnTo>
                  <a:pt x="19823" y="14053"/>
                </a:lnTo>
                <a:lnTo>
                  <a:pt x="19793" y="13951"/>
                </a:lnTo>
                <a:lnTo>
                  <a:pt x="19772" y="13899"/>
                </a:lnTo>
                <a:lnTo>
                  <a:pt x="19741" y="13810"/>
                </a:lnTo>
                <a:lnTo>
                  <a:pt x="19750" y="13665"/>
                </a:lnTo>
                <a:lnTo>
                  <a:pt x="19729" y="13684"/>
                </a:lnTo>
                <a:lnTo>
                  <a:pt x="19715" y="13633"/>
                </a:lnTo>
                <a:lnTo>
                  <a:pt x="19689" y="13665"/>
                </a:lnTo>
                <a:lnTo>
                  <a:pt x="19682" y="13511"/>
                </a:lnTo>
                <a:lnTo>
                  <a:pt x="19657" y="13428"/>
                </a:lnTo>
                <a:lnTo>
                  <a:pt x="19668" y="13399"/>
                </a:lnTo>
                <a:lnTo>
                  <a:pt x="19637" y="13335"/>
                </a:lnTo>
                <a:lnTo>
                  <a:pt x="19600" y="13274"/>
                </a:lnTo>
                <a:lnTo>
                  <a:pt x="19543" y="13203"/>
                </a:lnTo>
                <a:lnTo>
                  <a:pt x="19533" y="13110"/>
                </a:lnTo>
                <a:lnTo>
                  <a:pt x="19548" y="13040"/>
                </a:lnTo>
                <a:lnTo>
                  <a:pt x="19543" y="12924"/>
                </a:lnTo>
                <a:lnTo>
                  <a:pt x="19533" y="12905"/>
                </a:lnTo>
                <a:lnTo>
                  <a:pt x="19527" y="12834"/>
                </a:lnTo>
                <a:lnTo>
                  <a:pt x="19527" y="12719"/>
                </a:lnTo>
                <a:lnTo>
                  <a:pt x="19538" y="12658"/>
                </a:lnTo>
                <a:lnTo>
                  <a:pt x="19512" y="12606"/>
                </a:lnTo>
                <a:lnTo>
                  <a:pt x="19496" y="12545"/>
                </a:lnTo>
                <a:lnTo>
                  <a:pt x="19456" y="12597"/>
                </a:lnTo>
                <a:lnTo>
                  <a:pt x="19440" y="12494"/>
                </a:lnTo>
                <a:lnTo>
                  <a:pt x="19444" y="12443"/>
                </a:lnTo>
                <a:lnTo>
                  <a:pt x="19449" y="12372"/>
                </a:lnTo>
                <a:lnTo>
                  <a:pt x="19430" y="12298"/>
                </a:lnTo>
                <a:lnTo>
                  <a:pt x="19435" y="12237"/>
                </a:lnTo>
                <a:lnTo>
                  <a:pt x="19418" y="12228"/>
                </a:lnTo>
                <a:lnTo>
                  <a:pt x="19418" y="12135"/>
                </a:lnTo>
                <a:lnTo>
                  <a:pt x="19409" y="12074"/>
                </a:lnTo>
                <a:close/>
                <a:moveTo>
                  <a:pt x="13765" y="12257"/>
                </a:moveTo>
                <a:lnTo>
                  <a:pt x="13744" y="12321"/>
                </a:lnTo>
                <a:lnTo>
                  <a:pt x="13744" y="12401"/>
                </a:lnTo>
                <a:lnTo>
                  <a:pt x="13708" y="12494"/>
                </a:lnTo>
                <a:lnTo>
                  <a:pt x="13682" y="12484"/>
                </a:lnTo>
                <a:lnTo>
                  <a:pt x="13687" y="12536"/>
                </a:lnTo>
                <a:lnTo>
                  <a:pt x="13666" y="12606"/>
                </a:lnTo>
                <a:lnTo>
                  <a:pt x="13619" y="12690"/>
                </a:lnTo>
                <a:lnTo>
                  <a:pt x="13578" y="12770"/>
                </a:lnTo>
                <a:lnTo>
                  <a:pt x="13552" y="12770"/>
                </a:lnTo>
                <a:lnTo>
                  <a:pt x="13531" y="12793"/>
                </a:lnTo>
                <a:lnTo>
                  <a:pt x="13496" y="12821"/>
                </a:lnTo>
                <a:lnTo>
                  <a:pt x="13470" y="12821"/>
                </a:lnTo>
                <a:lnTo>
                  <a:pt x="13458" y="12914"/>
                </a:lnTo>
                <a:lnTo>
                  <a:pt x="13433" y="12988"/>
                </a:lnTo>
                <a:lnTo>
                  <a:pt x="13433" y="13110"/>
                </a:lnTo>
                <a:lnTo>
                  <a:pt x="13444" y="13203"/>
                </a:lnTo>
                <a:lnTo>
                  <a:pt x="13454" y="13264"/>
                </a:lnTo>
                <a:lnTo>
                  <a:pt x="13444" y="13357"/>
                </a:lnTo>
                <a:lnTo>
                  <a:pt x="13412" y="13460"/>
                </a:lnTo>
                <a:lnTo>
                  <a:pt x="13412" y="13502"/>
                </a:lnTo>
                <a:lnTo>
                  <a:pt x="13386" y="13521"/>
                </a:lnTo>
                <a:lnTo>
                  <a:pt x="13371" y="13624"/>
                </a:lnTo>
                <a:lnTo>
                  <a:pt x="13371" y="13717"/>
                </a:lnTo>
                <a:lnTo>
                  <a:pt x="13386" y="13829"/>
                </a:lnTo>
                <a:lnTo>
                  <a:pt x="13386" y="13951"/>
                </a:lnTo>
                <a:lnTo>
                  <a:pt x="13402" y="14025"/>
                </a:lnTo>
                <a:lnTo>
                  <a:pt x="13449" y="14066"/>
                </a:lnTo>
                <a:lnTo>
                  <a:pt x="13480" y="14105"/>
                </a:lnTo>
                <a:lnTo>
                  <a:pt x="13531" y="14044"/>
                </a:lnTo>
                <a:lnTo>
                  <a:pt x="13583" y="14015"/>
                </a:lnTo>
                <a:lnTo>
                  <a:pt x="13614" y="13861"/>
                </a:lnTo>
                <a:lnTo>
                  <a:pt x="13645" y="13665"/>
                </a:lnTo>
                <a:lnTo>
                  <a:pt x="13692" y="13409"/>
                </a:lnTo>
                <a:lnTo>
                  <a:pt x="13729" y="13222"/>
                </a:lnTo>
                <a:lnTo>
                  <a:pt x="13760" y="13059"/>
                </a:lnTo>
                <a:lnTo>
                  <a:pt x="13765" y="12947"/>
                </a:lnTo>
                <a:lnTo>
                  <a:pt x="13786" y="12914"/>
                </a:lnTo>
                <a:lnTo>
                  <a:pt x="13791" y="12863"/>
                </a:lnTo>
                <a:lnTo>
                  <a:pt x="13781" y="12760"/>
                </a:lnTo>
                <a:lnTo>
                  <a:pt x="13795" y="12719"/>
                </a:lnTo>
                <a:lnTo>
                  <a:pt x="13812" y="12802"/>
                </a:lnTo>
                <a:lnTo>
                  <a:pt x="13826" y="12760"/>
                </a:lnTo>
                <a:lnTo>
                  <a:pt x="13833" y="12690"/>
                </a:lnTo>
                <a:lnTo>
                  <a:pt x="13821" y="12629"/>
                </a:lnTo>
                <a:lnTo>
                  <a:pt x="13816" y="12462"/>
                </a:lnTo>
                <a:lnTo>
                  <a:pt x="13800" y="12372"/>
                </a:lnTo>
                <a:lnTo>
                  <a:pt x="13786" y="12321"/>
                </a:lnTo>
                <a:lnTo>
                  <a:pt x="13765" y="12257"/>
                </a:lnTo>
                <a:close/>
                <a:moveTo>
                  <a:pt x="20818" y="12606"/>
                </a:moveTo>
                <a:lnTo>
                  <a:pt x="20808" y="12709"/>
                </a:lnTo>
                <a:lnTo>
                  <a:pt x="20813" y="12751"/>
                </a:lnTo>
                <a:lnTo>
                  <a:pt x="20829" y="12741"/>
                </a:lnTo>
                <a:lnTo>
                  <a:pt x="20844" y="12760"/>
                </a:lnTo>
                <a:lnTo>
                  <a:pt x="20844" y="12648"/>
                </a:lnTo>
                <a:lnTo>
                  <a:pt x="20818" y="12606"/>
                </a:lnTo>
                <a:close/>
                <a:moveTo>
                  <a:pt x="20839" y="12783"/>
                </a:moveTo>
                <a:lnTo>
                  <a:pt x="20834" y="12821"/>
                </a:lnTo>
                <a:lnTo>
                  <a:pt x="20844" y="12873"/>
                </a:lnTo>
                <a:lnTo>
                  <a:pt x="20865" y="12863"/>
                </a:lnTo>
                <a:lnTo>
                  <a:pt x="20839" y="12783"/>
                </a:lnTo>
                <a:close/>
                <a:moveTo>
                  <a:pt x="0" y="12802"/>
                </a:moveTo>
                <a:lnTo>
                  <a:pt x="5" y="12873"/>
                </a:lnTo>
                <a:lnTo>
                  <a:pt x="10" y="12863"/>
                </a:lnTo>
                <a:lnTo>
                  <a:pt x="10" y="12802"/>
                </a:lnTo>
                <a:lnTo>
                  <a:pt x="0" y="12802"/>
                </a:lnTo>
                <a:close/>
                <a:moveTo>
                  <a:pt x="21600" y="12802"/>
                </a:moveTo>
                <a:lnTo>
                  <a:pt x="21560" y="12853"/>
                </a:lnTo>
                <a:lnTo>
                  <a:pt x="21543" y="12853"/>
                </a:lnTo>
                <a:lnTo>
                  <a:pt x="21508" y="12886"/>
                </a:lnTo>
                <a:lnTo>
                  <a:pt x="21513" y="12937"/>
                </a:lnTo>
                <a:lnTo>
                  <a:pt x="21555" y="12905"/>
                </a:lnTo>
                <a:lnTo>
                  <a:pt x="21595" y="12873"/>
                </a:lnTo>
                <a:lnTo>
                  <a:pt x="21600" y="12802"/>
                </a:lnTo>
                <a:close/>
                <a:moveTo>
                  <a:pt x="21482" y="12975"/>
                </a:moveTo>
                <a:lnTo>
                  <a:pt x="21466" y="13007"/>
                </a:lnTo>
                <a:lnTo>
                  <a:pt x="21440" y="12988"/>
                </a:lnTo>
                <a:lnTo>
                  <a:pt x="21414" y="13027"/>
                </a:lnTo>
                <a:lnTo>
                  <a:pt x="21409" y="13091"/>
                </a:lnTo>
                <a:lnTo>
                  <a:pt x="21440" y="13110"/>
                </a:lnTo>
                <a:lnTo>
                  <a:pt x="21482" y="13091"/>
                </a:lnTo>
                <a:lnTo>
                  <a:pt x="21496" y="13017"/>
                </a:lnTo>
                <a:lnTo>
                  <a:pt x="21482" y="12975"/>
                </a:lnTo>
                <a:close/>
                <a:moveTo>
                  <a:pt x="20580" y="13357"/>
                </a:moveTo>
                <a:lnTo>
                  <a:pt x="20580" y="13399"/>
                </a:lnTo>
                <a:lnTo>
                  <a:pt x="20606" y="13502"/>
                </a:lnTo>
                <a:lnTo>
                  <a:pt x="20636" y="13572"/>
                </a:lnTo>
                <a:lnTo>
                  <a:pt x="20674" y="13633"/>
                </a:lnTo>
                <a:lnTo>
                  <a:pt x="20700" y="13665"/>
                </a:lnTo>
                <a:lnTo>
                  <a:pt x="20725" y="13633"/>
                </a:lnTo>
                <a:lnTo>
                  <a:pt x="20704" y="13572"/>
                </a:lnTo>
                <a:lnTo>
                  <a:pt x="20667" y="13489"/>
                </a:lnTo>
                <a:lnTo>
                  <a:pt x="20653" y="13450"/>
                </a:lnTo>
                <a:lnTo>
                  <a:pt x="20632" y="13409"/>
                </a:lnTo>
                <a:lnTo>
                  <a:pt x="20606" y="13357"/>
                </a:lnTo>
                <a:lnTo>
                  <a:pt x="20580" y="13357"/>
                </a:lnTo>
                <a:close/>
                <a:moveTo>
                  <a:pt x="20725" y="15308"/>
                </a:moveTo>
                <a:lnTo>
                  <a:pt x="20700" y="15318"/>
                </a:lnTo>
                <a:lnTo>
                  <a:pt x="20693" y="15420"/>
                </a:lnTo>
                <a:lnTo>
                  <a:pt x="20704" y="15533"/>
                </a:lnTo>
                <a:lnTo>
                  <a:pt x="20709" y="15594"/>
                </a:lnTo>
                <a:lnTo>
                  <a:pt x="20704" y="15616"/>
                </a:lnTo>
                <a:lnTo>
                  <a:pt x="20693" y="15709"/>
                </a:lnTo>
                <a:lnTo>
                  <a:pt x="20667" y="15799"/>
                </a:lnTo>
                <a:lnTo>
                  <a:pt x="20627" y="15902"/>
                </a:lnTo>
                <a:lnTo>
                  <a:pt x="20570" y="15943"/>
                </a:lnTo>
                <a:lnTo>
                  <a:pt x="20549" y="15995"/>
                </a:lnTo>
                <a:lnTo>
                  <a:pt x="20589" y="16046"/>
                </a:lnTo>
                <a:lnTo>
                  <a:pt x="20580" y="16129"/>
                </a:lnTo>
                <a:lnTo>
                  <a:pt x="20507" y="16232"/>
                </a:lnTo>
                <a:lnTo>
                  <a:pt x="20523" y="16251"/>
                </a:lnTo>
                <a:lnTo>
                  <a:pt x="20518" y="16293"/>
                </a:lnTo>
                <a:lnTo>
                  <a:pt x="20580" y="16242"/>
                </a:lnTo>
                <a:lnTo>
                  <a:pt x="20648" y="16149"/>
                </a:lnTo>
                <a:lnTo>
                  <a:pt x="20693" y="16068"/>
                </a:lnTo>
                <a:lnTo>
                  <a:pt x="20709" y="16046"/>
                </a:lnTo>
                <a:lnTo>
                  <a:pt x="20725" y="15985"/>
                </a:lnTo>
                <a:lnTo>
                  <a:pt x="20756" y="15943"/>
                </a:lnTo>
                <a:lnTo>
                  <a:pt x="20797" y="15953"/>
                </a:lnTo>
                <a:lnTo>
                  <a:pt x="20844" y="15873"/>
                </a:lnTo>
                <a:lnTo>
                  <a:pt x="20895" y="15748"/>
                </a:lnTo>
                <a:lnTo>
                  <a:pt x="20874" y="15738"/>
                </a:lnTo>
                <a:lnTo>
                  <a:pt x="20823" y="15789"/>
                </a:lnTo>
                <a:lnTo>
                  <a:pt x="20792" y="15780"/>
                </a:lnTo>
                <a:lnTo>
                  <a:pt x="20761" y="15728"/>
                </a:lnTo>
                <a:lnTo>
                  <a:pt x="20787" y="15626"/>
                </a:lnTo>
                <a:lnTo>
                  <a:pt x="20771" y="15594"/>
                </a:lnTo>
                <a:lnTo>
                  <a:pt x="20740" y="15687"/>
                </a:lnTo>
                <a:lnTo>
                  <a:pt x="20745" y="15542"/>
                </a:lnTo>
                <a:lnTo>
                  <a:pt x="20766" y="15420"/>
                </a:lnTo>
                <a:lnTo>
                  <a:pt x="20730" y="15388"/>
                </a:lnTo>
                <a:lnTo>
                  <a:pt x="20725" y="15308"/>
                </a:lnTo>
                <a:close/>
                <a:moveTo>
                  <a:pt x="20445" y="16129"/>
                </a:moveTo>
                <a:lnTo>
                  <a:pt x="20382" y="16190"/>
                </a:lnTo>
                <a:lnTo>
                  <a:pt x="20346" y="16261"/>
                </a:lnTo>
                <a:lnTo>
                  <a:pt x="20311" y="16303"/>
                </a:lnTo>
                <a:lnTo>
                  <a:pt x="20248" y="16405"/>
                </a:lnTo>
                <a:lnTo>
                  <a:pt x="20186" y="16466"/>
                </a:lnTo>
                <a:lnTo>
                  <a:pt x="20113" y="16540"/>
                </a:lnTo>
                <a:lnTo>
                  <a:pt x="20052" y="16591"/>
                </a:lnTo>
                <a:lnTo>
                  <a:pt x="20005" y="16620"/>
                </a:lnTo>
                <a:lnTo>
                  <a:pt x="19880" y="16755"/>
                </a:lnTo>
                <a:lnTo>
                  <a:pt x="19812" y="16848"/>
                </a:lnTo>
                <a:lnTo>
                  <a:pt x="19802" y="16899"/>
                </a:lnTo>
                <a:lnTo>
                  <a:pt x="19854" y="16909"/>
                </a:lnTo>
                <a:lnTo>
                  <a:pt x="19870" y="16951"/>
                </a:lnTo>
                <a:lnTo>
                  <a:pt x="19922" y="16951"/>
                </a:lnTo>
                <a:lnTo>
                  <a:pt x="19963" y="16919"/>
                </a:lnTo>
                <a:lnTo>
                  <a:pt x="20031" y="16858"/>
                </a:lnTo>
                <a:lnTo>
                  <a:pt x="20118" y="16723"/>
                </a:lnTo>
                <a:lnTo>
                  <a:pt x="20170" y="16633"/>
                </a:lnTo>
                <a:lnTo>
                  <a:pt x="20238" y="16582"/>
                </a:lnTo>
                <a:lnTo>
                  <a:pt x="20278" y="16582"/>
                </a:lnTo>
                <a:lnTo>
                  <a:pt x="20290" y="16518"/>
                </a:lnTo>
                <a:lnTo>
                  <a:pt x="20337" y="16466"/>
                </a:lnTo>
                <a:lnTo>
                  <a:pt x="20414" y="16364"/>
                </a:lnTo>
                <a:lnTo>
                  <a:pt x="20460" y="16303"/>
                </a:lnTo>
                <a:lnTo>
                  <a:pt x="20481" y="16242"/>
                </a:lnTo>
                <a:lnTo>
                  <a:pt x="20486" y="16190"/>
                </a:lnTo>
                <a:lnTo>
                  <a:pt x="20424" y="16242"/>
                </a:lnTo>
                <a:lnTo>
                  <a:pt x="20434" y="16190"/>
                </a:lnTo>
                <a:lnTo>
                  <a:pt x="20445" y="16129"/>
                </a:lnTo>
                <a:close/>
                <a:moveTo>
                  <a:pt x="18869" y="16158"/>
                </a:moveTo>
                <a:lnTo>
                  <a:pt x="18848" y="16222"/>
                </a:lnTo>
                <a:lnTo>
                  <a:pt x="18844" y="16335"/>
                </a:lnTo>
                <a:lnTo>
                  <a:pt x="18822" y="16428"/>
                </a:lnTo>
                <a:lnTo>
                  <a:pt x="18813" y="16540"/>
                </a:lnTo>
                <a:lnTo>
                  <a:pt x="18848" y="16550"/>
                </a:lnTo>
                <a:lnTo>
                  <a:pt x="18853" y="16550"/>
                </a:lnTo>
                <a:lnTo>
                  <a:pt x="18926" y="16457"/>
                </a:lnTo>
                <a:lnTo>
                  <a:pt x="18931" y="16498"/>
                </a:lnTo>
                <a:lnTo>
                  <a:pt x="18978" y="16386"/>
                </a:lnTo>
                <a:lnTo>
                  <a:pt x="19009" y="16344"/>
                </a:lnTo>
                <a:lnTo>
                  <a:pt x="19061" y="16181"/>
                </a:lnTo>
                <a:lnTo>
                  <a:pt x="19030" y="16171"/>
                </a:lnTo>
                <a:lnTo>
                  <a:pt x="18978" y="16200"/>
                </a:lnTo>
                <a:lnTo>
                  <a:pt x="18942" y="16222"/>
                </a:lnTo>
                <a:lnTo>
                  <a:pt x="18900" y="16171"/>
                </a:lnTo>
                <a:lnTo>
                  <a:pt x="18869" y="16158"/>
                </a:lnTo>
                <a:close/>
                <a:moveTo>
                  <a:pt x="14464" y="17217"/>
                </a:moveTo>
                <a:lnTo>
                  <a:pt x="14459" y="17249"/>
                </a:lnTo>
                <a:lnTo>
                  <a:pt x="14438" y="17301"/>
                </a:lnTo>
                <a:lnTo>
                  <a:pt x="14429" y="17371"/>
                </a:lnTo>
                <a:lnTo>
                  <a:pt x="14511" y="17361"/>
                </a:lnTo>
                <a:lnTo>
                  <a:pt x="14537" y="17301"/>
                </a:lnTo>
                <a:lnTo>
                  <a:pt x="14542" y="17278"/>
                </a:lnTo>
                <a:lnTo>
                  <a:pt x="14490" y="17259"/>
                </a:lnTo>
                <a:lnTo>
                  <a:pt x="14464" y="17217"/>
                </a:lnTo>
                <a:close/>
                <a:moveTo>
                  <a:pt x="7737" y="17544"/>
                </a:moveTo>
                <a:lnTo>
                  <a:pt x="7717" y="17596"/>
                </a:lnTo>
                <a:lnTo>
                  <a:pt x="7670" y="17567"/>
                </a:lnTo>
                <a:lnTo>
                  <a:pt x="7618" y="17637"/>
                </a:lnTo>
                <a:lnTo>
                  <a:pt x="7654" y="17698"/>
                </a:lnTo>
                <a:lnTo>
                  <a:pt x="7691" y="17637"/>
                </a:lnTo>
                <a:lnTo>
                  <a:pt x="7722" y="17689"/>
                </a:lnTo>
                <a:lnTo>
                  <a:pt x="7784" y="17647"/>
                </a:lnTo>
                <a:lnTo>
                  <a:pt x="7788" y="17609"/>
                </a:lnTo>
                <a:lnTo>
                  <a:pt x="7737" y="17544"/>
                </a:lnTo>
                <a:close/>
                <a:moveTo>
                  <a:pt x="7213" y="17730"/>
                </a:moveTo>
                <a:lnTo>
                  <a:pt x="7178" y="17782"/>
                </a:lnTo>
                <a:lnTo>
                  <a:pt x="7183" y="17875"/>
                </a:lnTo>
                <a:lnTo>
                  <a:pt x="7167" y="17936"/>
                </a:lnTo>
                <a:lnTo>
                  <a:pt x="7089" y="17884"/>
                </a:lnTo>
                <a:lnTo>
                  <a:pt x="6996" y="17801"/>
                </a:lnTo>
                <a:lnTo>
                  <a:pt x="6950" y="17772"/>
                </a:lnTo>
                <a:lnTo>
                  <a:pt x="7053" y="17917"/>
                </a:lnTo>
                <a:lnTo>
                  <a:pt x="7121" y="17987"/>
                </a:lnTo>
                <a:lnTo>
                  <a:pt x="7204" y="18058"/>
                </a:lnTo>
                <a:lnTo>
                  <a:pt x="7260" y="18080"/>
                </a:lnTo>
                <a:lnTo>
                  <a:pt x="7307" y="18109"/>
                </a:lnTo>
                <a:lnTo>
                  <a:pt x="7364" y="18132"/>
                </a:lnTo>
                <a:lnTo>
                  <a:pt x="7400" y="18090"/>
                </a:lnTo>
                <a:lnTo>
                  <a:pt x="7406" y="18039"/>
                </a:lnTo>
                <a:lnTo>
                  <a:pt x="7437" y="18080"/>
                </a:lnTo>
                <a:lnTo>
                  <a:pt x="7484" y="18080"/>
                </a:lnTo>
                <a:lnTo>
                  <a:pt x="7494" y="18006"/>
                </a:lnTo>
                <a:lnTo>
                  <a:pt x="7416" y="17978"/>
                </a:lnTo>
                <a:lnTo>
                  <a:pt x="7333" y="17904"/>
                </a:lnTo>
                <a:lnTo>
                  <a:pt x="7286" y="17801"/>
                </a:lnTo>
                <a:lnTo>
                  <a:pt x="7256" y="17740"/>
                </a:lnTo>
                <a:lnTo>
                  <a:pt x="7213" y="17730"/>
                </a:lnTo>
                <a:close/>
                <a:moveTo>
                  <a:pt x="8085" y="19084"/>
                </a:moveTo>
                <a:lnTo>
                  <a:pt x="8054" y="19107"/>
                </a:lnTo>
                <a:lnTo>
                  <a:pt x="8033" y="19136"/>
                </a:lnTo>
                <a:lnTo>
                  <a:pt x="8007" y="19168"/>
                </a:lnTo>
                <a:lnTo>
                  <a:pt x="7976" y="19187"/>
                </a:lnTo>
                <a:lnTo>
                  <a:pt x="7944" y="19210"/>
                </a:lnTo>
                <a:lnTo>
                  <a:pt x="7929" y="19251"/>
                </a:lnTo>
                <a:lnTo>
                  <a:pt x="7882" y="19251"/>
                </a:lnTo>
                <a:lnTo>
                  <a:pt x="7861" y="19280"/>
                </a:lnTo>
                <a:lnTo>
                  <a:pt x="7847" y="19322"/>
                </a:lnTo>
                <a:lnTo>
                  <a:pt x="7840" y="19373"/>
                </a:lnTo>
                <a:lnTo>
                  <a:pt x="7814" y="19405"/>
                </a:lnTo>
                <a:lnTo>
                  <a:pt x="7795" y="19444"/>
                </a:lnTo>
                <a:lnTo>
                  <a:pt x="7774" y="19486"/>
                </a:lnTo>
                <a:lnTo>
                  <a:pt x="7763" y="19518"/>
                </a:lnTo>
                <a:lnTo>
                  <a:pt x="7753" y="19569"/>
                </a:lnTo>
                <a:lnTo>
                  <a:pt x="7774" y="19620"/>
                </a:lnTo>
                <a:lnTo>
                  <a:pt x="7795" y="19672"/>
                </a:lnTo>
                <a:lnTo>
                  <a:pt x="7800" y="19713"/>
                </a:lnTo>
                <a:lnTo>
                  <a:pt x="7800" y="19765"/>
                </a:lnTo>
                <a:lnTo>
                  <a:pt x="7788" y="19803"/>
                </a:lnTo>
                <a:lnTo>
                  <a:pt x="7800" y="19845"/>
                </a:lnTo>
                <a:lnTo>
                  <a:pt x="7814" y="19896"/>
                </a:lnTo>
                <a:lnTo>
                  <a:pt x="7840" y="19928"/>
                </a:lnTo>
                <a:lnTo>
                  <a:pt x="7866" y="19980"/>
                </a:lnTo>
                <a:lnTo>
                  <a:pt x="7899" y="20021"/>
                </a:lnTo>
                <a:lnTo>
                  <a:pt x="7924" y="20060"/>
                </a:lnTo>
                <a:lnTo>
                  <a:pt x="7944" y="20111"/>
                </a:lnTo>
                <a:lnTo>
                  <a:pt x="7950" y="20153"/>
                </a:lnTo>
                <a:lnTo>
                  <a:pt x="7939" y="20195"/>
                </a:lnTo>
                <a:lnTo>
                  <a:pt x="7903" y="20214"/>
                </a:lnTo>
                <a:lnTo>
                  <a:pt x="7856" y="20236"/>
                </a:lnTo>
                <a:lnTo>
                  <a:pt x="7805" y="20246"/>
                </a:lnTo>
                <a:lnTo>
                  <a:pt x="7758" y="20256"/>
                </a:lnTo>
                <a:lnTo>
                  <a:pt x="7727" y="20288"/>
                </a:lnTo>
                <a:lnTo>
                  <a:pt x="7691" y="20307"/>
                </a:lnTo>
                <a:lnTo>
                  <a:pt x="7639" y="20317"/>
                </a:lnTo>
                <a:lnTo>
                  <a:pt x="7597" y="20288"/>
                </a:lnTo>
                <a:lnTo>
                  <a:pt x="7546" y="20256"/>
                </a:lnTo>
                <a:lnTo>
                  <a:pt x="7494" y="20265"/>
                </a:lnTo>
                <a:lnTo>
                  <a:pt x="7432" y="20227"/>
                </a:lnTo>
                <a:lnTo>
                  <a:pt x="7432" y="20265"/>
                </a:lnTo>
                <a:lnTo>
                  <a:pt x="7416" y="20307"/>
                </a:lnTo>
                <a:lnTo>
                  <a:pt x="7359" y="20288"/>
                </a:lnTo>
                <a:lnTo>
                  <a:pt x="7303" y="20265"/>
                </a:lnTo>
                <a:lnTo>
                  <a:pt x="7244" y="20265"/>
                </a:lnTo>
                <a:lnTo>
                  <a:pt x="7192" y="20227"/>
                </a:lnTo>
                <a:lnTo>
                  <a:pt x="7147" y="20236"/>
                </a:lnTo>
                <a:lnTo>
                  <a:pt x="7084" y="20214"/>
                </a:lnTo>
                <a:lnTo>
                  <a:pt x="7032" y="20163"/>
                </a:lnTo>
                <a:lnTo>
                  <a:pt x="7032" y="20246"/>
                </a:lnTo>
                <a:lnTo>
                  <a:pt x="6980" y="20256"/>
                </a:lnTo>
                <a:lnTo>
                  <a:pt x="6928" y="20236"/>
                </a:lnTo>
                <a:lnTo>
                  <a:pt x="6881" y="20246"/>
                </a:lnTo>
                <a:lnTo>
                  <a:pt x="6836" y="20265"/>
                </a:lnTo>
                <a:lnTo>
                  <a:pt x="6789" y="20278"/>
                </a:lnTo>
                <a:lnTo>
                  <a:pt x="6726" y="20278"/>
                </a:lnTo>
                <a:lnTo>
                  <a:pt x="6690" y="20236"/>
                </a:lnTo>
                <a:lnTo>
                  <a:pt x="6634" y="20204"/>
                </a:lnTo>
                <a:lnTo>
                  <a:pt x="6571" y="20185"/>
                </a:lnTo>
                <a:lnTo>
                  <a:pt x="6525" y="20195"/>
                </a:lnTo>
                <a:lnTo>
                  <a:pt x="6462" y="20185"/>
                </a:lnTo>
                <a:lnTo>
                  <a:pt x="6426" y="20175"/>
                </a:lnTo>
                <a:lnTo>
                  <a:pt x="6483" y="20256"/>
                </a:lnTo>
                <a:lnTo>
                  <a:pt x="6514" y="20297"/>
                </a:lnTo>
                <a:lnTo>
                  <a:pt x="6556" y="20339"/>
                </a:lnTo>
                <a:lnTo>
                  <a:pt x="6613" y="20339"/>
                </a:lnTo>
                <a:lnTo>
                  <a:pt x="6655" y="20381"/>
                </a:lnTo>
                <a:lnTo>
                  <a:pt x="6700" y="20419"/>
                </a:lnTo>
                <a:lnTo>
                  <a:pt x="6707" y="20461"/>
                </a:lnTo>
                <a:lnTo>
                  <a:pt x="6639" y="20442"/>
                </a:lnTo>
                <a:lnTo>
                  <a:pt x="6577" y="20432"/>
                </a:lnTo>
                <a:lnTo>
                  <a:pt x="6509" y="20419"/>
                </a:lnTo>
                <a:lnTo>
                  <a:pt x="6473" y="20442"/>
                </a:lnTo>
                <a:lnTo>
                  <a:pt x="6415" y="20451"/>
                </a:lnTo>
                <a:lnTo>
                  <a:pt x="6354" y="20419"/>
                </a:lnTo>
                <a:lnTo>
                  <a:pt x="6292" y="20410"/>
                </a:lnTo>
                <a:lnTo>
                  <a:pt x="6219" y="20368"/>
                </a:lnTo>
                <a:lnTo>
                  <a:pt x="6193" y="20400"/>
                </a:lnTo>
                <a:lnTo>
                  <a:pt x="6146" y="20368"/>
                </a:lnTo>
                <a:lnTo>
                  <a:pt x="6104" y="20329"/>
                </a:lnTo>
                <a:lnTo>
                  <a:pt x="6059" y="20297"/>
                </a:lnTo>
                <a:lnTo>
                  <a:pt x="6038" y="20329"/>
                </a:lnTo>
                <a:lnTo>
                  <a:pt x="6000" y="20349"/>
                </a:lnTo>
                <a:lnTo>
                  <a:pt x="5934" y="20329"/>
                </a:lnTo>
                <a:lnTo>
                  <a:pt x="5892" y="20339"/>
                </a:lnTo>
                <a:lnTo>
                  <a:pt x="5871" y="20381"/>
                </a:lnTo>
                <a:lnTo>
                  <a:pt x="5819" y="20381"/>
                </a:lnTo>
                <a:lnTo>
                  <a:pt x="5758" y="20381"/>
                </a:lnTo>
                <a:lnTo>
                  <a:pt x="5696" y="20381"/>
                </a:lnTo>
                <a:lnTo>
                  <a:pt x="5638" y="20381"/>
                </a:lnTo>
                <a:lnTo>
                  <a:pt x="5571" y="20368"/>
                </a:lnTo>
                <a:lnTo>
                  <a:pt x="5508" y="20358"/>
                </a:lnTo>
                <a:lnTo>
                  <a:pt x="5468" y="20368"/>
                </a:lnTo>
                <a:lnTo>
                  <a:pt x="5411" y="20381"/>
                </a:lnTo>
                <a:lnTo>
                  <a:pt x="5343" y="20358"/>
                </a:lnTo>
                <a:lnTo>
                  <a:pt x="5291" y="20368"/>
                </a:lnTo>
                <a:lnTo>
                  <a:pt x="5255" y="20358"/>
                </a:lnTo>
                <a:lnTo>
                  <a:pt x="5218" y="20358"/>
                </a:lnTo>
                <a:lnTo>
                  <a:pt x="5187" y="20381"/>
                </a:lnTo>
                <a:lnTo>
                  <a:pt x="5162" y="20400"/>
                </a:lnTo>
                <a:lnTo>
                  <a:pt x="5126" y="20432"/>
                </a:lnTo>
                <a:lnTo>
                  <a:pt x="5074" y="20442"/>
                </a:lnTo>
                <a:lnTo>
                  <a:pt x="5022" y="20442"/>
                </a:lnTo>
                <a:lnTo>
                  <a:pt x="4996" y="20461"/>
                </a:lnTo>
                <a:lnTo>
                  <a:pt x="4949" y="20483"/>
                </a:lnTo>
                <a:lnTo>
                  <a:pt x="4898" y="20451"/>
                </a:lnTo>
                <a:lnTo>
                  <a:pt x="4860" y="20471"/>
                </a:lnTo>
                <a:lnTo>
                  <a:pt x="4876" y="20503"/>
                </a:lnTo>
                <a:lnTo>
                  <a:pt x="4923" y="20544"/>
                </a:lnTo>
                <a:lnTo>
                  <a:pt x="4959" y="20586"/>
                </a:lnTo>
                <a:lnTo>
                  <a:pt x="4907" y="20596"/>
                </a:lnTo>
                <a:lnTo>
                  <a:pt x="4893" y="20625"/>
                </a:lnTo>
                <a:lnTo>
                  <a:pt x="4872" y="20657"/>
                </a:lnTo>
                <a:lnTo>
                  <a:pt x="4834" y="20676"/>
                </a:lnTo>
                <a:lnTo>
                  <a:pt x="4783" y="20689"/>
                </a:lnTo>
                <a:lnTo>
                  <a:pt x="4711" y="20647"/>
                </a:lnTo>
                <a:lnTo>
                  <a:pt x="4659" y="20657"/>
                </a:lnTo>
                <a:lnTo>
                  <a:pt x="4608" y="20666"/>
                </a:lnTo>
                <a:lnTo>
                  <a:pt x="4540" y="20637"/>
                </a:lnTo>
                <a:lnTo>
                  <a:pt x="4509" y="20625"/>
                </a:lnTo>
                <a:lnTo>
                  <a:pt x="4634" y="20740"/>
                </a:lnTo>
                <a:lnTo>
                  <a:pt x="4700" y="20779"/>
                </a:lnTo>
                <a:lnTo>
                  <a:pt x="4783" y="20811"/>
                </a:lnTo>
                <a:lnTo>
                  <a:pt x="4846" y="20843"/>
                </a:lnTo>
                <a:lnTo>
                  <a:pt x="4928" y="20852"/>
                </a:lnTo>
                <a:lnTo>
                  <a:pt x="5011" y="20862"/>
                </a:lnTo>
                <a:lnTo>
                  <a:pt x="5093" y="20872"/>
                </a:lnTo>
                <a:lnTo>
                  <a:pt x="5183" y="20904"/>
                </a:lnTo>
                <a:lnTo>
                  <a:pt x="5260" y="20923"/>
                </a:lnTo>
                <a:lnTo>
                  <a:pt x="5307" y="20965"/>
                </a:lnTo>
                <a:lnTo>
                  <a:pt x="5307" y="20997"/>
                </a:lnTo>
                <a:lnTo>
                  <a:pt x="5281" y="21026"/>
                </a:lnTo>
                <a:lnTo>
                  <a:pt x="5239" y="21048"/>
                </a:lnTo>
                <a:lnTo>
                  <a:pt x="5157" y="21026"/>
                </a:lnTo>
                <a:lnTo>
                  <a:pt x="5084" y="21035"/>
                </a:lnTo>
                <a:lnTo>
                  <a:pt x="4990" y="21026"/>
                </a:lnTo>
                <a:lnTo>
                  <a:pt x="5079" y="21058"/>
                </a:lnTo>
                <a:lnTo>
                  <a:pt x="5136" y="21087"/>
                </a:lnTo>
                <a:lnTo>
                  <a:pt x="5223" y="21109"/>
                </a:lnTo>
                <a:lnTo>
                  <a:pt x="5270" y="21138"/>
                </a:lnTo>
                <a:lnTo>
                  <a:pt x="5291" y="21170"/>
                </a:lnTo>
                <a:lnTo>
                  <a:pt x="5312" y="21202"/>
                </a:lnTo>
                <a:lnTo>
                  <a:pt x="5348" y="21241"/>
                </a:lnTo>
                <a:lnTo>
                  <a:pt x="5463" y="21253"/>
                </a:lnTo>
                <a:lnTo>
                  <a:pt x="5524" y="21282"/>
                </a:lnTo>
                <a:lnTo>
                  <a:pt x="5659" y="21305"/>
                </a:lnTo>
                <a:lnTo>
                  <a:pt x="5800" y="21305"/>
                </a:lnTo>
                <a:lnTo>
                  <a:pt x="5830" y="21334"/>
                </a:lnTo>
                <a:lnTo>
                  <a:pt x="5758" y="21356"/>
                </a:lnTo>
                <a:lnTo>
                  <a:pt x="5689" y="21375"/>
                </a:lnTo>
                <a:lnTo>
                  <a:pt x="5581" y="21356"/>
                </a:lnTo>
                <a:lnTo>
                  <a:pt x="5416" y="21343"/>
                </a:lnTo>
                <a:lnTo>
                  <a:pt x="5343" y="21366"/>
                </a:lnTo>
                <a:lnTo>
                  <a:pt x="5187" y="21343"/>
                </a:lnTo>
                <a:lnTo>
                  <a:pt x="5079" y="21324"/>
                </a:lnTo>
                <a:lnTo>
                  <a:pt x="4959" y="21305"/>
                </a:lnTo>
                <a:lnTo>
                  <a:pt x="4872" y="21282"/>
                </a:lnTo>
                <a:lnTo>
                  <a:pt x="4846" y="21273"/>
                </a:lnTo>
                <a:lnTo>
                  <a:pt x="4789" y="21253"/>
                </a:lnTo>
                <a:lnTo>
                  <a:pt x="4700" y="21273"/>
                </a:lnTo>
                <a:lnTo>
                  <a:pt x="4695" y="21305"/>
                </a:lnTo>
                <a:lnTo>
                  <a:pt x="4601" y="21273"/>
                </a:lnTo>
                <a:lnTo>
                  <a:pt x="4596" y="21273"/>
                </a:lnTo>
                <a:lnTo>
                  <a:pt x="4591" y="21273"/>
                </a:lnTo>
                <a:lnTo>
                  <a:pt x="4591" y="21282"/>
                </a:lnTo>
                <a:lnTo>
                  <a:pt x="4587" y="21292"/>
                </a:lnTo>
                <a:lnTo>
                  <a:pt x="4493" y="21273"/>
                </a:lnTo>
                <a:lnTo>
                  <a:pt x="4519" y="21314"/>
                </a:lnTo>
                <a:lnTo>
                  <a:pt x="4985" y="21600"/>
                </a:lnTo>
                <a:lnTo>
                  <a:pt x="16615" y="21600"/>
                </a:lnTo>
                <a:lnTo>
                  <a:pt x="17081" y="21314"/>
                </a:lnTo>
                <a:lnTo>
                  <a:pt x="17046" y="21305"/>
                </a:lnTo>
                <a:lnTo>
                  <a:pt x="16999" y="21273"/>
                </a:lnTo>
                <a:lnTo>
                  <a:pt x="16874" y="21292"/>
                </a:lnTo>
                <a:lnTo>
                  <a:pt x="16879" y="21273"/>
                </a:lnTo>
                <a:lnTo>
                  <a:pt x="16879" y="21263"/>
                </a:lnTo>
                <a:lnTo>
                  <a:pt x="16801" y="21253"/>
                </a:lnTo>
                <a:lnTo>
                  <a:pt x="16832" y="21212"/>
                </a:lnTo>
                <a:lnTo>
                  <a:pt x="16780" y="21189"/>
                </a:lnTo>
                <a:lnTo>
                  <a:pt x="16754" y="21160"/>
                </a:lnTo>
                <a:lnTo>
                  <a:pt x="16740" y="21138"/>
                </a:lnTo>
                <a:lnTo>
                  <a:pt x="16724" y="21109"/>
                </a:lnTo>
                <a:lnTo>
                  <a:pt x="16728" y="21077"/>
                </a:lnTo>
                <a:lnTo>
                  <a:pt x="16749" y="21048"/>
                </a:lnTo>
                <a:lnTo>
                  <a:pt x="16735" y="21016"/>
                </a:lnTo>
                <a:lnTo>
                  <a:pt x="16792" y="20984"/>
                </a:lnTo>
                <a:lnTo>
                  <a:pt x="16843" y="20955"/>
                </a:lnTo>
                <a:lnTo>
                  <a:pt x="16900" y="20904"/>
                </a:lnTo>
                <a:lnTo>
                  <a:pt x="16994" y="20852"/>
                </a:lnTo>
                <a:lnTo>
                  <a:pt x="17065" y="20852"/>
                </a:lnTo>
                <a:lnTo>
                  <a:pt x="17149" y="20830"/>
                </a:lnTo>
                <a:lnTo>
                  <a:pt x="17237" y="20811"/>
                </a:lnTo>
                <a:lnTo>
                  <a:pt x="17268" y="20769"/>
                </a:lnTo>
                <a:lnTo>
                  <a:pt x="17211" y="20759"/>
                </a:lnTo>
                <a:lnTo>
                  <a:pt x="17227" y="20718"/>
                </a:lnTo>
                <a:lnTo>
                  <a:pt x="17258" y="20689"/>
                </a:lnTo>
                <a:lnTo>
                  <a:pt x="17279" y="20647"/>
                </a:lnTo>
                <a:lnTo>
                  <a:pt x="17315" y="20605"/>
                </a:lnTo>
                <a:lnTo>
                  <a:pt x="17362" y="20564"/>
                </a:lnTo>
                <a:lnTo>
                  <a:pt x="17409" y="20522"/>
                </a:lnTo>
                <a:lnTo>
                  <a:pt x="17465" y="20483"/>
                </a:lnTo>
                <a:lnTo>
                  <a:pt x="17527" y="20442"/>
                </a:lnTo>
                <a:lnTo>
                  <a:pt x="17590" y="20410"/>
                </a:lnTo>
                <a:lnTo>
                  <a:pt x="17647" y="20368"/>
                </a:lnTo>
                <a:lnTo>
                  <a:pt x="17720" y="20339"/>
                </a:lnTo>
                <a:lnTo>
                  <a:pt x="17781" y="20307"/>
                </a:lnTo>
                <a:lnTo>
                  <a:pt x="17849" y="20288"/>
                </a:lnTo>
                <a:lnTo>
                  <a:pt x="17906" y="20246"/>
                </a:lnTo>
                <a:lnTo>
                  <a:pt x="17958" y="20204"/>
                </a:lnTo>
                <a:lnTo>
                  <a:pt x="18014" y="20153"/>
                </a:lnTo>
                <a:lnTo>
                  <a:pt x="18071" y="20111"/>
                </a:lnTo>
                <a:lnTo>
                  <a:pt x="18113" y="20073"/>
                </a:lnTo>
                <a:lnTo>
                  <a:pt x="18113" y="20041"/>
                </a:lnTo>
                <a:lnTo>
                  <a:pt x="18082" y="20021"/>
                </a:lnTo>
                <a:lnTo>
                  <a:pt x="18061" y="19989"/>
                </a:lnTo>
                <a:lnTo>
                  <a:pt x="18024" y="19980"/>
                </a:lnTo>
                <a:lnTo>
                  <a:pt x="17979" y="19970"/>
                </a:lnTo>
                <a:lnTo>
                  <a:pt x="17927" y="19970"/>
                </a:lnTo>
                <a:lnTo>
                  <a:pt x="17885" y="19957"/>
                </a:lnTo>
                <a:lnTo>
                  <a:pt x="17833" y="19957"/>
                </a:lnTo>
                <a:lnTo>
                  <a:pt x="17797" y="19948"/>
                </a:lnTo>
                <a:lnTo>
                  <a:pt x="17797" y="19906"/>
                </a:lnTo>
                <a:lnTo>
                  <a:pt x="17765" y="19877"/>
                </a:lnTo>
                <a:lnTo>
                  <a:pt x="17776" y="19835"/>
                </a:lnTo>
                <a:lnTo>
                  <a:pt x="17734" y="19826"/>
                </a:lnTo>
                <a:lnTo>
                  <a:pt x="17687" y="19816"/>
                </a:lnTo>
                <a:lnTo>
                  <a:pt x="17673" y="19784"/>
                </a:lnTo>
                <a:lnTo>
                  <a:pt x="17661" y="19742"/>
                </a:lnTo>
                <a:lnTo>
                  <a:pt x="17642" y="19713"/>
                </a:lnTo>
                <a:lnTo>
                  <a:pt x="17590" y="19752"/>
                </a:lnTo>
                <a:lnTo>
                  <a:pt x="17538" y="19752"/>
                </a:lnTo>
                <a:lnTo>
                  <a:pt x="17506" y="19733"/>
                </a:lnTo>
                <a:lnTo>
                  <a:pt x="17460" y="19713"/>
                </a:lnTo>
                <a:lnTo>
                  <a:pt x="17413" y="19691"/>
                </a:lnTo>
                <a:lnTo>
                  <a:pt x="17383" y="19662"/>
                </a:lnTo>
                <a:lnTo>
                  <a:pt x="17357" y="19640"/>
                </a:lnTo>
                <a:lnTo>
                  <a:pt x="17345" y="19598"/>
                </a:lnTo>
                <a:lnTo>
                  <a:pt x="17383" y="19559"/>
                </a:lnTo>
                <a:lnTo>
                  <a:pt x="17371" y="19527"/>
                </a:lnTo>
                <a:lnTo>
                  <a:pt x="17331" y="19518"/>
                </a:lnTo>
                <a:lnTo>
                  <a:pt x="17273" y="19508"/>
                </a:lnTo>
                <a:lnTo>
                  <a:pt x="17227" y="19508"/>
                </a:lnTo>
                <a:lnTo>
                  <a:pt x="17169" y="19508"/>
                </a:lnTo>
                <a:lnTo>
                  <a:pt x="17124" y="19518"/>
                </a:lnTo>
                <a:lnTo>
                  <a:pt x="17060" y="19518"/>
                </a:lnTo>
                <a:lnTo>
                  <a:pt x="17009" y="19527"/>
                </a:lnTo>
                <a:lnTo>
                  <a:pt x="16983" y="19508"/>
                </a:lnTo>
                <a:lnTo>
                  <a:pt x="16983" y="19466"/>
                </a:lnTo>
                <a:lnTo>
                  <a:pt x="16999" y="19415"/>
                </a:lnTo>
                <a:lnTo>
                  <a:pt x="17020" y="19364"/>
                </a:lnTo>
                <a:lnTo>
                  <a:pt x="17009" y="19332"/>
                </a:lnTo>
                <a:lnTo>
                  <a:pt x="16978" y="19383"/>
                </a:lnTo>
                <a:lnTo>
                  <a:pt x="16936" y="19444"/>
                </a:lnTo>
                <a:lnTo>
                  <a:pt x="16890" y="19444"/>
                </a:lnTo>
                <a:lnTo>
                  <a:pt x="16843" y="19466"/>
                </a:lnTo>
                <a:lnTo>
                  <a:pt x="16792" y="19466"/>
                </a:lnTo>
                <a:lnTo>
                  <a:pt x="16740" y="19466"/>
                </a:lnTo>
                <a:lnTo>
                  <a:pt x="16683" y="19486"/>
                </a:lnTo>
                <a:lnTo>
                  <a:pt x="16631" y="19508"/>
                </a:lnTo>
                <a:lnTo>
                  <a:pt x="16594" y="19495"/>
                </a:lnTo>
                <a:lnTo>
                  <a:pt x="16558" y="19486"/>
                </a:lnTo>
                <a:lnTo>
                  <a:pt x="16516" y="19486"/>
                </a:lnTo>
                <a:lnTo>
                  <a:pt x="16464" y="19495"/>
                </a:lnTo>
                <a:lnTo>
                  <a:pt x="16424" y="19486"/>
                </a:lnTo>
                <a:lnTo>
                  <a:pt x="16392" y="19476"/>
                </a:lnTo>
                <a:lnTo>
                  <a:pt x="16346" y="19486"/>
                </a:lnTo>
                <a:lnTo>
                  <a:pt x="16299" y="19518"/>
                </a:lnTo>
                <a:lnTo>
                  <a:pt x="16243" y="19559"/>
                </a:lnTo>
                <a:lnTo>
                  <a:pt x="16196" y="19569"/>
                </a:lnTo>
                <a:lnTo>
                  <a:pt x="16144" y="19559"/>
                </a:lnTo>
                <a:lnTo>
                  <a:pt x="16102" y="19527"/>
                </a:lnTo>
                <a:lnTo>
                  <a:pt x="16087" y="19495"/>
                </a:lnTo>
                <a:lnTo>
                  <a:pt x="16035" y="19495"/>
                </a:lnTo>
                <a:lnTo>
                  <a:pt x="16019" y="19466"/>
                </a:lnTo>
                <a:lnTo>
                  <a:pt x="16014" y="19425"/>
                </a:lnTo>
                <a:lnTo>
                  <a:pt x="15993" y="19405"/>
                </a:lnTo>
                <a:lnTo>
                  <a:pt x="15946" y="19425"/>
                </a:lnTo>
                <a:lnTo>
                  <a:pt x="15889" y="19434"/>
                </a:lnTo>
                <a:lnTo>
                  <a:pt x="15842" y="19466"/>
                </a:lnTo>
                <a:lnTo>
                  <a:pt x="15791" y="19495"/>
                </a:lnTo>
                <a:lnTo>
                  <a:pt x="15734" y="19518"/>
                </a:lnTo>
                <a:lnTo>
                  <a:pt x="15682" y="19527"/>
                </a:lnTo>
                <a:lnTo>
                  <a:pt x="15640" y="19527"/>
                </a:lnTo>
                <a:lnTo>
                  <a:pt x="15595" y="19527"/>
                </a:lnTo>
                <a:lnTo>
                  <a:pt x="15569" y="19457"/>
                </a:lnTo>
                <a:lnTo>
                  <a:pt x="15557" y="19415"/>
                </a:lnTo>
                <a:lnTo>
                  <a:pt x="15536" y="19383"/>
                </a:lnTo>
                <a:lnTo>
                  <a:pt x="15517" y="19364"/>
                </a:lnTo>
                <a:lnTo>
                  <a:pt x="15418" y="19457"/>
                </a:lnTo>
                <a:lnTo>
                  <a:pt x="15376" y="19486"/>
                </a:lnTo>
                <a:lnTo>
                  <a:pt x="15336" y="19527"/>
                </a:lnTo>
                <a:lnTo>
                  <a:pt x="15289" y="19559"/>
                </a:lnTo>
                <a:lnTo>
                  <a:pt x="15246" y="19547"/>
                </a:lnTo>
                <a:lnTo>
                  <a:pt x="15200" y="19559"/>
                </a:lnTo>
                <a:lnTo>
                  <a:pt x="15154" y="19559"/>
                </a:lnTo>
                <a:lnTo>
                  <a:pt x="15107" y="19579"/>
                </a:lnTo>
                <a:lnTo>
                  <a:pt x="15081" y="19559"/>
                </a:lnTo>
                <a:lnTo>
                  <a:pt x="15044" y="19547"/>
                </a:lnTo>
                <a:lnTo>
                  <a:pt x="15013" y="19559"/>
                </a:lnTo>
                <a:lnTo>
                  <a:pt x="14973" y="19559"/>
                </a:lnTo>
                <a:lnTo>
                  <a:pt x="14931" y="19547"/>
                </a:lnTo>
                <a:lnTo>
                  <a:pt x="14879" y="19559"/>
                </a:lnTo>
                <a:lnTo>
                  <a:pt x="14843" y="19547"/>
                </a:lnTo>
                <a:lnTo>
                  <a:pt x="14811" y="19527"/>
                </a:lnTo>
                <a:lnTo>
                  <a:pt x="14811" y="19476"/>
                </a:lnTo>
                <a:lnTo>
                  <a:pt x="14806" y="19444"/>
                </a:lnTo>
                <a:lnTo>
                  <a:pt x="14754" y="19518"/>
                </a:lnTo>
                <a:lnTo>
                  <a:pt x="14707" y="19547"/>
                </a:lnTo>
                <a:lnTo>
                  <a:pt x="14662" y="19547"/>
                </a:lnTo>
                <a:lnTo>
                  <a:pt x="14615" y="19559"/>
                </a:lnTo>
                <a:lnTo>
                  <a:pt x="14568" y="19569"/>
                </a:lnTo>
                <a:lnTo>
                  <a:pt x="14526" y="19559"/>
                </a:lnTo>
                <a:lnTo>
                  <a:pt x="14490" y="19579"/>
                </a:lnTo>
                <a:lnTo>
                  <a:pt x="14455" y="19598"/>
                </a:lnTo>
                <a:lnTo>
                  <a:pt x="14417" y="19640"/>
                </a:lnTo>
                <a:lnTo>
                  <a:pt x="14370" y="19662"/>
                </a:lnTo>
                <a:lnTo>
                  <a:pt x="14318" y="19691"/>
                </a:lnTo>
                <a:lnTo>
                  <a:pt x="14273" y="19733"/>
                </a:lnTo>
                <a:lnTo>
                  <a:pt x="14247" y="19774"/>
                </a:lnTo>
                <a:lnTo>
                  <a:pt x="14210" y="19816"/>
                </a:lnTo>
                <a:lnTo>
                  <a:pt x="14158" y="19835"/>
                </a:lnTo>
                <a:lnTo>
                  <a:pt x="14111" y="19845"/>
                </a:lnTo>
                <a:lnTo>
                  <a:pt x="14059" y="19855"/>
                </a:lnTo>
                <a:lnTo>
                  <a:pt x="14029" y="19867"/>
                </a:lnTo>
                <a:lnTo>
                  <a:pt x="13988" y="19919"/>
                </a:lnTo>
                <a:lnTo>
                  <a:pt x="13962" y="19957"/>
                </a:lnTo>
                <a:lnTo>
                  <a:pt x="13920" y="19989"/>
                </a:lnTo>
                <a:lnTo>
                  <a:pt x="13884" y="20031"/>
                </a:lnTo>
                <a:lnTo>
                  <a:pt x="13859" y="20073"/>
                </a:lnTo>
                <a:lnTo>
                  <a:pt x="13816" y="20111"/>
                </a:lnTo>
                <a:lnTo>
                  <a:pt x="13765" y="20134"/>
                </a:lnTo>
                <a:lnTo>
                  <a:pt x="13718" y="20124"/>
                </a:lnTo>
                <a:lnTo>
                  <a:pt x="13697" y="20092"/>
                </a:lnTo>
                <a:lnTo>
                  <a:pt x="13734" y="20041"/>
                </a:lnTo>
                <a:lnTo>
                  <a:pt x="13769" y="19999"/>
                </a:lnTo>
                <a:lnTo>
                  <a:pt x="13791" y="19957"/>
                </a:lnTo>
                <a:lnTo>
                  <a:pt x="13739" y="19957"/>
                </a:lnTo>
                <a:lnTo>
                  <a:pt x="13748" y="19919"/>
                </a:lnTo>
                <a:lnTo>
                  <a:pt x="13795" y="19877"/>
                </a:lnTo>
                <a:lnTo>
                  <a:pt x="13847" y="19845"/>
                </a:lnTo>
                <a:lnTo>
                  <a:pt x="13868" y="19794"/>
                </a:lnTo>
                <a:lnTo>
                  <a:pt x="13878" y="19765"/>
                </a:lnTo>
                <a:lnTo>
                  <a:pt x="13878" y="19640"/>
                </a:lnTo>
                <a:lnTo>
                  <a:pt x="13833" y="19640"/>
                </a:lnTo>
                <a:lnTo>
                  <a:pt x="13791" y="19630"/>
                </a:lnTo>
                <a:lnTo>
                  <a:pt x="13755" y="19620"/>
                </a:lnTo>
                <a:lnTo>
                  <a:pt x="13713" y="19611"/>
                </a:lnTo>
                <a:lnTo>
                  <a:pt x="13677" y="19579"/>
                </a:lnTo>
                <a:lnTo>
                  <a:pt x="13625" y="19630"/>
                </a:lnTo>
                <a:lnTo>
                  <a:pt x="13583" y="19649"/>
                </a:lnTo>
                <a:lnTo>
                  <a:pt x="13541" y="19640"/>
                </a:lnTo>
                <a:lnTo>
                  <a:pt x="13515" y="19611"/>
                </a:lnTo>
                <a:lnTo>
                  <a:pt x="13496" y="19579"/>
                </a:lnTo>
                <a:lnTo>
                  <a:pt x="13444" y="19569"/>
                </a:lnTo>
                <a:lnTo>
                  <a:pt x="13423" y="19537"/>
                </a:lnTo>
                <a:lnTo>
                  <a:pt x="13392" y="19495"/>
                </a:lnTo>
                <a:lnTo>
                  <a:pt x="13402" y="19444"/>
                </a:lnTo>
                <a:lnTo>
                  <a:pt x="13371" y="19415"/>
                </a:lnTo>
                <a:lnTo>
                  <a:pt x="13334" y="19405"/>
                </a:lnTo>
                <a:lnTo>
                  <a:pt x="13293" y="19393"/>
                </a:lnTo>
                <a:lnTo>
                  <a:pt x="13251" y="19405"/>
                </a:lnTo>
                <a:lnTo>
                  <a:pt x="13199" y="19425"/>
                </a:lnTo>
                <a:lnTo>
                  <a:pt x="13159" y="19444"/>
                </a:lnTo>
                <a:lnTo>
                  <a:pt x="13112" y="19476"/>
                </a:lnTo>
                <a:lnTo>
                  <a:pt x="13096" y="19518"/>
                </a:lnTo>
                <a:lnTo>
                  <a:pt x="13049" y="19547"/>
                </a:lnTo>
                <a:lnTo>
                  <a:pt x="13008" y="19547"/>
                </a:lnTo>
                <a:lnTo>
                  <a:pt x="12971" y="19579"/>
                </a:lnTo>
                <a:lnTo>
                  <a:pt x="12926" y="19620"/>
                </a:lnTo>
                <a:lnTo>
                  <a:pt x="12884" y="19598"/>
                </a:lnTo>
                <a:lnTo>
                  <a:pt x="12848" y="19630"/>
                </a:lnTo>
                <a:lnTo>
                  <a:pt x="12801" y="19662"/>
                </a:lnTo>
                <a:lnTo>
                  <a:pt x="12764" y="19681"/>
                </a:lnTo>
                <a:lnTo>
                  <a:pt x="12707" y="19701"/>
                </a:lnTo>
                <a:lnTo>
                  <a:pt x="12660" y="19723"/>
                </a:lnTo>
                <a:lnTo>
                  <a:pt x="12608" y="19752"/>
                </a:lnTo>
                <a:lnTo>
                  <a:pt x="12563" y="19774"/>
                </a:lnTo>
                <a:lnTo>
                  <a:pt x="12542" y="19826"/>
                </a:lnTo>
                <a:lnTo>
                  <a:pt x="12490" y="19855"/>
                </a:lnTo>
                <a:lnTo>
                  <a:pt x="12464" y="19826"/>
                </a:lnTo>
                <a:lnTo>
                  <a:pt x="12438" y="19784"/>
                </a:lnTo>
                <a:lnTo>
                  <a:pt x="12391" y="19794"/>
                </a:lnTo>
                <a:lnTo>
                  <a:pt x="12360" y="19765"/>
                </a:lnTo>
                <a:lnTo>
                  <a:pt x="12344" y="19723"/>
                </a:lnTo>
                <a:lnTo>
                  <a:pt x="12304" y="19713"/>
                </a:lnTo>
                <a:lnTo>
                  <a:pt x="12271" y="19742"/>
                </a:lnTo>
                <a:lnTo>
                  <a:pt x="12241" y="19816"/>
                </a:lnTo>
                <a:lnTo>
                  <a:pt x="12200" y="19845"/>
                </a:lnTo>
                <a:lnTo>
                  <a:pt x="12153" y="19855"/>
                </a:lnTo>
                <a:lnTo>
                  <a:pt x="12111" y="19877"/>
                </a:lnTo>
                <a:lnTo>
                  <a:pt x="12071" y="19906"/>
                </a:lnTo>
                <a:lnTo>
                  <a:pt x="12024" y="19919"/>
                </a:lnTo>
                <a:lnTo>
                  <a:pt x="11977" y="19928"/>
                </a:lnTo>
                <a:lnTo>
                  <a:pt x="11925" y="19938"/>
                </a:lnTo>
                <a:lnTo>
                  <a:pt x="11878" y="19938"/>
                </a:lnTo>
                <a:lnTo>
                  <a:pt x="11826" y="19938"/>
                </a:lnTo>
                <a:lnTo>
                  <a:pt x="11774" y="19957"/>
                </a:lnTo>
                <a:lnTo>
                  <a:pt x="11753" y="19928"/>
                </a:lnTo>
                <a:lnTo>
                  <a:pt x="11734" y="19887"/>
                </a:lnTo>
                <a:lnTo>
                  <a:pt x="11687" y="19887"/>
                </a:lnTo>
                <a:lnTo>
                  <a:pt x="11640" y="19867"/>
                </a:lnTo>
                <a:lnTo>
                  <a:pt x="11593" y="19867"/>
                </a:lnTo>
                <a:lnTo>
                  <a:pt x="11541" y="19867"/>
                </a:lnTo>
                <a:lnTo>
                  <a:pt x="11494" y="19887"/>
                </a:lnTo>
                <a:lnTo>
                  <a:pt x="11458" y="19928"/>
                </a:lnTo>
                <a:lnTo>
                  <a:pt x="11442" y="19887"/>
                </a:lnTo>
                <a:lnTo>
                  <a:pt x="11385" y="19877"/>
                </a:lnTo>
                <a:lnTo>
                  <a:pt x="11339" y="19906"/>
                </a:lnTo>
                <a:lnTo>
                  <a:pt x="11319" y="19948"/>
                </a:lnTo>
                <a:lnTo>
                  <a:pt x="11267" y="19980"/>
                </a:lnTo>
                <a:lnTo>
                  <a:pt x="11246" y="19938"/>
                </a:lnTo>
                <a:lnTo>
                  <a:pt x="11215" y="19887"/>
                </a:lnTo>
                <a:lnTo>
                  <a:pt x="11168" y="19896"/>
                </a:lnTo>
                <a:lnTo>
                  <a:pt x="11138" y="19867"/>
                </a:lnTo>
                <a:lnTo>
                  <a:pt x="11112" y="19906"/>
                </a:lnTo>
                <a:lnTo>
                  <a:pt x="11075" y="19928"/>
                </a:lnTo>
                <a:lnTo>
                  <a:pt x="11023" y="19948"/>
                </a:lnTo>
                <a:lnTo>
                  <a:pt x="10976" y="19980"/>
                </a:lnTo>
                <a:lnTo>
                  <a:pt x="10930" y="19989"/>
                </a:lnTo>
                <a:lnTo>
                  <a:pt x="10883" y="20009"/>
                </a:lnTo>
                <a:lnTo>
                  <a:pt x="10836" y="20031"/>
                </a:lnTo>
                <a:lnTo>
                  <a:pt x="10789" y="20060"/>
                </a:lnTo>
                <a:lnTo>
                  <a:pt x="10775" y="20021"/>
                </a:lnTo>
                <a:lnTo>
                  <a:pt x="10723" y="20009"/>
                </a:lnTo>
                <a:lnTo>
                  <a:pt x="10671" y="20021"/>
                </a:lnTo>
                <a:lnTo>
                  <a:pt x="10613" y="20041"/>
                </a:lnTo>
                <a:lnTo>
                  <a:pt x="10561" y="20041"/>
                </a:lnTo>
                <a:lnTo>
                  <a:pt x="10551" y="19999"/>
                </a:lnTo>
                <a:lnTo>
                  <a:pt x="10504" y="19989"/>
                </a:lnTo>
                <a:lnTo>
                  <a:pt x="10483" y="20031"/>
                </a:lnTo>
                <a:lnTo>
                  <a:pt x="10483" y="20073"/>
                </a:lnTo>
                <a:lnTo>
                  <a:pt x="10432" y="20073"/>
                </a:lnTo>
                <a:lnTo>
                  <a:pt x="10412" y="20031"/>
                </a:lnTo>
                <a:lnTo>
                  <a:pt x="10360" y="20021"/>
                </a:lnTo>
                <a:lnTo>
                  <a:pt x="10328" y="20050"/>
                </a:lnTo>
                <a:lnTo>
                  <a:pt x="10313" y="20102"/>
                </a:lnTo>
                <a:lnTo>
                  <a:pt x="10283" y="20153"/>
                </a:lnTo>
                <a:lnTo>
                  <a:pt x="10240" y="20185"/>
                </a:lnTo>
                <a:lnTo>
                  <a:pt x="10193" y="20204"/>
                </a:lnTo>
                <a:lnTo>
                  <a:pt x="10153" y="20236"/>
                </a:lnTo>
                <a:lnTo>
                  <a:pt x="10127" y="20265"/>
                </a:lnTo>
                <a:lnTo>
                  <a:pt x="10116" y="20307"/>
                </a:lnTo>
                <a:lnTo>
                  <a:pt x="10163" y="20339"/>
                </a:lnTo>
                <a:lnTo>
                  <a:pt x="10153" y="20381"/>
                </a:lnTo>
                <a:lnTo>
                  <a:pt x="10116" y="20410"/>
                </a:lnTo>
                <a:lnTo>
                  <a:pt x="10085" y="20442"/>
                </a:lnTo>
                <a:lnTo>
                  <a:pt x="10033" y="20471"/>
                </a:lnTo>
                <a:lnTo>
                  <a:pt x="9991" y="20503"/>
                </a:lnTo>
                <a:lnTo>
                  <a:pt x="9946" y="20522"/>
                </a:lnTo>
                <a:lnTo>
                  <a:pt x="9899" y="20544"/>
                </a:lnTo>
                <a:lnTo>
                  <a:pt x="9842" y="20564"/>
                </a:lnTo>
                <a:lnTo>
                  <a:pt x="9779" y="20564"/>
                </a:lnTo>
                <a:lnTo>
                  <a:pt x="9753" y="20573"/>
                </a:lnTo>
                <a:lnTo>
                  <a:pt x="9701" y="20586"/>
                </a:lnTo>
                <a:lnTo>
                  <a:pt x="9649" y="20605"/>
                </a:lnTo>
                <a:lnTo>
                  <a:pt x="9619" y="20647"/>
                </a:lnTo>
                <a:lnTo>
                  <a:pt x="9576" y="20676"/>
                </a:lnTo>
                <a:lnTo>
                  <a:pt x="9536" y="20708"/>
                </a:lnTo>
                <a:lnTo>
                  <a:pt x="9473" y="20727"/>
                </a:lnTo>
                <a:lnTo>
                  <a:pt x="9427" y="20750"/>
                </a:lnTo>
                <a:lnTo>
                  <a:pt x="9411" y="20769"/>
                </a:lnTo>
                <a:lnTo>
                  <a:pt x="9421" y="20843"/>
                </a:lnTo>
                <a:lnTo>
                  <a:pt x="9442" y="20881"/>
                </a:lnTo>
                <a:lnTo>
                  <a:pt x="9520" y="20881"/>
                </a:lnTo>
                <a:lnTo>
                  <a:pt x="9593" y="20862"/>
                </a:lnTo>
                <a:lnTo>
                  <a:pt x="9666" y="20862"/>
                </a:lnTo>
                <a:lnTo>
                  <a:pt x="9675" y="20904"/>
                </a:lnTo>
                <a:lnTo>
                  <a:pt x="9696" y="20933"/>
                </a:lnTo>
                <a:lnTo>
                  <a:pt x="9727" y="20965"/>
                </a:lnTo>
                <a:lnTo>
                  <a:pt x="9675" y="20984"/>
                </a:lnTo>
                <a:lnTo>
                  <a:pt x="9597" y="21006"/>
                </a:lnTo>
                <a:lnTo>
                  <a:pt x="9520" y="21016"/>
                </a:lnTo>
                <a:lnTo>
                  <a:pt x="9458" y="21035"/>
                </a:lnTo>
                <a:lnTo>
                  <a:pt x="9390" y="21048"/>
                </a:lnTo>
                <a:lnTo>
                  <a:pt x="9298" y="21058"/>
                </a:lnTo>
                <a:lnTo>
                  <a:pt x="9251" y="21077"/>
                </a:lnTo>
                <a:lnTo>
                  <a:pt x="9240" y="21109"/>
                </a:lnTo>
                <a:lnTo>
                  <a:pt x="9157" y="21099"/>
                </a:lnTo>
                <a:lnTo>
                  <a:pt x="9065" y="21077"/>
                </a:lnTo>
                <a:lnTo>
                  <a:pt x="8976" y="21087"/>
                </a:lnTo>
                <a:lnTo>
                  <a:pt x="8919" y="21109"/>
                </a:lnTo>
                <a:lnTo>
                  <a:pt x="8851" y="21128"/>
                </a:lnTo>
                <a:lnTo>
                  <a:pt x="8799" y="21151"/>
                </a:lnTo>
                <a:lnTo>
                  <a:pt x="8747" y="21180"/>
                </a:lnTo>
                <a:lnTo>
                  <a:pt x="8716" y="21202"/>
                </a:lnTo>
                <a:lnTo>
                  <a:pt x="8686" y="21170"/>
                </a:lnTo>
                <a:lnTo>
                  <a:pt x="8634" y="21138"/>
                </a:lnTo>
                <a:lnTo>
                  <a:pt x="8556" y="21109"/>
                </a:lnTo>
                <a:lnTo>
                  <a:pt x="8483" y="21087"/>
                </a:lnTo>
                <a:lnTo>
                  <a:pt x="8380" y="21067"/>
                </a:lnTo>
                <a:lnTo>
                  <a:pt x="8281" y="21048"/>
                </a:lnTo>
                <a:lnTo>
                  <a:pt x="8203" y="21026"/>
                </a:lnTo>
                <a:lnTo>
                  <a:pt x="8137" y="20997"/>
                </a:lnTo>
                <a:lnTo>
                  <a:pt x="8059" y="20974"/>
                </a:lnTo>
                <a:lnTo>
                  <a:pt x="7970" y="20955"/>
                </a:lnTo>
                <a:lnTo>
                  <a:pt x="7903" y="20923"/>
                </a:lnTo>
                <a:lnTo>
                  <a:pt x="7878" y="20881"/>
                </a:lnTo>
                <a:lnTo>
                  <a:pt x="7814" y="20852"/>
                </a:lnTo>
                <a:lnTo>
                  <a:pt x="7795" y="20820"/>
                </a:lnTo>
                <a:lnTo>
                  <a:pt x="7779" y="20779"/>
                </a:lnTo>
                <a:lnTo>
                  <a:pt x="7821" y="20750"/>
                </a:lnTo>
                <a:lnTo>
                  <a:pt x="7892" y="20759"/>
                </a:lnTo>
                <a:lnTo>
                  <a:pt x="7924" y="20727"/>
                </a:lnTo>
                <a:lnTo>
                  <a:pt x="7882" y="20698"/>
                </a:lnTo>
                <a:lnTo>
                  <a:pt x="7826" y="20666"/>
                </a:lnTo>
                <a:lnTo>
                  <a:pt x="7753" y="20647"/>
                </a:lnTo>
                <a:lnTo>
                  <a:pt x="7722" y="20605"/>
                </a:lnTo>
                <a:lnTo>
                  <a:pt x="7788" y="20605"/>
                </a:lnTo>
                <a:lnTo>
                  <a:pt x="7852" y="20596"/>
                </a:lnTo>
                <a:lnTo>
                  <a:pt x="7924" y="20605"/>
                </a:lnTo>
                <a:lnTo>
                  <a:pt x="7986" y="20596"/>
                </a:lnTo>
                <a:lnTo>
                  <a:pt x="8002" y="20554"/>
                </a:lnTo>
                <a:lnTo>
                  <a:pt x="8043" y="20535"/>
                </a:lnTo>
                <a:lnTo>
                  <a:pt x="8085" y="20512"/>
                </a:lnTo>
                <a:lnTo>
                  <a:pt x="8132" y="20493"/>
                </a:lnTo>
                <a:lnTo>
                  <a:pt x="8177" y="20461"/>
                </a:lnTo>
                <a:lnTo>
                  <a:pt x="8193" y="20419"/>
                </a:lnTo>
                <a:lnTo>
                  <a:pt x="8198" y="20390"/>
                </a:lnTo>
                <a:lnTo>
                  <a:pt x="8250" y="20368"/>
                </a:lnTo>
                <a:lnTo>
                  <a:pt x="8261" y="20339"/>
                </a:lnTo>
                <a:lnTo>
                  <a:pt x="8271" y="20288"/>
                </a:lnTo>
                <a:lnTo>
                  <a:pt x="8255" y="20236"/>
                </a:lnTo>
                <a:lnTo>
                  <a:pt x="8229" y="20195"/>
                </a:lnTo>
                <a:lnTo>
                  <a:pt x="8214" y="20143"/>
                </a:lnTo>
                <a:lnTo>
                  <a:pt x="8188" y="20102"/>
                </a:lnTo>
                <a:lnTo>
                  <a:pt x="8151" y="19999"/>
                </a:lnTo>
                <a:lnTo>
                  <a:pt x="8125" y="19957"/>
                </a:lnTo>
                <a:lnTo>
                  <a:pt x="8095" y="19928"/>
                </a:lnTo>
                <a:lnTo>
                  <a:pt x="8069" y="19877"/>
                </a:lnTo>
                <a:lnTo>
                  <a:pt x="8048" y="19835"/>
                </a:lnTo>
                <a:lnTo>
                  <a:pt x="8017" y="19794"/>
                </a:lnTo>
                <a:lnTo>
                  <a:pt x="7976" y="19752"/>
                </a:lnTo>
                <a:lnTo>
                  <a:pt x="7929" y="19733"/>
                </a:lnTo>
                <a:lnTo>
                  <a:pt x="7899" y="19691"/>
                </a:lnTo>
                <a:lnTo>
                  <a:pt x="7866" y="19640"/>
                </a:lnTo>
                <a:lnTo>
                  <a:pt x="7861" y="19598"/>
                </a:lnTo>
                <a:lnTo>
                  <a:pt x="7878" y="19547"/>
                </a:lnTo>
                <a:lnTo>
                  <a:pt x="7892" y="19518"/>
                </a:lnTo>
                <a:lnTo>
                  <a:pt x="7908" y="19476"/>
                </a:lnTo>
                <a:lnTo>
                  <a:pt x="7950" y="19466"/>
                </a:lnTo>
                <a:lnTo>
                  <a:pt x="7970" y="19434"/>
                </a:lnTo>
                <a:lnTo>
                  <a:pt x="7939" y="19393"/>
                </a:lnTo>
                <a:lnTo>
                  <a:pt x="7924" y="19354"/>
                </a:lnTo>
                <a:lnTo>
                  <a:pt x="7918" y="19312"/>
                </a:lnTo>
                <a:lnTo>
                  <a:pt x="7934" y="19271"/>
                </a:lnTo>
                <a:lnTo>
                  <a:pt x="7960" y="19239"/>
                </a:lnTo>
                <a:lnTo>
                  <a:pt x="7986" y="19210"/>
                </a:lnTo>
                <a:lnTo>
                  <a:pt x="8022" y="19200"/>
                </a:lnTo>
                <a:lnTo>
                  <a:pt x="8059" y="19219"/>
                </a:lnTo>
                <a:lnTo>
                  <a:pt x="8073" y="19200"/>
                </a:lnTo>
                <a:lnTo>
                  <a:pt x="8111" y="19158"/>
                </a:lnTo>
                <a:lnTo>
                  <a:pt x="8120" y="19117"/>
                </a:lnTo>
                <a:lnTo>
                  <a:pt x="8085" y="19084"/>
                </a:lnTo>
                <a:close/>
                <a:moveTo>
                  <a:pt x="7696" y="19752"/>
                </a:moveTo>
                <a:lnTo>
                  <a:pt x="7659" y="19774"/>
                </a:lnTo>
                <a:lnTo>
                  <a:pt x="7654" y="19826"/>
                </a:lnTo>
                <a:lnTo>
                  <a:pt x="7685" y="19919"/>
                </a:lnTo>
                <a:lnTo>
                  <a:pt x="7696" y="19957"/>
                </a:lnTo>
                <a:lnTo>
                  <a:pt x="7701" y="20009"/>
                </a:lnTo>
                <a:lnTo>
                  <a:pt x="7649" y="20009"/>
                </a:lnTo>
                <a:lnTo>
                  <a:pt x="7623" y="20021"/>
                </a:lnTo>
                <a:lnTo>
                  <a:pt x="7592" y="20073"/>
                </a:lnTo>
                <a:lnTo>
                  <a:pt x="7614" y="20111"/>
                </a:lnTo>
                <a:lnTo>
                  <a:pt x="7659" y="20143"/>
                </a:lnTo>
                <a:lnTo>
                  <a:pt x="7701" y="20134"/>
                </a:lnTo>
                <a:lnTo>
                  <a:pt x="7743" y="20111"/>
                </a:lnTo>
                <a:lnTo>
                  <a:pt x="7737" y="20153"/>
                </a:lnTo>
                <a:lnTo>
                  <a:pt x="7795" y="20163"/>
                </a:lnTo>
                <a:lnTo>
                  <a:pt x="7835" y="20143"/>
                </a:lnTo>
                <a:lnTo>
                  <a:pt x="7878" y="20124"/>
                </a:lnTo>
                <a:lnTo>
                  <a:pt x="7878" y="20082"/>
                </a:lnTo>
                <a:lnTo>
                  <a:pt x="7873" y="20041"/>
                </a:lnTo>
                <a:lnTo>
                  <a:pt x="7852" y="19989"/>
                </a:lnTo>
                <a:lnTo>
                  <a:pt x="7821" y="19938"/>
                </a:lnTo>
                <a:lnTo>
                  <a:pt x="7788" y="19887"/>
                </a:lnTo>
                <a:lnTo>
                  <a:pt x="7758" y="19835"/>
                </a:lnTo>
                <a:lnTo>
                  <a:pt x="7732" y="19794"/>
                </a:lnTo>
                <a:lnTo>
                  <a:pt x="7696" y="19752"/>
                </a:lnTo>
                <a:close/>
                <a:moveTo>
                  <a:pt x="6457" y="20073"/>
                </a:moveTo>
                <a:lnTo>
                  <a:pt x="6441" y="20092"/>
                </a:lnTo>
                <a:lnTo>
                  <a:pt x="6483" y="20143"/>
                </a:lnTo>
                <a:lnTo>
                  <a:pt x="6540" y="20163"/>
                </a:lnTo>
                <a:lnTo>
                  <a:pt x="6592" y="20153"/>
                </a:lnTo>
                <a:lnTo>
                  <a:pt x="6648" y="20153"/>
                </a:lnTo>
                <a:lnTo>
                  <a:pt x="6695" y="20153"/>
                </a:lnTo>
                <a:lnTo>
                  <a:pt x="6732" y="20163"/>
                </a:lnTo>
                <a:lnTo>
                  <a:pt x="6681" y="20102"/>
                </a:lnTo>
                <a:lnTo>
                  <a:pt x="6639" y="20111"/>
                </a:lnTo>
                <a:lnTo>
                  <a:pt x="6587" y="20102"/>
                </a:lnTo>
                <a:lnTo>
                  <a:pt x="6519" y="20092"/>
                </a:lnTo>
                <a:lnTo>
                  <a:pt x="6457" y="20073"/>
                </a:lnTo>
                <a:close/>
                <a:moveTo>
                  <a:pt x="5503" y="20246"/>
                </a:moveTo>
                <a:lnTo>
                  <a:pt x="5489" y="20265"/>
                </a:lnTo>
                <a:lnTo>
                  <a:pt x="5566" y="20297"/>
                </a:lnTo>
                <a:lnTo>
                  <a:pt x="5623" y="20307"/>
                </a:lnTo>
                <a:lnTo>
                  <a:pt x="5654" y="20307"/>
                </a:lnTo>
                <a:lnTo>
                  <a:pt x="5560" y="20265"/>
                </a:lnTo>
                <a:lnTo>
                  <a:pt x="5503" y="20246"/>
                </a:lnTo>
                <a:close/>
                <a:moveTo>
                  <a:pt x="5680" y="20246"/>
                </a:moveTo>
                <a:lnTo>
                  <a:pt x="5696" y="20288"/>
                </a:lnTo>
                <a:lnTo>
                  <a:pt x="5762" y="20329"/>
                </a:lnTo>
                <a:lnTo>
                  <a:pt x="5826" y="20329"/>
                </a:lnTo>
                <a:lnTo>
                  <a:pt x="5845" y="20307"/>
                </a:lnTo>
                <a:lnTo>
                  <a:pt x="5845" y="20265"/>
                </a:lnTo>
                <a:lnTo>
                  <a:pt x="5809" y="20288"/>
                </a:lnTo>
                <a:lnTo>
                  <a:pt x="5741" y="20265"/>
                </a:lnTo>
                <a:lnTo>
                  <a:pt x="5680" y="20246"/>
                </a:lnTo>
                <a:close/>
                <a:moveTo>
                  <a:pt x="8976" y="20718"/>
                </a:moveTo>
                <a:lnTo>
                  <a:pt x="8924" y="20740"/>
                </a:lnTo>
                <a:lnTo>
                  <a:pt x="8903" y="20740"/>
                </a:lnTo>
                <a:lnTo>
                  <a:pt x="8893" y="20779"/>
                </a:lnTo>
                <a:lnTo>
                  <a:pt x="8877" y="20820"/>
                </a:lnTo>
                <a:lnTo>
                  <a:pt x="8872" y="20852"/>
                </a:lnTo>
                <a:lnTo>
                  <a:pt x="8862" y="20894"/>
                </a:lnTo>
                <a:lnTo>
                  <a:pt x="8841" y="20923"/>
                </a:lnTo>
                <a:lnTo>
                  <a:pt x="8773" y="20955"/>
                </a:lnTo>
                <a:lnTo>
                  <a:pt x="8780" y="20984"/>
                </a:lnTo>
                <a:lnTo>
                  <a:pt x="8836" y="21016"/>
                </a:lnTo>
                <a:lnTo>
                  <a:pt x="8929" y="21026"/>
                </a:lnTo>
                <a:lnTo>
                  <a:pt x="9001" y="21006"/>
                </a:lnTo>
                <a:lnTo>
                  <a:pt x="9065" y="20984"/>
                </a:lnTo>
                <a:lnTo>
                  <a:pt x="9116" y="20965"/>
                </a:lnTo>
                <a:lnTo>
                  <a:pt x="9168" y="20933"/>
                </a:lnTo>
                <a:lnTo>
                  <a:pt x="9152" y="20881"/>
                </a:lnTo>
                <a:lnTo>
                  <a:pt x="9131" y="20843"/>
                </a:lnTo>
                <a:lnTo>
                  <a:pt x="9100" y="20791"/>
                </a:lnTo>
                <a:lnTo>
                  <a:pt x="9039" y="20740"/>
                </a:lnTo>
                <a:lnTo>
                  <a:pt x="8976" y="20718"/>
                </a:lnTo>
                <a:close/>
                <a:moveTo>
                  <a:pt x="4457" y="20759"/>
                </a:moveTo>
                <a:lnTo>
                  <a:pt x="4472" y="20801"/>
                </a:lnTo>
                <a:lnTo>
                  <a:pt x="4530" y="20820"/>
                </a:lnTo>
                <a:lnTo>
                  <a:pt x="4535" y="20830"/>
                </a:lnTo>
                <a:lnTo>
                  <a:pt x="4596" y="20862"/>
                </a:lnTo>
                <a:lnTo>
                  <a:pt x="4685" y="20904"/>
                </a:lnTo>
                <a:lnTo>
                  <a:pt x="4742" y="20881"/>
                </a:lnTo>
                <a:lnTo>
                  <a:pt x="4685" y="20843"/>
                </a:lnTo>
                <a:lnTo>
                  <a:pt x="4617" y="20811"/>
                </a:lnTo>
                <a:lnTo>
                  <a:pt x="4544" y="20779"/>
                </a:lnTo>
                <a:lnTo>
                  <a:pt x="4457" y="20759"/>
                </a:lnTo>
                <a:close/>
                <a:moveTo>
                  <a:pt x="8499" y="20894"/>
                </a:moveTo>
                <a:lnTo>
                  <a:pt x="8495" y="20933"/>
                </a:lnTo>
                <a:lnTo>
                  <a:pt x="8483" y="20965"/>
                </a:lnTo>
                <a:lnTo>
                  <a:pt x="8396" y="20965"/>
                </a:lnTo>
                <a:lnTo>
                  <a:pt x="8313" y="20955"/>
                </a:lnTo>
                <a:lnTo>
                  <a:pt x="8344" y="20984"/>
                </a:lnTo>
                <a:lnTo>
                  <a:pt x="8405" y="21016"/>
                </a:lnTo>
                <a:lnTo>
                  <a:pt x="8483" y="21006"/>
                </a:lnTo>
                <a:lnTo>
                  <a:pt x="8566" y="21026"/>
                </a:lnTo>
                <a:lnTo>
                  <a:pt x="8561" y="20984"/>
                </a:lnTo>
                <a:lnTo>
                  <a:pt x="8556" y="20933"/>
                </a:lnTo>
                <a:lnTo>
                  <a:pt x="8499" y="20894"/>
                </a:lnTo>
                <a:close/>
              </a:path>
            </a:pathLst>
          </a:custGeom>
          <a:solidFill>
            <a:schemeClr val="bg1">
              <a:alpha val="57000"/>
            </a:schemeClr>
          </a:solidFill>
          <a:ln w="25400">
            <a:miter lim="400000"/>
          </a:ln>
        </p:spPr>
        <p:txBody>
          <a:bodyPr lIns="34289" rIns="34289" anchor="ctr"/>
          <a:lstStyle/>
          <a:p>
            <a:pPr defTabSz="342900">
              <a:lnSpc>
                <a:spcPct val="93000"/>
              </a:lnSpc>
              <a:defRPr sz="1800">
                <a:solidFill>
                  <a:srgbClr val="000000"/>
                </a:solidFill>
                <a:effectLst/>
              </a:defRPr>
            </a:pPr>
            <a:endParaRPr sz="1350"/>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077" y="1001449"/>
            <a:ext cx="7058465" cy="5285378"/>
          </a:xfrm>
          <a:prstGeom prst="rect">
            <a:avLst/>
          </a:prstGeom>
        </p:spPr>
      </p:pic>
    </p:spTree>
    <p:extLst>
      <p:ext uri="{BB962C8B-B14F-4D97-AF65-F5344CB8AC3E}">
        <p14:creationId xmlns:p14="http://schemas.microsoft.com/office/powerpoint/2010/main" val="2330566731"/>
      </p:ext>
    </p:extLst>
  </p:cSld>
  <p:clrMapOvr>
    <a:masterClrMapping/>
  </p:clrMapOvr>
  <mc:AlternateContent xmlns:mc="http://schemas.openxmlformats.org/markup-compatibility/2006" xmlns:p14="http://schemas.microsoft.com/office/powerpoint/2010/main">
    <mc:Choice Requires="p14">
      <p:transition spd="slow" p14:dur="2000" advClick="0" advTm="7300"/>
    </mc:Choice>
    <mc:Fallback xmlns="">
      <p:transition spd="slow" advClick="0" advTm="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type="lt">
                                    <p:tmAbs val="0"/>
                                  </p:iterate>
                                  <p:childTnLst>
                                    <p:set>
                                      <p:cBhvr>
                                        <p:cTn id="6" fill="hold"/>
                                        <p:tgtEl>
                                          <p:spTgt spid="49"/>
                                        </p:tgtEl>
                                        <p:attrNameLst>
                                          <p:attrName>style.visibility</p:attrName>
                                        </p:attrNameLst>
                                      </p:cBhvr>
                                      <p:to>
                                        <p:strVal val="visible"/>
                                      </p:to>
                                    </p:set>
                                    <p:animEffect transition="in" filter="fade">
                                      <p:cBhvr>
                                        <p:cTn id="7" dur="4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2026" y="1352551"/>
            <a:ext cx="3879290" cy="518198"/>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4476751" y="1492236"/>
            <a:ext cx="4174565" cy="438133"/>
          </a:xfrm>
          <a:prstGeom prst="rect">
            <a:avLst/>
          </a:prstGeom>
        </p:spPr>
        <p:txBody>
          <a:bodyPr wrap="square">
            <a:spAutoFit/>
          </a:bodyPr>
          <a:lstStyle/>
          <a:p>
            <a:pPr>
              <a:lnSpc>
                <a:spcPct val="107000"/>
              </a:lnSpc>
              <a:spcAft>
                <a:spcPts val="600"/>
              </a:spcAft>
            </a:pPr>
            <a:r>
              <a:rPr lang="fa-IR" sz="2100" b="1" dirty="0">
                <a:solidFill>
                  <a:schemeClr val="bg1"/>
                </a:solidFill>
                <a:latin typeface="IRANSans" panose="02040503050201020203" pitchFamily="18" charset="-78"/>
                <a:cs typeface="IRANSans" panose="02040503050201020203" pitchFamily="18" charset="-78"/>
              </a:rPr>
              <a:t>تعاونی ها در جهان</a:t>
            </a:r>
            <a:endParaRPr lang="en-US" dirty="0">
              <a:solidFill>
                <a:schemeClr val="bg1"/>
              </a:solidFill>
              <a:latin typeface="IRANSans" panose="02040503050201020203" pitchFamily="18" charset="-78"/>
              <a:ea typeface="Calibri" panose="020F0502020204030204" pitchFamily="34" charset="0"/>
              <a:cs typeface="IRANSans" panose="02040503050201020203" pitchFamily="18" charset="-78"/>
            </a:endParaRPr>
          </a:p>
        </p:txBody>
      </p:sp>
      <p:sp>
        <p:nvSpPr>
          <p:cNvPr id="49" name="World Robinson"/>
          <p:cNvSpPr/>
          <p:nvPr/>
        </p:nvSpPr>
        <p:spPr>
          <a:xfrm>
            <a:off x="73856" y="1389055"/>
            <a:ext cx="8820443" cy="4611695"/>
          </a:xfrm>
          <a:custGeom>
            <a:avLst/>
            <a:gdLst/>
            <a:ahLst/>
            <a:cxnLst>
              <a:cxn ang="0">
                <a:pos x="wd2" y="hd2"/>
              </a:cxn>
              <a:cxn ang="5400000">
                <a:pos x="wd2" y="hd2"/>
              </a:cxn>
              <a:cxn ang="10800000">
                <a:pos x="wd2" y="hd2"/>
              </a:cxn>
              <a:cxn ang="16200000">
                <a:pos x="wd2" y="hd2"/>
              </a:cxn>
            </a:cxnLst>
            <a:rect l="0" t="0" r="r" b="b"/>
            <a:pathLst>
              <a:path w="21600" h="21600" extrusionOk="0">
                <a:moveTo>
                  <a:pt x="9551" y="0"/>
                </a:moveTo>
                <a:lnTo>
                  <a:pt x="9427" y="10"/>
                </a:lnTo>
                <a:lnTo>
                  <a:pt x="9369" y="39"/>
                </a:lnTo>
                <a:lnTo>
                  <a:pt x="9246" y="29"/>
                </a:lnTo>
                <a:lnTo>
                  <a:pt x="9110" y="80"/>
                </a:lnTo>
                <a:lnTo>
                  <a:pt x="9095" y="112"/>
                </a:lnTo>
                <a:lnTo>
                  <a:pt x="9168" y="164"/>
                </a:lnTo>
                <a:lnTo>
                  <a:pt x="9100" y="132"/>
                </a:lnTo>
                <a:lnTo>
                  <a:pt x="9048" y="122"/>
                </a:lnTo>
                <a:lnTo>
                  <a:pt x="8976" y="90"/>
                </a:lnTo>
                <a:lnTo>
                  <a:pt x="8862" y="141"/>
                </a:lnTo>
                <a:lnTo>
                  <a:pt x="8831" y="112"/>
                </a:lnTo>
                <a:lnTo>
                  <a:pt x="8716" y="112"/>
                </a:lnTo>
                <a:lnTo>
                  <a:pt x="8603" y="132"/>
                </a:lnTo>
                <a:lnTo>
                  <a:pt x="8504" y="154"/>
                </a:lnTo>
                <a:lnTo>
                  <a:pt x="8504" y="193"/>
                </a:lnTo>
                <a:lnTo>
                  <a:pt x="8448" y="193"/>
                </a:lnTo>
                <a:lnTo>
                  <a:pt x="8287" y="257"/>
                </a:lnTo>
                <a:lnTo>
                  <a:pt x="8240" y="295"/>
                </a:lnTo>
                <a:lnTo>
                  <a:pt x="8328" y="327"/>
                </a:lnTo>
                <a:lnTo>
                  <a:pt x="8297" y="369"/>
                </a:lnTo>
                <a:lnTo>
                  <a:pt x="8137" y="411"/>
                </a:lnTo>
                <a:lnTo>
                  <a:pt x="7965" y="462"/>
                </a:lnTo>
                <a:lnTo>
                  <a:pt x="7939" y="491"/>
                </a:lnTo>
                <a:lnTo>
                  <a:pt x="8012" y="533"/>
                </a:lnTo>
                <a:lnTo>
                  <a:pt x="8167" y="565"/>
                </a:lnTo>
                <a:lnTo>
                  <a:pt x="8085" y="565"/>
                </a:lnTo>
                <a:lnTo>
                  <a:pt x="7970" y="603"/>
                </a:lnTo>
                <a:lnTo>
                  <a:pt x="8012" y="667"/>
                </a:lnTo>
                <a:lnTo>
                  <a:pt x="8043" y="696"/>
                </a:lnTo>
                <a:lnTo>
                  <a:pt x="8146" y="687"/>
                </a:lnTo>
                <a:lnTo>
                  <a:pt x="8255" y="687"/>
                </a:lnTo>
                <a:lnTo>
                  <a:pt x="8339" y="696"/>
                </a:lnTo>
                <a:lnTo>
                  <a:pt x="8427" y="757"/>
                </a:lnTo>
                <a:lnTo>
                  <a:pt x="8410" y="799"/>
                </a:lnTo>
                <a:lnTo>
                  <a:pt x="8448" y="841"/>
                </a:lnTo>
                <a:lnTo>
                  <a:pt x="8462" y="953"/>
                </a:lnTo>
                <a:lnTo>
                  <a:pt x="8474" y="1027"/>
                </a:lnTo>
                <a:lnTo>
                  <a:pt x="8488" y="1065"/>
                </a:lnTo>
                <a:lnTo>
                  <a:pt x="8417" y="1168"/>
                </a:lnTo>
                <a:lnTo>
                  <a:pt x="8443" y="1200"/>
                </a:lnTo>
                <a:lnTo>
                  <a:pt x="8488" y="1181"/>
                </a:lnTo>
                <a:lnTo>
                  <a:pt x="8520" y="1219"/>
                </a:lnTo>
                <a:lnTo>
                  <a:pt x="8572" y="1293"/>
                </a:lnTo>
                <a:lnTo>
                  <a:pt x="8495" y="1261"/>
                </a:lnTo>
                <a:lnTo>
                  <a:pt x="8452" y="1261"/>
                </a:lnTo>
                <a:lnTo>
                  <a:pt x="8422" y="1322"/>
                </a:lnTo>
                <a:lnTo>
                  <a:pt x="8405" y="1405"/>
                </a:lnTo>
                <a:lnTo>
                  <a:pt x="8448" y="1437"/>
                </a:lnTo>
                <a:lnTo>
                  <a:pt x="8495" y="1425"/>
                </a:lnTo>
                <a:lnTo>
                  <a:pt x="8520" y="1405"/>
                </a:lnTo>
                <a:lnTo>
                  <a:pt x="8577" y="1364"/>
                </a:lnTo>
                <a:lnTo>
                  <a:pt x="8551" y="1457"/>
                </a:lnTo>
                <a:lnTo>
                  <a:pt x="8520" y="1508"/>
                </a:lnTo>
                <a:lnTo>
                  <a:pt x="8448" y="1550"/>
                </a:lnTo>
                <a:lnTo>
                  <a:pt x="8370" y="1681"/>
                </a:lnTo>
                <a:lnTo>
                  <a:pt x="8391" y="1723"/>
                </a:lnTo>
                <a:lnTo>
                  <a:pt x="8354" y="1816"/>
                </a:lnTo>
                <a:lnTo>
                  <a:pt x="8396" y="1919"/>
                </a:lnTo>
                <a:lnTo>
                  <a:pt x="8380" y="2031"/>
                </a:lnTo>
                <a:lnTo>
                  <a:pt x="8384" y="2105"/>
                </a:lnTo>
                <a:lnTo>
                  <a:pt x="8436" y="2259"/>
                </a:lnTo>
                <a:lnTo>
                  <a:pt x="8448" y="2381"/>
                </a:lnTo>
                <a:lnTo>
                  <a:pt x="8478" y="2442"/>
                </a:lnTo>
                <a:lnTo>
                  <a:pt x="8577" y="2451"/>
                </a:lnTo>
                <a:lnTo>
                  <a:pt x="8629" y="2544"/>
                </a:lnTo>
                <a:lnTo>
                  <a:pt x="8702" y="2544"/>
                </a:lnTo>
                <a:lnTo>
                  <a:pt x="8742" y="2422"/>
                </a:lnTo>
                <a:lnTo>
                  <a:pt x="8780" y="2320"/>
                </a:lnTo>
                <a:lnTo>
                  <a:pt x="8780" y="2227"/>
                </a:lnTo>
                <a:lnTo>
                  <a:pt x="8872" y="2124"/>
                </a:lnTo>
                <a:lnTo>
                  <a:pt x="8909" y="2041"/>
                </a:lnTo>
                <a:lnTo>
                  <a:pt x="8919" y="1960"/>
                </a:lnTo>
                <a:lnTo>
                  <a:pt x="8971" y="1887"/>
                </a:lnTo>
                <a:lnTo>
                  <a:pt x="9044" y="1858"/>
                </a:lnTo>
                <a:lnTo>
                  <a:pt x="9110" y="1826"/>
                </a:lnTo>
                <a:lnTo>
                  <a:pt x="9142" y="1826"/>
                </a:lnTo>
                <a:lnTo>
                  <a:pt x="9251" y="1745"/>
                </a:lnTo>
                <a:lnTo>
                  <a:pt x="9333" y="1620"/>
                </a:lnTo>
                <a:lnTo>
                  <a:pt x="9385" y="1569"/>
                </a:lnTo>
                <a:lnTo>
                  <a:pt x="9432" y="1569"/>
                </a:lnTo>
                <a:lnTo>
                  <a:pt x="9567" y="1527"/>
                </a:lnTo>
                <a:lnTo>
                  <a:pt x="9701" y="1447"/>
                </a:lnTo>
                <a:lnTo>
                  <a:pt x="9826" y="1344"/>
                </a:lnTo>
                <a:lnTo>
                  <a:pt x="9769" y="1335"/>
                </a:lnTo>
                <a:lnTo>
                  <a:pt x="9654" y="1335"/>
                </a:lnTo>
                <a:lnTo>
                  <a:pt x="9712" y="1271"/>
                </a:lnTo>
                <a:lnTo>
                  <a:pt x="9706" y="1200"/>
                </a:lnTo>
                <a:lnTo>
                  <a:pt x="9753" y="1261"/>
                </a:lnTo>
                <a:lnTo>
                  <a:pt x="9779" y="1303"/>
                </a:lnTo>
                <a:lnTo>
                  <a:pt x="9857" y="1283"/>
                </a:lnTo>
                <a:lnTo>
                  <a:pt x="9852" y="1190"/>
                </a:lnTo>
                <a:lnTo>
                  <a:pt x="9805" y="1129"/>
                </a:lnTo>
                <a:lnTo>
                  <a:pt x="9748" y="1097"/>
                </a:lnTo>
                <a:lnTo>
                  <a:pt x="9774" y="1065"/>
                </a:lnTo>
                <a:lnTo>
                  <a:pt x="9852" y="1117"/>
                </a:lnTo>
                <a:lnTo>
                  <a:pt x="9857" y="1065"/>
                </a:lnTo>
                <a:lnTo>
                  <a:pt x="9816" y="995"/>
                </a:lnTo>
                <a:lnTo>
                  <a:pt x="9873" y="995"/>
                </a:lnTo>
                <a:lnTo>
                  <a:pt x="9934" y="975"/>
                </a:lnTo>
                <a:lnTo>
                  <a:pt x="9951" y="934"/>
                </a:lnTo>
                <a:lnTo>
                  <a:pt x="9908" y="892"/>
                </a:lnTo>
                <a:lnTo>
                  <a:pt x="10002" y="882"/>
                </a:lnTo>
                <a:lnTo>
                  <a:pt x="9955" y="789"/>
                </a:lnTo>
                <a:lnTo>
                  <a:pt x="10002" y="780"/>
                </a:lnTo>
                <a:lnTo>
                  <a:pt x="10002" y="696"/>
                </a:lnTo>
                <a:lnTo>
                  <a:pt x="9934" y="635"/>
                </a:lnTo>
                <a:lnTo>
                  <a:pt x="10007" y="603"/>
                </a:lnTo>
                <a:lnTo>
                  <a:pt x="10069" y="603"/>
                </a:lnTo>
                <a:lnTo>
                  <a:pt x="10028" y="533"/>
                </a:lnTo>
                <a:lnTo>
                  <a:pt x="10038" y="430"/>
                </a:lnTo>
                <a:lnTo>
                  <a:pt x="10080" y="359"/>
                </a:lnTo>
                <a:lnTo>
                  <a:pt x="10132" y="295"/>
                </a:lnTo>
                <a:lnTo>
                  <a:pt x="10049" y="286"/>
                </a:lnTo>
                <a:lnTo>
                  <a:pt x="10168" y="276"/>
                </a:lnTo>
                <a:lnTo>
                  <a:pt x="10193" y="257"/>
                </a:lnTo>
                <a:lnTo>
                  <a:pt x="10349" y="193"/>
                </a:lnTo>
                <a:lnTo>
                  <a:pt x="10334" y="154"/>
                </a:lnTo>
                <a:lnTo>
                  <a:pt x="10224" y="141"/>
                </a:lnTo>
                <a:lnTo>
                  <a:pt x="10043" y="173"/>
                </a:lnTo>
                <a:lnTo>
                  <a:pt x="9946" y="205"/>
                </a:lnTo>
                <a:lnTo>
                  <a:pt x="9991" y="154"/>
                </a:lnTo>
                <a:lnTo>
                  <a:pt x="9965" y="122"/>
                </a:lnTo>
                <a:lnTo>
                  <a:pt x="9887" y="154"/>
                </a:lnTo>
                <a:lnTo>
                  <a:pt x="9784" y="122"/>
                </a:lnTo>
                <a:lnTo>
                  <a:pt x="9654" y="132"/>
                </a:lnTo>
                <a:lnTo>
                  <a:pt x="9640" y="112"/>
                </a:lnTo>
                <a:lnTo>
                  <a:pt x="9836" y="112"/>
                </a:lnTo>
                <a:lnTo>
                  <a:pt x="9976" y="103"/>
                </a:lnTo>
                <a:lnTo>
                  <a:pt x="10049" y="71"/>
                </a:lnTo>
                <a:lnTo>
                  <a:pt x="9836" y="10"/>
                </a:lnTo>
                <a:lnTo>
                  <a:pt x="9551" y="0"/>
                </a:lnTo>
                <a:close/>
                <a:moveTo>
                  <a:pt x="8193" y="29"/>
                </a:moveTo>
                <a:lnTo>
                  <a:pt x="8085" y="51"/>
                </a:lnTo>
                <a:lnTo>
                  <a:pt x="8069" y="39"/>
                </a:lnTo>
                <a:lnTo>
                  <a:pt x="7960" y="39"/>
                </a:lnTo>
                <a:lnTo>
                  <a:pt x="7887" y="51"/>
                </a:lnTo>
                <a:lnTo>
                  <a:pt x="7835" y="61"/>
                </a:lnTo>
                <a:lnTo>
                  <a:pt x="7779" y="103"/>
                </a:lnTo>
                <a:lnTo>
                  <a:pt x="7753" y="80"/>
                </a:lnTo>
                <a:lnTo>
                  <a:pt x="7711" y="80"/>
                </a:lnTo>
                <a:lnTo>
                  <a:pt x="7639" y="112"/>
                </a:lnTo>
                <a:lnTo>
                  <a:pt x="7562" y="122"/>
                </a:lnTo>
                <a:lnTo>
                  <a:pt x="7515" y="122"/>
                </a:lnTo>
                <a:lnTo>
                  <a:pt x="7452" y="141"/>
                </a:lnTo>
                <a:lnTo>
                  <a:pt x="7442" y="173"/>
                </a:lnTo>
                <a:lnTo>
                  <a:pt x="7468" y="193"/>
                </a:lnTo>
                <a:lnTo>
                  <a:pt x="7477" y="225"/>
                </a:lnTo>
                <a:lnTo>
                  <a:pt x="7524" y="257"/>
                </a:lnTo>
                <a:lnTo>
                  <a:pt x="7659" y="257"/>
                </a:lnTo>
                <a:lnTo>
                  <a:pt x="7737" y="266"/>
                </a:lnTo>
                <a:lnTo>
                  <a:pt x="7659" y="295"/>
                </a:lnTo>
                <a:lnTo>
                  <a:pt x="7633" y="286"/>
                </a:lnTo>
                <a:lnTo>
                  <a:pt x="7536" y="286"/>
                </a:lnTo>
                <a:lnTo>
                  <a:pt x="7524" y="327"/>
                </a:lnTo>
                <a:lnTo>
                  <a:pt x="7555" y="369"/>
                </a:lnTo>
                <a:lnTo>
                  <a:pt x="7524" y="398"/>
                </a:lnTo>
                <a:lnTo>
                  <a:pt x="7442" y="430"/>
                </a:lnTo>
                <a:lnTo>
                  <a:pt x="7390" y="462"/>
                </a:lnTo>
                <a:lnTo>
                  <a:pt x="7442" y="481"/>
                </a:lnTo>
                <a:lnTo>
                  <a:pt x="7458" y="542"/>
                </a:lnTo>
                <a:lnTo>
                  <a:pt x="7380" y="501"/>
                </a:lnTo>
                <a:lnTo>
                  <a:pt x="7348" y="513"/>
                </a:lnTo>
                <a:lnTo>
                  <a:pt x="7328" y="584"/>
                </a:lnTo>
                <a:lnTo>
                  <a:pt x="7244" y="603"/>
                </a:lnTo>
                <a:lnTo>
                  <a:pt x="7225" y="655"/>
                </a:lnTo>
                <a:lnTo>
                  <a:pt x="7296" y="655"/>
                </a:lnTo>
                <a:lnTo>
                  <a:pt x="7348" y="677"/>
                </a:lnTo>
                <a:lnTo>
                  <a:pt x="7473" y="655"/>
                </a:lnTo>
                <a:lnTo>
                  <a:pt x="7567" y="687"/>
                </a:lnTo>
                <a:lnTo>
                  <a:pt x="7701" y="626"/>
                </a:lnTo>
                <a:lnTo>
                  <a:pt x="7711" y="594"/>
                </a:lnTo>
                <a:lnTo>
                  <a:pt x="7644" y="603"/>
                </a:lnTo>
                <a:lnTo>
                  <a:pt x="7649" y="584"/>
                </a:lnTo>
                <a:lnTo>
                  <a:pt x="7717" y="552"/>
                </a:lnTo>
                <a:lnTo>
                  <a:pt x="7758" y="513"/>
                </a:lnTo>
                <a:lnTo>
                  <a:pt x="7831" y="481"/>
                </a:lnTo>
                <a:lnTo>
                  <a:pt x="7882" y="449"/>
                </a:lnTo>
                <a:lnTo>
                  <a:pt x="7878" y="398"/>
                </a:lnTo>
                <a:lnTo>
                  <a:pt x="7913" y="379"/>
                </a:lnTo>
                <a:lnTo>
                  <a:pt x="7866" y="369"/>
                </a:lnTo>
                <a:lnTo>
                  <a:pt x="7986" y="359"/>
                </a:lnTo>
                <a:lnTo>
                  <a:pt x="8022" y="337"/>
                </a:lnTo>
                <a:lnTo>
                  <a:pt x="8106" y="327"/>
                </a:lnTo>
                <a:lnTo>
                  <a:pt x="8203" y="244"/>
                </a:lnTo>
                <a:lnTo>
                  <a:pt x="8276" y="225"/>
                </a:lnTo>
                <a:lnTo>
                  <a:pt x="8391" y="173"/>
                </a:lnTo>
                <a:lnTo>
                  <a:pt x="8313" y="173"/>
                </a:lnTo>
                <a:lnTo>
                  <a:pt x="8354" y="154"/>
                </a:lnTo>
                <a:lnTo>
                  <a:pt x="8448" y="141"/>
                </a:lnTo>
                <a:lnTo>
                  <a:pt x="8556" y="103"/>
                </a:lnTo>
                <a:lnTo>
                  <a:pt x="8566" y="80"/>
                </a:lnTo>
                <a:lnTo>
                  <a:pt x="8509" y="61"/>
                </a:lnTo>
                <a:lnTo>
                  <a:pt x="8436" y="51"/>
                </a:lnTo>
                <a:lnTo>
                  <a:pt x="8344" y="39"/>
                </a:lnTo>
                <a:lnTo>
                  <a:pt x="8271" y="39"/>
                </a:lnTo>
                <a:lnTo>
                  <a:pt x="8193" y="29"/>
                </a:lnTo>
                <a:close/>
                <a:moveTo>
                  <a:pt x="7296" y="193"/>
                </a:moveTo>
                <a:lnTo>
                  <a:pt x="7303" y="215"/>
                </a:lnTo>
                <a:lnTo>
                  <a:pt x="7256" y="225"/>
                </a:lnTo>
                <a:lnTo>
                  <a:pt x="7213" y="257"/>
                </a:lnTo>
                <a:lnTo>
                  <a:pt x="7162" y="286"/>
                </a:lnTo>
                <a:lnTo>
                  <a:pt x="7157" y="337"/>
                </a:lnTo>
                <a:lnTo>
                  <a:pt x="7178" y="369"/>
                </a:lnTo>
                <a:lnTo>
                  <a:pt x="7251" y="369"/>
                </a:lnTo>
                <a:lnTo>
                  <a:pt x="7204" y="388"/>
                </a:lnTo>
                <a:lnTo>
                  <a:pt x="7178" y="430"/>
                </a:lnTo>
                <a:lnTo>
                  <a:pt x="7199" y="472"/>
                </a:lnTo>
                <a:lnTo>
                  <a:pt x="7270" y="481"/>
                </a:lnTo>
                <a:lnTo>
                  <a:pt x="7343" y="472"/>
                </a:lnTo>
                <a:lnTo>
                  <a:pt x="7458" y="398"/>
                </a:lnTo>
                <a:lnTo>
                  <a:pt x="7524" y="369"/>
                </a:lnTo>
                <a:lnTo>
                  <a:pt x="7499" y="337"/>
                </a:lnTo>
                <a:lnTo>
                  <a:pt x="7503" y="276"/>
                </a:lnTo>
                <a:lnTo>
                  <a:pt x="7452" y="257"/>
                </a:lnTo>
                <a:lnTo>
                  <a:pt x="7406" y="244"/>
                </a:lnTo>
                <a:lnTo>
                  <a:pt x="7385" y="193"/>
                </a:lnTo>
                <a:lnTo>
                  <a:pt x="7296" y="193"/>
                </a:lnTo>
                <a:close/>
                <a:moveTo>
                  <a:pt x="14344" y="193"/>
                </a:moveTo>
                <a:lnTo>
                  <a:pt x="14278" y="215"/>
                </a:lnTo>
                <a:lnTo>
                  <a:pt x="14221" y="276"/>
                </a:lnTo>
                <a:lnTo>
                  <a:pt x="14283" y="295"/>
                </a:lnTo>
                <a:lnTo>
                  <a:pt x="14356" y="359"/>
                </a:lnTo>
                <a:lnTo>
                  <a:pt x="14443" y="398"/>
                </a:lnTo>
                <a:lnTo>
                  <a:pt x="14568" y="430"/>
                </a:lnTo>
                <a:lnTo>
                  <a:pt x="14646" y="411"/>
                </a:lnTo>
                <a:lnTo>
                  <a:pt x="14594" y="327"/>
                </a:lnTo>
                <a:lnTo>
                  <a:pt x="14448" y="234"/>
                </a:lnTo>
                <a:lnTo>
                  <a:pt x="14344" y="193"/>
                </a:lnTo>
                <a:close/>
                <a:moveTo>
                  <a:pt x="12660" y="225"/>
                </a:moveTo>
                <a:lnTo>
                  <a:pt x="12629" y="234"/>
                </a:lnTo>
                <a:lnTo>
                  <a:pt x="12615" y="257"/>
                </a:lnTo>
                <a:lnTo>
                  <a:pt x="12599" y="234"/>
                </a:lnTo>
                <a:lnTo>
                  <a:pt x="12542" y="234"/>
                </a:lnTo>
                <a:lnTo>
                  <a:pt x="12474" y="257"/>
                </a:lnTo>
                <a:lnTo>
                  <a:pt x="12556" y="257"/>
                </a:lnTo>
                <a:lnTo>
                  <a:pt x="12547" y="286"/>
                </a:lnTo>
                <a:lnTo>
                  <a:pt x="12594" y="308"/>
                </a:lnTo>
                <a:lnTo>
                  <a:pt x="12634" y="286"/>
                </a:lnTo>
                <a:lnTo>
                  <a:pt x="12634" y="276"/>
                </a:lnTo>
                <a:lnTo>
                  <a:pt x="12667" y="266"/>
                </a:lnTo>
                <a:lnTo>
                  <a:pt x="12712" y="257"/>
                </a:lnTo>
                <a:lnTo>
                  <a:pt x="12723" y="244"/>
                </a:lnTo>
                <a:lnTo>
                  <a:pt x="12660" y="225"/>
                </a:lnTo>
                <a:close/>
                <a:moveTo>
                  <a:pt x="11656" y="244"/>
                </a:moveTo>
                <a:lnTo>
                  <a:pt x="11624" y="276"/>
                </a:lnTo>
                <a:lnTo>
                  <a:pt x="11562" y="257"/>
                </a:lnTo>
                <a:lnTo>
                  <a:pt x="11453" y="276"/>
                </a:lnTo>
                <a:lnTo>
                  <a:pt x="11500" y="318"/>
                </a:lnTo>
                <a:lnTo>
                  <a:pt x="11552" y="318"/>
                </a:lnTo>
                <a:lnTo>
                  <a:pt x="11562" y="347"/>
                </a:lnTo>
                <a:lnTo>
                  <a:pt x="11675" y="359"/>
                </a:lnTo>
                <a:lnTo>
                  <a:pt x="11785" y="347"/>
                </a:lnTo>
                <a:lnTo>
                  <a:pt x="11831" y="295"/>
                </a:lnTo>
                <a:lnTo>
                  <a:pt x="11753" y="266"/>
                </a:lnTo>
                <a:lnTo>
                  <a:pt x="11656" y="244"/>
                </a:lnTo>
                <a:close/>
                <a:moveTo>
                  <a:pt x="11442" y="295"/>
                </a:moveTo>
                <a:lnTo>
                  <a:pt x="11385" y="308"/>
                </a:lnTo>
                <a:lnTo>
                  <a:pt x="11376" y="337"/>
                </a:lnTo>
                <a:lnTo>
                  <a:pt x="11319" y="337"/>
                </a:lnTo>
                <a:lnTo>
                  <a:pt x="11298" y="308"/>
                </a:lnTo>
                <a:lnTo>
                  <a:pt x="11194" y="337"/>
                </a:lnTo>
                <a:lnTo>
                  <a:pt x="11230" y="411"/>
                </a:lnTo>
                <a:lnTo>
                  <a:pt x="11313" y="501"/>
                </a:lnTo>
                <a:lnTo>
                  <a:pt x="11376" y="523"/>
                </a:lnTo>
                <a:lnTo>
                  <a:pt x="11345" y="565"/>
                </a:lnTo>
                <a:lnTo>
                  <a:pt x="11432" y="626"/>
                </a:lnTo>
                <a:lnTo>
                  <a:pt x="11479" y="626"/>
                </a:lnTo>
                <a:lnTo>
                  <a:pt x="11489" y="533"/>
                </a:lnTo>
                <a:lnTo>
                  <a:pt x="11520" y="523"/>
                </a:lnTo>
                <a:lnTo>
                  <a:pt x="11536" y="440"/>
                </a:lnTo>
                <a:lnTo>
                  <a:pt x="11630" y="411"/>
                </a:lnTo>
                <a:lnTo>
                  <a:pt x="11494" y="337"/>
                </a:lnTo>
                <a:lnTo>
                  <a:pt x="11442" y="295"/>
                </a:lnTo>
                <a:close/>
                <a:moveTo>
                  <a:pt x="6773" y="369"/>
                </a:moveTo>
                <a:lnTo>
                  <a:pt x="6747" y="411"/>
                </a:lnTo>
                <a:lnTo>
                  <a:pt x="6778" y="430"/>
                </a:lnTo>
                <a:lnTo>
                  <a:pt x="6721" y="462"/>
                </a:lnTo>
                <a:lnTo>
                  <a:pt x="6804" y="472"/>
                </a:lnTo>
                <a:lnTo>
                  <a:pt x="6846" y="501"/>
                </a:lnTo>
                <a:lnTo>
                  <a:pt x="6903" y="513"/>
                </a:lnTo>
                <a:lnTo>
                  <a:pt x="6919" y="472"/>
                </a:lnTo>
                <a:lnTo>
                  <a:pt x="6919" y="420"/>
                </a:lnTo>
                <a:lnTo>
                  <a:pt x="6841" y="388"/>
                </a:lnTo>
                <a:lnTo>
                  <a:pt x="6773" y="369"/>
                </a:lnTo>
                <a:close/>
                <a:moveTo>
                  <a:pt x="14693" y="369"/>
                </a:moveTo>
                <a:lnTo>
                  <a:pt x="14672" y="379"/>
                </a:lnTo>
                <a:lnTo>
                  <a:pt x="14688" y="513"/>
                </a:lnTo>
                <a:lnTo>
                  <a:pt x="14879" y="472"/>
                </a:lnTo>
                <a:lnTo>
                  <a:pt x="14863" y="430"/>
                </a:lnTo>
                <a:lnTo>
                  <a:pt x="14728" y="379"/>
                </a:lnTo>
                <a:lnTo>
                  <a:pt x="14693" y="369"/>
                </a:lnTo>
                <a:close/>
                <a:moveTo>
                  <a:pt x="7006" y="411"/>
                </a:moveTo>
                <a:lnTo>
                  <a:pt x="6985" y="449"/>
                </a:lnTo>
                <a:lnTo>
                  <a:pt x="6975" y="491"/>
                </a:lnTo>
                <a:lnTo>
                  <a:pt x="6996" y="513"/>
                </a:lnTo>
                <a:lnTo>
                  <a:pt x="7063" y="491"/>
                </a:lnTo>
                <a:lnTo>
                  <a:pt x="7095" y="462"/>
                </a:lnTo>
                <a:lnTo>
                  <a:pt x="7074" y="420"/>
                </a:lnTo>
                <a:lnTo>
                  <a:pt x="7053" y="420"/>
                </a:lnTo>
                <a:lnTo>
                  <a:pt x="7006" y="411"/>
                </a:lnTo>
                <a:close/>
                <a:moveTo>
                  <a:pt x="6509" y="420"/>
                </a:moveTo>
                <a:lnTo>
                  <a:pt x="6447" y="449"/>
                </a:lnTo>
                <a:lnTo>
                  <a:pt x="6436" y="462"/>
                </a:lnTo>
                <a:lnTo>
                  <a:pt x="6504" y="462"/>
                </a:lnTo>
                <a:lnTo>
                  <a:pt x="6561" y="440"/>
                </a:lnTo>
                <a:lnTo>
                  <a:pt x="6530" y="420"/>
                </a:lnTo>
                <a:lnTo>
                  <a:pt x="6509" y="420"/>
                </a:lnTo>
                <a:close/>
                <a:moveTo>
                  <a:pt x="11687" y="449"/>
                </a:moveTo>
                <a:lnTo>
                  <a:pt x="11609" y="472"/>
                </a:lnTo>
                <a:lnTo>
                  <a:pt x="11635" y="501"/>
                </a:lnTo>
                <a:lnTo>
                  <a:pt x="11614" y="533"/>
                </a:lnTo>
                <a:lnTo>
                  <a:pt x="11687" y="552"/>
                </a:lnTo>
                <a:lnTo>
                  <a:pt x="11769" y="513"/>
                </a:lnTo>
                <a:lnTo>
                  <a:pt x="11708" y="491"/>
                </a:lnTo>
                <a:lnTo>
                  <a:pt x="11687" y="449"/>
                </a:lnTo>
                <a:close/>
                <a:moveTo>
                  <a:pt x="6467" y="481"/>
                </a:moveTo>
                <a:lnTo>
                  <a:pt x="6405" y="491"/>
                </a:lnTo>
                <a:lnTo>
                  <a:pt x="6349" y="523"/>
                </a:lnTo>
                <a:lnTo>
                  <a:pt x="6384" y="565"/>
                </a:lnTo>
                <a:lnTo>
                  <a:pt x="6478" y="533"/>
                </a:lnTo>
                <a:lnTo>
                  <a:pt x="6514" y="501"/>
                </a:lnTo>
                <a:lnTo>
                  <a:pt x="6467" y="481"/>
                </a:lnTo>
                <a:close/>
                <a:moveTo>
                  <a:pt x="7027" y="513"/>
                </a:moveTo>
                <a:lnTo>
                  <a:pt x="7022" y="542"/>
                </a:lnTo>
                <a:lnTo>
                  <a:pt x="7089" y="552"/>
                </a:lnTo>
                <a:lnTo>
                  <a:pt x="7110" y="552"/>
                </a:lnTo>
                <a:lnTo>
                  <a:pt x="7121" y="533"/>
                </a:lnTo>
                <a:lnTo>
                  <a:pt x="7105" y="523"/>
                </a:lnTo>
                <a:lnTo>
                  <a:pt x="7027" y="513"/>
                </a:lnTo>
                <a:close/>
                <a:moveTo>
                  <a:pt x="6240" y="533"/>
                </a:moveTo>
                <a:lnTo>
                  <a:pt x="6177" y="552"/>
                </a:lnTo>
                <a:lnTo>
                  <a:pt x="6115" y="552"/>
                </a:lnTo>
                <a:lnTo>
                  <a:pt x="5986" y="616"/>
                </a:lnTo>
                <a:lnTo>
                  <a:pt x="5861" y="687"/>
                </a:lnTo>
                <a:lnTo>
                  <a:pt x="5903" y="719"/>
                </a:lnTo>
                <a:lnTo>
                  <a:pt x="5975" y="696"/>
                </a:lnTo>
                <a:lnTo>
                  <a:pt x="6085" y="655"/>
                </a:lnTo>
                <a:lnTo>
                  <a:pt x="6120" y="645"/>
                </a:lnTo>
                <a:lnTo>
                  <a:pt x="6177" y="616"/>
                </a:lnTo>
                <a:lnTo>
                  <a:pt x="6240" y="533"/>
                </a:lnTo>
                <a:close/>
                <a:moveTo>
                  <a:pt x="14905" y="542"/>
                </a:moveTo>
                <a:lnTo>
                  <a:pt x="14837" y="584"/>
                </a:lnTo>
                <a:lnTo>
                  <a:pt x="14827" y="626"/>
                </a:lnTo>
                <a:lnTo>
                  <a:pt x="14843" y="667"/>
                </a:lnTo>
                <a:lnTo>
                  <a:pt x="14770" y="667"/>
                </a:lnTo>
                <a:lnTo>
                  <a:pt x="14714" y="719"/>
                </a:lnTo>
                <a:lnTo>
                  <a:pt x="14667" y="696"/>
                </a:lnTo>
                <a:lnTo>
                  <a:pt x="14568" y="706"/>
                </a:lnTo>
                <a:lnTo>
                  <a:pt x="14568" y="738"/>
                </a:lnTo>
                <a:lnTo>
                  <a:pt x="14469" y="748"/>
                </a:lnTo>
                <a:lnTo>
                  <a:pt x="14417" y="799"/>
                </a:lnTo>
                <a:lnTo>
                  <a:pt x="14370" y="799"/>
                </a:lnTo>
                <a:lnTo>
                  <a:pt x="14356" y="873"/>
                </a:lnTo>
                <a:lnTo>
                  <a:pt x="14412" y="924"/>
                </a:lnTo>
                <a:lnTo>
                  <a:pt x="14330" y="934"/>
                </a:lnTo>
                <a:lnTo>
                  <a:pt x="14226" y="934"/>
                </a:lnTo>
                <a:lnTo>
                  <a:pt x="14163" y="953"/>
                </a:lnTo>
                <a:lnTo>
                  <a:pt x="14215" y="1065"/>
                </a:lnTo>
                <a:lnTo>
                  <a:pt x="14288" y="1158"/>
                </a:lnTo>
                <a:lnTo>
                  <a:pt x="14184" y="1097"/>
                </a:lnTo>
                <a:lnTo>
                  <a:pt x="14097" y="1107"/>
                </a:lnTo>
                <a:lnTo>
                  <a:pt x="14040" y="1149"/>
                </a:lnTo>
                <a:lnTo>
                  <a:pt x="14085" y="1232"/>
                </a:lnTo>
                <a:lnTo>
                  <a:pt x="14033" y="1210"/>
                </a:lnTo>
                <a:lnTo>
                  <a:pt x="14014" y="1107"/>
                </a:lnTo>
                <a:lnTo>
                  <a:pt x="13967" y="1046"/>
                </a:lnTo>
                <a:lnTo>
                  <a:pt x="13946" y="1046"/>
                </a:lnTo>
                <a:lnTo>
                  <a:pt x="13988" y="1129"/>
                </a:lnTo>
                <a:lnTo>
                  <a:pt x="13936" y="1200"/>
                </a:lnTo>
                <a:lnTo>
                  <a:pt x="14024" y="1293"/>
                </a:lnTo>
                <a:lnTo>
                  <a:pt x="14029" y="1405"/>
                </a:lnTo>
                <a:lnTo>
                  <a:pt x="14059" y="1466"/>
                </a:lnTo>
                <a:lnTo>
                  <a:pt x="14111" y="1476"/>
                </a:lnTo>
                <a:lnTo>
                  <a:pt x="14118" y="1550"/>
                </a:lnTo>
                <a:lnTo>
                  <a:pt x="14163" y="1611"/>
                </a:lnTo>
                <a:lnTo>
                  <a:pt x="14144" y="1662"/>
                </a:lnTo>
                <a:lnTo>
                  <a:pt x="14148" y="1723"/>
                </a:lnTo>
                <a:lnTo>
                  <a:pt x="14106" y="1755"/>
                </a:lnTo>
                <a:lnTo>
                  <a:pt x="14101" y="1797"/>
                </a:lnTo>
                <a:lnTo>
                  <a:pt x="14045" y="1774"/>
                </a:lnTo>
                <a:lnTo>
                  <a:pt x="14080" y="1611"/>
                </a:lnTo>
                <a:lnTo>
                  <a:pt x="14076" y="1527"/>
                </a:lnTo>
                <a:lnTo>
                  <a:pt x="14003" y="1457"/>
                </a:lnTo>
                <a:lnTo>
                  <a:pt x="13962" y="1303"/>
                </a:lnTo>
                <a:lnTo>
                  <a:pt x="13920" y="1219"/>
                </a:lnTo>
                <a:lnTo>
                  <a:pt x="13878" y="1190"/>
                </a:lnTo>
                <a:lnTo>
                  <a:pt x="13889" y="1097"/>
                </a:lnTo>
                <a:lnTo>
                  <a:pt x="13859" y="1036"/>
                </a:lnTo>
                <a:lnTo>
                  <a:pt x="13739" y="1004"/>
                </a:lnTo>
                <a:lnTo>
                  <a:pt x="13713" y="1027"/>
                </a:lnTo>
                <a:lnTo>
                  <a:pt x="13718" y="1129"/>
                </a:lnTo>
                <a:lnTo>
                  <a:pt x="13671" y="1232"/>
                </a:lnTo>
                <a:lnTo>
                  <a:pt x="13682" y="1271"/>
                </a:lnTo>
                <a:lnTo>
                  <a:pt x="13734" y="1364"/>
                </a:lnTo>
                <a:lnTo>
                  <a:pt x="13734" y="1415"/>
                </a:lnTo>
                <a:lnTo>
                  <a:pt x="13791" y="1425"/>
                </a:lnTo>
                <a:lnTo>
                  <a:pt x="13800" y="1447"/>
                </a:lnTo>
                <a:lnTo>
                  <a:pt x="13863" y="1508"/>
                </a:lnTo>
                <a:lnTo>
                  <a:pt x="13852" y="1569"/>
                </a:lnTo>
                <a:lnTo>
                  <a:pt x="13656" y="1437"/>
                </a:lnTo>
                <a:lnTo>
                  <a:pt x="13583" y="1405"/>
                </a:lnTo>
                <a:lnTo>
                  <a:pt x="13444" y="1373"/>
                </a:lnTo>
                <a:lnTo>
                  <a:pt x="13433" y="1415"/>
                </a:lnTo>
                <a:lnTo>
                  <a:pt x="13496" y="1476"/>
                </a:lnTo>
                <a:lnTo>
                  <a:pt x="13463" y="1550"/>
                </a:lnTo>
                <a:lnTo>
                  <a:pt x="13397" y="1476"/>
                </a:lnTo>
                <a:lnTo>
                  <a:pt x="13345" y="1527"/>
                </a:lnTo>
                <a:lnTo>
                  <a:pt x="13263" y="1527"/>
                </a:lnTo>
                <a:lnTo>
                  <a:pt x="13241" y="1569"/>
                </a:lnTo>
                <a:lnTo>
                  <a:pt x="13185" y="1559"/>
                </a:lnTo>
                <a:lnTo>
                  <a:pt x="13211" y="1489"/>
                </a:lnTo>
                <a:lnTo>
                  <a:pt x="13173" y="1476"/>
                </a:lnTo>
                <a:lnTo>
                  <a:pt x="13039" y="1579"/>
                </a:lnTo>
                <a:lnTo>
                  <a:pt x="12956" y="1630"/>
                </a:lnTo>
                <a:lnTo>
                  <a:pt x="12961" y="1704"/>
                </a:lnTo>
                <a:lnTo>
                  <a:pt x="12893" y="1723"/>
                </a:lnTo>
                <a:lnTo>
                  <a:pt x="12853" y="1681"/>
                </a:lnTo>
                <a:lnTo>
                  <a:pt x="12841" y="1620"/>
                </a:lnTo>
                <a:lnTo>
                  <a:pt x="12893" y="1611"/>
                </a:lnTo>
                <a:lnTo>
                  <a:pt x="12858" y="1550"/>
                </a:lnTo>
                <a:lnTo>
                  <a:pt x="12728" y="1508"/>
                </a:lnTo>
                <a:lnTo>
                  <a:pt x="12775" y="1579"/>
                </a:lnTo>
                <a:lnTo>
                  <a:pt x="12764" y="1652"/>
                </a:lnTo>
                <a:lnTo>
                  <a:pt x="12816" y="1723"/>
                </a:lnTo>
                <a:lnTo>
                  <a:pt x="12806" y="1806"/>
                </a:lnTo>
                <a:lnTo>
                  <a:pt x="12754" y="1765"/>
                </a:lnTo>
                <a:lnTo>
                  <a:pt x="12712" y="1755"/>
                </a:lnTo>
                <a:lnTo>
                  <a:pt x="12624" y="1867"/>
                </a:lnTo>
                <a:lnTo>
                  <a:pt x="12671" y="1960"/>
                </a:lnTo>
                <a:lnTo>
                  <a:pt x="12634" y="1989"/>
                </a:lnTo>
                <a:lnTo>
                  <a:pt x="12511" y="1919"/>
                </a:lnTo>
                <a:lnTo>
                  <a:pt x="12485" y="1960"/>
                </a:lnTo>
                <a:lnTo>
                  <a:pt x="12521" y="2012"/>
                </a:lnTo>
                <a:lnTo>
                  <a:pt x="12526" y="2073"/>
                </a:lnTo>
                <a:lnTo>
                  <a:pt x="12485" y="2041"/>
                </a:lnTo>
                <a:lnTo>
                  <a:pt x="12417" y="2002"/>
                </a:lnTo>
                <a:lnTo>
                  <a:pt x="12386" y="1826"/>
                </a:lnTo>
                <a:lnTo>
                  <a:pt x="12297" y="1745"/>
                </a:lnTo>
                <a:lnTo>
                  <a:pt x="12330" y="1733"/>
                </a:lnTo>
                <a:lnTo>
                  <a:pt x="12547" y="1826"/>
                </a:lnTo>
                <a:lnTo>
                  <a:pt x="12615" y="1797"/>
                </a:lnTo>
                <a:lnTo>
                  <a:pt x="12655" y="1733"/>
                </a:lnTo>
                <a:lnTo>
                  <a:pt x="12641" y="1652"/>
                </a:lnTo>
                <a:lnTo>
                  <a:pt x="12599" y="1601"/>
                </a:lnTo>
                <a:lnTo>
                  <a:pt x="12407" y="1466"/>
                </a:lnTo>
                <a:lnTo>
                  <a:pt x="12283" y="1437"/>
                </a:lnTo>
                <a:lnTo>
                  <a:pt x="12200" y="1364"/>
                </a:lnTo>
                <a:lnTo>
                  <a:pt x="12158" y="1405"/>
                </a:lnTo>
                <a:lnTo>
                  <a:pt x="12101" y="1335"/>
                </a:lnTo>
                <a:lnTo>
                  <a:pt x="12153" y="1303"/>
                </a:lnTo>
                <a:lnTo>
                  <a:pt x="12007" y="1219"/>
                </a:lnTo>
                <a:lnTo>
                  <a:pt x="11934" y="1242"/>
                </a:lnTo>
                <a:lnTo>
                  <a:pt x="11857" y="1242"/>
                </a:lnTo>
                <a:lnTo>
                  <a:pt x="11800" y="1335"/>
                </a:lnTo>
                <a:lnTo>
                  <a:pt x="11727" y="1322"/>
                </a:lnTo>
                <a:lnTo>
                  <a:pt x="11635" y="1373"/>
                </a:lnTo>
                <a:lnTo>
                  <a:pt x="11526" y="1518"/>
                </a:lnTo>
                <a:lnTo>
                  <a:pt x="11458" y="1611"/>
                </a:lnTo>
                <a:lnTo>
                  <a:pt x="11364" y="1835"/>
                </a:lnTo>
                <a:lnTo>
                  <a:pt x="11287" y="2002"/>
                </a:lnTo>
                <a:lnTo>
                  <a:pt x="11199" y="2124"/>
                </a:lnTo>
                <a:lnTo>
                  <a:pt x="11079" y="2227"/>
                </a:lnTo>
                <a:lnTo>
                  <a:pt x="11039" y="2310"/>
                </a:lnTo>
                <a:lnTo>
                  <a:pt x="11060" y="2596"/>
                </a:lnTo>
                <a:lnTo>
                  <a:pt x="11079" y="2730"/>
                </a:lnTo>
                <a:lnTo>
                  <a:pt x="11147" y="2791"/>
                </a:lnTo>
                <a:lnTo>
                  <a:pt x="11183" y="2782"/>
                </a:lnTo>
                <a:lnTo>
                  <a:pt x="11277" y="2637"/>
                </a:lnTo>
                <a:lnTo>
                  <a:pt x="11313" y="2721"/>
                </a:lnTo>
                <a:lnTo>
                  <a:pt x="11360" y="2894"/>
                </a:lnTo>
                <a:lnTo>
                  <a:pt x="11407" y="3039"/>
                </a:lnTo>
                <a:lnTo>
                  <a:pt x="11410" y="3055"/>
                </a:lnTo>
                <a:lnTo>
                  <a:pt x="11350" y="3090"/>
                </a:lnTo>
                <a:lnTo>
                  <a:pt x="11360" y="3141"/>
                </a:lnTo>
                <a:lnTo>
                  <a:pt x="11411" y="3212"/>
                </a:lnTo>
                <a:lnTo>
                  <a:pt x="11426" y="3154"/>
                </a:lnTo>
                <a:lnTo>
                  <a:pt x="11428" y="3160"/>
                </a:lnTo>
                <a:lnTo>
                  <a:pt x="11484" y="3151"/>
                </a:lnTo>
                <a:lnTo>
                  <a:pt x="11510" y="3048"/>
                </a:lnTo>
                <a:lnTo>
                  <a:pt x="11572" y="3058"/>
                </a:lnTo>
                <a:lnTo>
                  <a:pt x="11593" y="2936"/>
                </a:lnTo>
                <a:lnTo>
                  <a:pt x="11598" y="2721"/>
                </a:lnTo>
                <a:lnTo>
                  <a:pt x="11645" y="2689"/>
                </a:lnTo>
                <a:lnTo>
                  <a:pt x="11682" y="2544"/>
                </a:lnTo>
                <a:lnTo>
                  <a:pt x="11630" y="2474"/>
                </a:lnTo>
                <a:lnTo>
                  <a:pt x="11588" y="2390"/>
                </a:lnTo>
                <a:lnTo>
                  <a:pt x="11609" y="2217"/>
                </a:lnTo>
                <a:lnTo>
                  <a:pt x="11692" y="2114"/>
                </a:lnTo>
                <a:lnTo>
                  <a:pt x="11760" y="2021"/>
                </a:lnTo>
                <a:lnTo>
                  <a:pt x="11743" y="1951"/>
                </a:lnTo>
                <a:lnTo>
                  <a:pt x="11779" y="1867"/>
                </a:lnTo>
                <a:lnTo>
                  <a:pt x="11857" y="1835"/>
                </a:lnTo>
                <a:lnTo>
                  <a:pt x="11925" y="1887"/>
                </a:lnTo>
                <a:lnTo>
                  <a:pt x="11934" y="1938"/>
                </a:lnTo>
                <a:lnTo>
                  <a:pt x="11909" y="1960"/>
                </a:lnTo>
                <a:lnTo>
                  <a:pt x="11816" y="2092"/>
                </a:lnTo>
                <a:lnTo>
                  <a:pt x="11779" y="2166"/>
                </a:lnTo>
                <a:lnTo>
                  <a:pt x="11764" y="2236"/>
                </a:lnTo>
                <a:lnTo>
                  <a:pt x="11795" y="2349"/>
                </a:lnTo>
                <a:lnTo>
                  <a:pt x="11795" y="2474"/>
                </a:lnTo>
                <a:lnTo>
                  <a:pt x="11847" y="2516"/>
                </a:lnTo>
                <a:lnTo>
                  <a:pt x="11883" y="2586"/>
                </a:lnTo>
                <a:lnTo>
                  <a:pt x="11960" y="2554"/>
                </a:lnTo>
                <a:lnTo>
                  <a:pt x="12045" y="2516"/>
                </a:lnTo>
                <a:lnTo>
                  <a:pt x="12132" y="2503"/>
                </a:lnTo>
                <a:lnTo>
                  <a:pt x="12189" y="2567"/>
                </a:lnTo>
                <a:lnTo>
                  <a:pt x="12142" y="2637"/>
                </a:lnTo>
                <a:lnTo>
                  <a:pt x="12090" y="2637"/>
                </a:lnTo>
                <a:lnTo>
                  <a:pt x="12033" y="2618"/>
                </a:lnTo>
                <a:lnTo>
                  <a:pt x="11972" y="2637"/>
                </a:lnTo>
                <a:lnTo>
                  <a:pt x="11915" y="2670"/>
                </a:lnTo>
                <a:lnTo>
                  <a:pt x="11925" y="2740"/>
                </a:lnTo>
                <a:lnTo>
                  <a:pt x="11960" y="2782"/>
                </a:lnTo>
                <a:lnTo>
                  <a:pt x="11977" y="2759"/>
                </a:lnTo>
                <a:lnTo>
                  <a:pt x="11977" y="2833"/>
                </a:lnTo>
                <a:lnTo>
                  <a:pt x="11977" y="2926"/>
                </a:lnTo>
                <a:lnTo>
                  <a:pt x="11934" y="2926"/>
                </a:lnTo>
                <a:lnTo>
                  <a:pt x="11889" y="2833"/>
                </a:lnTo>
                <a:lnTo>
                  <a:pt x="11847" y="2875"/>
                </a:lnTo>
                <a:lnTo>
                  <a:pt x="11826" y="2955"/>
                </a:lnTo>
                <a:lnTo>
                  <a:pt x="11831" y="3048"/>
                </a:lnTo>
                <a:lnTo>
                  <a:pt x="11852" y="3151"/>
                </a:lnTo>
                <a:lnTo>
                  <a:pt x="11785" y="3193"/>
                </a:lnTo>
                <a:lnTo>
                  <a:pt x="11774" y="3253"/>
                </a:lnTo>
                <a:lnTo>
                  <a:pt x="11727" y="3253"/>
                </a:lnTo>
                <a:lnTo>
                  <a:pt x="11722" y="3221"/>
                </a:lnTo>
                <a:lnTo>
                  <a:pt x="11671" y="3202"/>
                </a:lnTo>
                <a:lnTo>
                  <a:pt x="11609" y="3244"/>
                </a:lnTo>
                <a:lnTo>
                  <a:pt x="11531" y="3305"/>
                </a:lnTo>
                <a:lnTo>
                  <a:pt x="11500" y="3347"/>
                </a:lnTo>
                <a:lnTo>
                  <a:pt x="11475" y="3305"/>
                </a:lnTo>
                <a:lnTo>
                  <a:pt x="11411" y="3253"/>
                </a:lnTo>
                <a:lnTo>
                  <a:pt x="11385" y="3286"/>
                </a:lnTo>
                <a:lnTo>
                  <a:pt x="11334" y="3305"/>
                </a:lnTo>
                <a:lnTo>
                  <a:pt x="11334" y="3263"/>
                </a:lnTo>
                <a:lnTo>
                  <a:pt x="11282" y="3234"/>
                </a:lnTo>
                <a:lnTo>
                  <a:pt x="11282" y="3183"/>
                </a:lnTo>
                <a:lnTo>
                  <a:pt x="11267" y="3119"/>
                </a:lnTo>
                <a:lnTo>
                  <a:pt x="11298" y="3029"/>
                </a:lnTo>
                <a:lnTo>
                  <a:pt x="11313" y="3039"/>
                </a:lnTo>
                <a:lnTo>
                  <a:pt x="11324" y="2987"/>
                </a:lnTo>
                <a:lnTo>
                  <a:pt x="11298" y="2965"/>
                </a:lnTo>
                <a:lnTo>
                  <a:pt x="11293" y="2936"/>
                </a:lnTo>
                <a:lnTo>
                  <a:pt x="11308" y="2894"/>
                </a:lnTo>
                <a:lnTo>
                  <a:pt x="11308" y="2833"/>
                </a:lnTo>
                <a:lnTo>
                  <a:pt x="11272" y="2862"/>
                </a:lnTo>
                <a:lnTo>
                  <a:pt x="11256" y="2894"/>
                </a:lnTo>
                <a:lnTo>
                  <a:pt x="11215" y="2904"/>
                </a:lnTo>
                <a:lnTo>
                  <a:pt x="11199" y="2945"/>
                </a:lnTo>
                <a:lnTo>
                  <a:pt x="11194" y="2978"/>
                </a:lnTo>
                <a:lnTo>
                  <a:pt x="11199" y="3109"/>
                </a:lnTo>
                <a:lnTo>
                  <a:pt x="11220" y="3183"/>
                </a:lnTo>
                <a:lnTo>
                  <a:pt x="11225" y="3253"/>
                </a:lnTo>
                <a:lnTo>
                  <a:pt x="11241" y="3305"/>
                </a:lnTo>
                <a:lnTo>
                  <a:pt x="11209" y="3366"/>
                </a:lnTo>
                <a:lnTo>
                  <a:pt x="11199" y="3337"/>
                </a:lnTo>
                <a:lnTo>
                  <a:pt x="11157" y="3347"/>
                </a:lnTo>
                <a:lnTo>
                  <a:pt x="11147" y="3375"/>
                </a:lnTo>
                <a:lnTo>
                  <a:pt x="11105" y="3375"/>
                </a:lnTo>
                <a:lnTo>
                  <a:pt x="11039" y="3427"/>
                </a:lnTo>
                <a:lnTo>
                  <a:pt x="10997" y="3622"/>
                </a:lnTo>
                <a:lnTo>
                  <a:pt x="10971" y="3655"/>
                </a:lnTo>
                <a:lnTo>
                  <a:pt x="10930" y="3683"/>
                </a:lnTo>
                <a:lnTo>
                  <a:pt x="10883" y="3716"/>
                </a:lnTo>
                <a:lnTo>
                  <a:pt x="10867" y="3818"/>
                </a:lnTo>
                <a:lnTo>
                  <a:pt x="10743" y="3921"/>
                </a:lnTo>
                <a:lnTo>
                  <a:pt x="10691" y="3860"/>
                </a:lnTo>
                <a:lnTo>
                  <a:pt x="10707" y="4014"/>
                </a:lnTo>
                <a:lnTo>
                  <a:pt x="10619" y="3982"/>
                </a:lnTo>
                <a:lnTo>
                  <a:pt x="10551" y="4014"/>
                </a:lnTo>
                <a:lnTo>
                  <a:pt x="10556" y="4107"/>
                </a:lnTo>
                <a:lnTo>
                  <a:pt x="10639" y="4158"/>
                </a:lnTo>
                <a:lnTo>
                  <a:pt x="10681" y="4229"/>
                </a:lnTo>
                <a:lnTo>
                  <a:pt x="10738" y="4383"/>
                </a:lnTo>
                <a:lnTo>
                  <a:pt x="10728" y="4649"/>
                </a:lnTo>
                <a:lnTo>
                  <a:pt x="10697" y="4733"/>
                </a:lnTo>
                <a:lnTo>
                  <a:pt x="10608" y="4733"/>
                </a:lnTo>
                <a:lnTo>
                  <a:pt x="10561" y="4742"/>
                </a:lnTo>
                <a:lnTo>
                  <a:pt x="10504" y="4723"/>
                </a:lnTo>
                <a:lnTo>
                  <a:pt x="10432" y="4723"/>
                </a:lnTo>
                <a:lnTo>
                  <a:pt x="10365" y="4701"/>
                </a:lnTo>
                <a:lnTo>
                  <a:pt x="10287" y="4794"/>
                </a:lnTo>
                <a:lnTo>
                  <a:pt x="10308" y="4855"/>
                </a:lnTo>
                <a:lnTo>
                  <a:pt x="10302" y="4948"/>
                </a:lnTo>
                <a:lnTo>
                  <a:pt x="10302" y="4989"/>
                </a:lnTo>
                <a:lnTo>
                  <a:pt x="10313" y="5041"/>
                </a:lnTo>
                <a:lnTo>
                  <a:pt x="10313" y="5102"/>
                </a:lnTo>
                <a:lnTo>
                  <a:pt x="10297" y="5185"/>
                </a:lnTo>
                <a:lnTo>
                  <a:pt x="10292" y="5236"/>
                </a:lnTo>
                <a:lnTo>
                  <a:pt x="10271" y="5288"/>
                </a:lnTo>
                <a:lnTo>
                  <a:pt x="10266" y="5378"/>
                </a:lnTo>
                <a:lnTo>
                  <a:pt x="10276" y="5429"/>
                </a:lnTo>
                <a:lnTo>
                  <a:pt x="10302" y="5442"/>
                </a:lnTo>
                <a:lnTo>
                  <a:pt x="10308" y="5522"/>
                </a:lnTo>
                <a:lnTo>
                  <a:pt x="10297" y="5625"/>
                </a:lnTo>
                <a:lnTo>
                  <a:pt x="10328" y="5615"/>
                </a:lnTo>
                <a:lnTo>
                  <a:pt x="10360" y="5634"/>
                </a:lnTo>
                <a:lnTo>
                  <a:pt x="10380" y="5605"/>
                </a:lnTo>
                <a:lnTo>
                  <a:pt x="10432" y="5625"/>
                </a:lnTo>
                <a:lnTo>
                  <a:pt x="10448" y="5708"/>
                </a:lnTo>
                <a:lnTo>
                  <a:pt x="10469" y="5750"/>
                </a:lnTo>
                <a:lnTo>
                  <a:pt x="10470" y="5750"/>
                </a:lnTo>
                <a:lnTo>
                  <a:pt x="10453" y="5820"/>
                </a:lnTo>
                <a:lnTo>
                  <a:pt x="10412" y="5965"/>
                </a:lnTo>
                <a:lnTo>
                  <a:pt x="10370" y="6016"/>
                </a:lnTo>
                <a:lnTo>
                  <a:pt x="10313" y="6077"/>
                </a:lnTo>
                <a:lnTo>
                  <a:pt x="10276" y="6170"/>
                </a:lnTo>
                <a:lnTo>
                  <a:pt x="10266" y="6241"/>
                </a:lnTo>
                <a:lnTo>
                  <a:pt x="10240" y="6353"/>
                </a:lnTo>
                <a:lnTo>
                  <a:pt x="10250" y="6520"/>
                </a:lnTo>
                <a:lnTo>
                  <a:pt x="10198" y="6632"/>
                </a:lnTo>
                <a:lnTo>
                  <a:pt x="10168" y="6674"/>
                </a:lnTo>
                <a:lnTo>
                  <a:pt x="10121" y="6764"/>
                </a:lnTo>
                <a:lnTo>
                  <a:pt x="10064" y="6776"/>
                </a:lnTo>
                <a:lnTo>
                  <a:pt x="10033" y="6828"/>
                </a:lnTo>
                <a:lnTo>
                  <a:pt x="9991" y="6969"/>
                </a:lnTo>
                <a:lnTo>
                  <a:pt x="9951" y="7020"/>
                </a:lnTo>
                <a:lnTo>
                  <a:pt x="9929" y="7104"/>
                </a:lnTo>
                <a:lnTo>
                  <a:pt x="9929" y="7174"/>
                </a:lnTo>
                <a:lnTo>
                  <a:pt x="9913" y="7258"/>
                </a:lnTo>
                <a:lnTo>
                  <a:pt x="9894" y="7277"/>
                </a:lnTo>
                <a:lnTo>
                  <a:pt x="9857" y="7360"/>
                </a:lnTo>
                <a:lnTo>
                  <a:pt x="9836" y="7453"/>
                </a:lnTo>
                <a:lnTo>
                  <a:pt x="9842" y="7495"/>
                </a:lnTo>
                <a:lnTo>
                  <a:pt x="9821" y="7566"/>
                </a:lnTo>
                <a:lnTo>
                  <a:pt x="9795" y="7607"/>
                </a:lnTo>
                <a:lnTo>
                  <a:pt x="9790" y="7668"/>
                </a:lnTo>
                <a:lnTo>
                  <a:pt x="9784" y="7729"/>
                </a:lnTo>
                <a:lnTo>
                  <a:pt x="9816" y="7790"/>
                </a:lnTo>
                <a:lnTo>
                  <a:pt x="9831" y="7855"/>
                </a:lnTo>
                <a:lnTo>
                  <a:pt x="9826" y="7925"/>
                </a:lnTo>
                <a:lnTo>
                  <a:pt x="9831" y="7996"/>
                </a:lnTo>
                <a:lnTo>
                  <a:pt x="9836" y="8130"/>
                </a:lnTo>
                <a:lnTo>
                  <a:pt x="9826" y="8252"/>
                </a:lnTo>
                <a:lnTo>
                  <a:pt x="9810" y="8326"/>
                </a:lnTo>
                <a:lnTo>
                  <a:pt x="9816" y="8397"/>
                </a:lnTo>
                <a:lnTo>
                  <a:pt x="9800" y="8471"/>
                </a:lnTo>
                <a:lnTo>
                  <a:pt x="9769" y="8560"/>
                </a:lnTo>
                <a:lnTo>
                  <a:pt x="9743" y="8593"/>
                </a:lnTo>
                <a:lnTo>
                  <a:pt x="9774" y="8644"/>
                </a:lnTo>
                <a:lnTo>
                  <a:pt x="9800" y="8747"/>
                </a:lnTo>
                <a:lnTo>
                  <a:pt x="9790" y="8807"/>
                </a:lnTo>
                <a:lnTo>
                  <a:pt x="9800" y="8910"/>
                </a:lnTo>
                <a:lnTo>
                  <a:pt x="9805" y="8942"/>
                </a:lnTo>
                <a:lnTo>
                  <a:pt x="9826" y="8971"/>
                </a:lnTo>
                <a:lnTo>
                  <a:pt x="9826" y="8994"/>
                </a:lnTo>
                <a:lnTo>
                  <a:pt x="9842" y="9035"/>
                </a:lnTo>
                <a:lnTo>
                  <a:pt x="9868" y="9045"/>
                </a:lnTo>
                <a:lnTo>
                  <a:pt x="9899" y="9106"/>
                </a:lnTo>
                <a:lnTo>
                  <a:pt x="9913" y="9125"/>
                </a:lnTo>
                <a:lnTo>
                  <a:pt x="9925" y="9157"/>
                </a:lnTo>
                <a:lnTo>
                  <a:pt x="9929" y="9218"/>
                </a:lnTo>
                <a:lnTo>
                  <a:pt x="9946" y="9250"/>
                </a:lnTo>
                <a:lnTo>
                  <a:pt x="9960" y="9270"/>
                </a:lnTo>
                <a:lnTo>
                  <a:pt x="9981" y="9321"/>
                </a:lnTo>
                <a:lnTo>
                  <a:pt x="10007" y="9404"/>
                </a:lnTo>
                <a:lnTo>
                  <a:pt x="10012" y="9507"/>
                </a:lnTo>
                <a:lnTo>
                  <a:pt x="10023" y="9558"/>
                </a:lnTo>
                <a:lnTo>
                  <a:pt x="10054" y="9629"/>
                </a:lnTo>
                <a:lnTo>
                  <a:pt x="10095" y="9680"/>
                </a:lnTo>
                <a:lnTo>
                  <a:pt x="10111" y="9690"/>
                </a:lnTo>
                <a:lnTo>
                  <a:pt x="10153" y="9783"/>
                </a:lnTo>
                <a:lnTo>
                  <a:pt x="10205" y="9857"/>
                </a:lnTo>
                <a:lnTo>
                  <a:pt x="10261" y="9959"/>
                </a:lnTo>
                <a:lnTo>
                  <a:pt x="10323" y="10020"/>
                </a:lnTo>
                <a:lnTo>
                  <a:pt x="10339" y="10020"/>
                </a:lnTo>
                <a:lnTo>
                  <a:pt x="10349" y="10020"/>
                </a:lnTo>
                <a:lnTo>
                  <a:pt x="10412" y="9969"/>
                </a:lnTo>
                <a:lnTo>
                  <a:pt x="10453" y="9927"/>
                </a:lnTo>
                <a:lnTo>
                  <a:pt x="10525" y="9908"/>
                </a:lnTo>
                <a:lnTo>
                  <a:pt x="10561" y="9908"/>
                </a:lnTo>
                <a:lnTo>
                  <a:pt x="10603" y="9937"/>
                </a:lnTo>
                <a:lnTo>
                  <a:pt x="10629" y="9937"/>
                </a:lnTo>
                <a:lnTo>
                  <a:pt x="10681" y="9979"/>
                </a:lnTo>
                <a:lnTo>
                  <a:pt x="10754" y="9947"/>
                </a:lnTo>
                <a:lnTo>
                  <a:pt x="10789" y="9895"/>
                </a:lnTo>
                <a:lnTo>
                  <a:pt x="10883" y="9815"/>
                </a:lnTo>
                <a:lnTo>
                  <a:pt x="10930" y="9783"/>
                </a:lnTo>
                <a:lnTo>
                  <a:pt x="10982" y="9764"/>
                </a:lnTo>
                <a:lnTo>
                  <a:pt x="11034" y="9764"/>
                </a:lnTo>
                <a:lnTo>
                  <a:pt x="11079" y="9764"/>
                </a:lnTo>
                <a:lnTo>
                  <a:pt x="11121" y="9857"/>
                </a:lnTo>
                <a:lnTo>
                  <a:pt x="11143" y="9959"/>
                </a:lnTo>
                <a:lnTo>
                  <a:pt x="11173" y="10040"/>
                </a:lnTo>
                <a:lnTo>
                  <a:pt x="11220" y="10040"/>
                </a:lnTo>
                <a:lnTo>
                  <a:pt x="11241" y="10011"/>
                </a:lnTo>
                <a:lnTo>
                  <a:pt x="11261" y="10020"/>
                </a:lnTo>
                <a:lnTo>
                  <a:pt x="11324" y="9969"/>
                </a:lnTo>
                <a:lnTo>
                  <a:pt x="11324" y="10011"/>
                </a:lnTo>
                <a:lnTo>
                  <a:pt x="11339" y="10030"/>
                </a:lnTo>
                <a:lnTo>
                  <a:pt x="11350" y="10091"/>
                </a:lnTo>
                <a:lnTo>
                  <a:pt x="11376" y="10113"/>
                </a:lnTo>
                <a:lnTo>
                  <a:pt x="11402" y="10203"/>
                </a:lnTo>
                <a:lnTo>
                  <a:pt x="11390" y="10306"/>
                </a:lnTo>
                <a:lnTo>
                  <a:pt x="11371" y="10460"/>
                </a:lnTo>
                <a:lnTo>
                  <a:pt x="11381" y="10482"/>
                </a:lnTo>
                <a:lnTo>
                  <a:pt x="11371" y="10585"/>
                </a:lnTo>
                <a:lnTo>
                  <a:pt x="11355" y="10688"/>
                </a:lnTo>
                <a:lnTo>
                  <a:pt x="11339" y="10729"/>
                </a:lnTo>
                <a:lnTo>
                  <a:pt x="11339" y="10768"/>
                </a:lnTo>
                <a:lnTo>
                  <a:pt x="11376" y="10912"/>
                </a:lnTo>
                <a:lnTo>
                  <a:pt x="11416" y="11025"/>
                </a:lnTo>
                <a:lnTo>
                  <a:pt x="11479" y="11159"/>
                </a:lnTo>
                <a:lnTo>
                  <a:pt x="11531" y="11304"/>
                </a:lnTo>
                <a:lnTo>
                  <a:pt x="11546" y="11406"/>
                </a:lnTo>
                <a:lnTo>
                  <a:pt x="11557" y="11448"/>
                </a:lnTo>
                <a:lnTo>
                  <a:pt x="11552" y="11477"/>
                </a:lnTo>
                <a:lnTo>
                  <a:pt x="11583" y="11560"/>
                </a:lnTo>
                <a:lnTo>
                  <a:pt x="11593" y="11653"/>
                </a:lnTo>
                <a:lnTo>
                  <a:pt x="11609" y="11785"/>
                </a:lnTo>
                <a:lnTo>
                  <a:pt x="11588" y="11836"/>
                </a:lnTo>
                <a:lnTo>
                  <a:pt x="11583" y="11868"/>
                </a:lnTo>
                <a:lnTo>
                  <a:pt x="11598" y="11949"/>
                </a:lnTo>
                <a:lnTo>
                  <a:pt x="11614" y="12032"/>
                </a:lnTo>
                <a:lnTo>
                  <a:pt x="11630" y="12083"/>
                </a:lnTo>
                <a:lnTo>
                  <a:pt x="11635" y="12167"/>
                </a:lnTo>
                <a:lnTo>
                  <a:pt x="11630" y="12270"/>
                </a:lnTo>
                <a:lnTo>
                  <a:pt x="11609" y="12330"/>
                </a:lnTo>
                <a:lnTo>
                  <a:pt x="11572" y="12424"/>
                </a:lnTo>
                <a:lnTo>
                  <a:pt x="11557" y="12475"/>
                </a:lnTo>
                <a:lnTo>
                  <a:pt x="11536" y="12597"/>
                </a:lnTo>
                <a:lnTo>
                  <a:pt x="11531" y="12658"/>
                </a:lnTo>
                <a:lnTo>
                  <a:pt x="11510" y="12783"/>
                </a:lnTo>
                <a:lnTo>
                  <a:pt x="11500" y="12905"/>
                </a:lnTo>
                <a:lnTo>
                  <a:pt x="11505" y="12988"/>
                </a:lnTo>
                <a:lnTo>
                  <a:pt x="11510" y="13091"/>
                </a:lnTo>
                <a:lnTo>
                  <a:pt x="11557" y="13222"/>
                </a:lnTo>
                <a:lnTo>
                  <a:pt x="11567" y="13306"/>
                </a:lnTo>
                <a:lnTo>
                  <a:pt x="11598" y="13470"/>
                </a:lnTo>
                <a:lnTo>
                  <a:pt x="11630" y="13582"/>
                </a:lnTo>
                <a:lnTo>
                  <a:pt x="11649" y="13633"/>
                </a:lnTo>
                <a:lnTo>
                  <a:pt x="11656" y="13707"/>
                </a:lnTo>
                <a:lnTo>
                  <a:pt x="11656" y="13871"/>
                </a:lnTo>
                <a:lnTo>
                  <a:pt x="11671" y="14076"/>
                </a:lnTo>
                <a:lnTo>
                  <a:pt x="11687" y="14179"/>
                </a:lnTo>
                <a:lnTo>
                  <a:pt x="11696" y="14310"/>
                </a:lnTo>
                <a:lnTo>
                  <a:pt x="11717" y="14413"/>
                </a:lnTo>
                <a:lnTo>
                  <a:pt x="11760" y="14516"/>
                </a:lnTo>
                <a:lnTo>
                  <a:pt x="11795" y="14692"/>
                </a:lnTo>
                <a:lnTo>
                  <a:pt x="11821" y="14804"/>
                </a:lnTo>
                <a:lnTo>
                  <a:pt x="11842" y="14917"/>
                </a:lnTo>
                <a:lnTo>
                  <a:pt x="11842" y="15019"/>
                </a:lnTo>
                <a:lnTo>
                  <a:pt x="11821" y="15042"/>
                </a:lnTo>
                <a:lnTo>
                  <a:pt x="11837" y="15132"/>
                </a:lnTo>
                <a:lnTo>
                  <a:pt x="11831" y="15215"/>
                </a:lnTo>
                <a:lnTo>
                  <a:pt x="11837" y="15257"/>
                </a:lnTo>
                <a:lnTo>
                  <a:pt x="11842" y="15234"/>
                </a:lnTo>
                <a:lnTo>
                  <a:pt x="11863" y="15298"/>
                </a:lnTo>
                <a:lnTo>
                  <a:pt x="11883" y="15298"/>
                </a:lnTo>
                <a:lnTo>
                  <a:pt x="11904" y="15350"/>
                </a:lnTo>
                <a:lnTo>
                  <a:pt x="11930" y="15350"/>
                </a:lnTo>
                <a:lnTo>
                  <a:pt x="11967" y="15298"/>
                </a:lnTo>
                <a:lnTo>
                  <a:pt x="12019" y="15276"/>
                </a:lnTo>
                <a:lnTo>
                  <a:pt x="12080" y="15225"/>
                </a:lnTo>
                <a:lnTo>
                  <a:pt x="12106" y="15234"/>
                </a:lnTo>
                <a:lnTo>
                  <a:pt x="12142" y="15215"/>
                </a:lnTo>
                <a:lnTo>
                  <a:pt x="12205" y="15247"/>
                </a:lnTo>
                <a:lnTo>
                  <a:pt x="12236" y="15215"/>
                </a:lnTo>
                <a:lnTo>
                  <a:pt x="12271" y="15234"/>
                </a:lnTo>
                <a:lnTo>
                  <a:pt x="12283" y="15196"/>
                </a:lnTo>
                <a:lnTo>
                  <a:pt x="12313" y="15183"/>
                </a:lnTo>
                <a:lnTo>
                  <a:pt x="12375" y="15132"/>
                </a:lnTo>
                <a:lnTo>
                  <a:pt x="12422" y="15071"/>
                </a:lnTo>
                <a:lnTo>
                  <a:pt x="12469" y="14990"/>
                </a:lnTo>
                <a:lnTo>
                  <a:pt x="12542" y="14846"/>
                </a:lnTo>
                <a:lnTo>
                  <a:pt x="12577" y="14743"/>
                </a:lnTo>
                <a:lnTo>
                  <a:pt x="12599" y="14670"/>
                </a:lnTo>
                <a:lnTo>
                  <a:pt x="12624" y="14599"/>
                </a:lnTo>
                <a:lnTo>
                  <a:pt x="12634" y="14580"/>
                </a:lnTo>
                <a:lnTo>
                  <a:pt x="12676" y="14506"/>
                </a:lnTo>
                <a:lnTo>
                  <a:pt x="12692" y="14445"/>
                </a:lnTo>
                <a:lnTo>
                  <a:pt x="12702" y="14333"/>
                </a:lnTo>
                <a:lnTo>
                  <a:pt x="12723" y="14230"/>
                </a:lnTo>
                <a:lnTo>
                  <a:pt x="12728" y="14156"/>
                </a:lnTo>
                <a:lnTo>
                  <a:pt x="12712" y="14147"/>
                </a:lnTo>
                <a:lnTo>
                  <a:pt x="12707" y="14086"/>
                </a:lnTo>
                <a:lnTo>
                  <a:pt x="12733" y="14034"/>
                </a:lnTo>
                <a:lnTo>
                  <a:pt x="12806" y="13964"/>
                </a:lnTo>
                <a:lnTo>
                  <a:pt x="12858" y="13922"/>
                </a:lnTo>
                <a:lnTo>
                  <a:pt x="12884" y="13871"/>
                </a:lnTo>
                <a:lnTo>
                  <a:pt x="12893" y="13810"/>
                </a:lnTo>
                <a:lnTo>
                  <a:pt x="12879" y="13787"/>
                </a:lnTo>
                <a:lnTo>
                  <a:pt x="12888" y="13726"/>
                </a:lnTo>
                <a:lnTo>
                  <a:pt x="12893" y="13591"/>
                </a:lnTo>
                <a:lnTo>
                  <a:pt x="12884" y="13604"/>
                </a:lnTo>
                <a:lnTo>
                  <a:pt x="12884" y="13563"/>
                </a:lnTo>
                <a:lnTo>
                  <a:pt x="12874" y="13479"/>
                </a:lnTo>
                <a:lnTo>
                  <a:pt x="12848" y="13376"/>
                </a:lnTo>
                <a:lnTo>
                  <a:pt x="12853" y="13283"/>
                </a:lnTo>
                <a:lnTo>
                  <a:pt x="12879" y="13255"/>
                </a:lnTo>
                <a:lnTo>
                  <a:pt x="12926" y="13161"/>
                </a:lnTo>
                <a:lnTo>
                  <a:pt x="12952" y="13142"/>
                </a:lnTo>
                <a:lnTo>
                  <a:pt x="13023" y="12998"/>
                </a:lnTo>
                <a:lnTo>
                  <a:pt x="13091" y="12937"/>
                </a:lnTo>
                <a:lnTo>
                  <a:pt x="13148" y="12886"/>
                </a:lnTo>
                <a:lnTo>
                  <a:pt x="13190" y="12802"/>
                </a:lnTo>
                <a:lnTo>
                  <a:pt x="13216" y="12709"/>
                </a:lnTo>
                <a:lnTo>
                  <a:pt x="13237" y="12616"/>
                </a:lnTo>
                <a:lnTo>
                  <a:pt x="13225" y="12555"/>
                </a:lnTo>
                <a:lnTo>
                  <a:pt x="13225" y="12340"/>
                </a:lnTo>
                <a:lnTo>
                  <a:pt x="13220" y="12218"/>
                </a:lnTo>
                <a:lnTo>
                  <a:pt x="13225" y="12083"/>
                </a:lnTo>
                <a:lnTo>
                  <a:pt x="13216" y="12022"/>
                </a:lnTo>
                <a:lnTo>
                  <a:pt x="13195" y="11990"/>
                </a:lnTo>
                <a:lnTo>
                  <a:pt x="13173" y="11859"/>
                </a:lnTo>
                <a:lnTo>
                  <a:pt x="13152" y="11775"/>
                </a:lnTo>
                <a:lnTo>
                  <a:pt x="13159" y="11714"/>
                </a:lnTo>
                <a:lnTo>
                  <a:pt x="13152" y="11673"/>
                </a:lnTo>
                <a:lnTo>
                  <a:pt x="13169" y="11589"/>
                </a:lnTo>
                <a:lnTo>
                  <a:pt x="13169" y="11560"/>
                </a:lnTo>
                <a:lnTo>
                  <a:pt x="13133" y="11509"/>
                </a:lnTo>
                <a:lnTo>
                  <a:pt x="13126" y="11426"/>
                </a:lnTo>
                <a:lnTo>
                  <a:pt x="13159" y="11262"/>
                </a:lnTo>
                <a:lnTo>
                  <a:pt x="13185" y="11220"/>
                </a:lnTo>
                <a:lnTo>
                  <a:pt x="13195" y="11127"/>
                </a:lnTo>
                <a:lnTo>
                  <a:pt x="13216" y="11076"/>
                </a:lnTo>
                <a:lnTo>
                  <a:pt x="13225" y="10986"/>
                </a:lnTo>
                <a:lnTo>
                  <a:pt x="13246" y="10973"/>
                </a:lnTo>
                <a:lnTo>
                  <a:pt x="13263" y="10912"/>
                </a:lnTo>
                <a:lnTo>
                  <a:pt x="13303" y="10861"/>
                </a:lnTo>
                <a:lnTo>
                  <a:pt x="13319" y="10832"/>
                </a:lnTo>
                <a:lnTo>
                  <a:pt x="13334" y="10758"/>
                </a:lnTo>
                <a:lnTo>
                  <a:pt x="13402" y="10595"/>
                </a:lnTo>
                <a:lnTo>
                  <a:pt x="13458" y="10492"/>
                </a:lnTo>
                <a:lnTo>
                  <a:pt x="13548" y="10357"/>
                </a:lnTo>
                <a:lnTo>
                  <a:pt x="13609" y="10245"/>
                </a:lnTo>
                <a:lnTo>
                  <a:pt x="13677" y="10062"/>
                </a:lnTo>
                <a:lnTo>
                  <a:pt x="13729" y="9908"/>
                </a:lnTo>
                <a:lnTo>
                  <a:pt x="13781" y="9712"/>
                </a:lnTo>
                <a:lnTo>
                  <a:pt x="13816" y="9536"/>
                </a:lnTo>
                <a:lnTo>
                  <a:pt x="13842" y="9382"/>
                </a:lnTo>
                <a:lnTo>
                  <a:pt x="13859" y="9241"/>
                </a:lnTo>
                <a:lnTo>
                  <a:pt x="13868" y="9189"/>
                </a:lnTo>
                <a:lnTo>
                  <a:pt x="13868" y="9116"/>
                </a:lnTo>
                <a:lnTo>
                  <a:pt x="13873" y="9035"/>
                </a:lnTo>
                <a:lnTo>
                  <a:pt x="13873" y="8994"/>
                </a:lnTo>
                <a:lnTo>
                  <a:pt x="13852" y="8994"/>
                </a:lnTo>
                <a:lnTo>
                  <a:pt x="13826" y="9045"/>
                </a:lnTo>
                <a:lnTo>
                  <a:pt x="13795" y="9055"/>
                </a:lnTo>
                <a:lnTo>
                  <a:pt x="13769" y="9074"/>
                </a:lnTo>
                <a:lnTo>
                  <a:pt x="13748" y="9074"/>
                </a:lnTo>
                <a:lnTo>
                  <a:pt x="13713" y="9074"/>
                </a:lnTo>
                <a:lnTo>
                  <a:pt x="13692" y="9096"/>
                </a:lnTo>
                <a:lnTo>
                  <a:pt x="13661" y="9106"/>
                </a:lnTo>
                <a:lnTo>
                  <a:pt x="13609" y="9148"/>
                </a:lnTo>
                <a:lnTo>
                  <a:pt x="13541" y="9167"/>
                </a:lnTo>
                <a:lnTo>
                  <a:pt x="13484" y="9199"/>
                </a:lnTo>
                <a:lnTo>
                  <a:pt x="13454" y="9199"/>
                </a:lnTo>
                <a:lnTo>
                  <a:pt x="13428" y="9138"/>
                </a:lnTo>
                <a:lnTo>
                  <a:pt x="13418" y="9087"/>
                </a:lnTo>
                <a:lnTo>
                  <a:pt x="13397" y="9064"/>
                </a:lnTo>
                <a:lnTo>
                  <a:pt x="13371" y="9022"/>
                </a:lnTo>
                <a:lnTo>
                  <a:pt x="13407" y="8994"/>
                </a:lnTo>
                <a:lnTo>
                  <a:pt x="13407" y="8933"/>
                </a:lnTo>
                <a:lnTo>
                  <a:pt x="13392" y="8891"/>
                </a:lnTo>
                <a:lnTo>
                  <a:pt x="13360" y="8849"/>
                </a:lnTo>
                <a:lnTo>
                  <a:pt x="13340" y="8798"/>
                </a:lnTo>
                <a:lnTo>
                  <a:pt x="13303" y="8714"/>
                </a:lnTo>
                <a:lnTo>
                  <a:pt x="13267" y="8634"/>
                </a:lnTo>
                <a:lnTo>
                  <a:pt x="13185" y="8499"/>
                </a:lnTo>
                <a:lnTo>
                  <a:pt x="13148" y="8439"/>
                </a:lnTo>
                <a:lnTo>
                  <a:pt x="13126" y="8317"/>
                </a:lnTo>
                <a:lnTo>
                  <a:pt x="13086" y="8163"/>
                </a:lnTo>
                <a:lnTo>
                  <a:pt x="13049" y="8111"/>
                </a:lnTo>
                <a:lnTo>
                  <a:pt x="13023" y="8079"/>
                </a:lnTo>
                <a:lnTo>
                  <a:pt x="12997" y="7916"/>
                </a:lnTo>
                <a:lnTo>
                  <a:pt x="12987" y="7771"/>
                </a:lnTo>
                <a:lnTo>
                  <a:pt x="12997" y="7752"/>
                </a:lnTo>
                <a:lnTo>
                  <a:pt x="12977" y="7617"/>
                </a:lnTo>
                <a:lnTo>
                  <a:pt x="12966" y="7585"/>
                </a:lnTo>
                <a:lnTo>
                  <a:pt x="12893" y="7463"/>
                </a:lnTo>
                <a:lnTo>
                  <a:pt x="12888" y="7370"/>
                </a:lnTo>
                <a:lnTo>
                  <a:pt x="12900" y="7351"/>
                </a:lnTo>
                <a:lnTo>
                  <a:pt x="12841" y="7197"/>
                </a:lnTo>
                <a:lnTo>
                  <a:pt x="12822" y="7123"/>
                </a:lnTo>
                <a:lnTo>
                  <a:pt x="12796" y="7052"/>
                </a:lnTo>
                <a:lnTo>
                  <a:pt x="12744" y="6837"/>
                </a:lnTo>
                <a:lnTo>
                  <a:pt x="12702" y="6703"/>
                </a:lnTo>
                <a:lnTo>
                  <a:pt x="12671" y="6558"/>
                </a:lnTo>
                <a:lnTo>
                  <a:pt x="12676" y="6549"/>
                </a:lnTo>
                <a:lnTo>
                  <a:pt x="12728" y="6744"/>
                </a:lnTo>
                <a:lnTo>
                  <a:pt x="12759" y="6805"/>
                </a:lnTo>
                <a:lnTo>
                  <a:pt x="12780" y="6847"/>
                </a:lnTo>
                <a:lnTo>
                  <a:pt x="12790" y="6828"/>
                </a:lnTo>
                <a:lnTo>
                  <a:pt x="12806" y="6754"/>
                </a:lnTo>
                <a:lnTo>
                  <a:pt x="12816" y="6651"/>
                </a:lnTo>
                <a:lnTo>
                  <a:pt x="12832" y="6600"/>
                </a:lnTo>
                <a:lnTo>
                  <a:pt x="12837" y="6622"/>
                </a:lnTo>
                <a:lnTo>
                  <a:pt x="12832" y="6674"/>
                </a:lnTo>
                <a:lnTo>
                  <a:pt x="12832" y="6725"/>
                </a:lnTo>
                <a:lnTo>
                  <a:pt x="12827" y="6796"/>
                </a:lnTo>
                <a:lnTo>
                  <a:pt x="12858" y="6796"/>
                </a:lnTo>
                <a:lnTo>
                  <a:pt x="12893" y="6889"/>
                </a:lnTo>
                <a:lnTo>
                  <a:pt x="12935" y="7001"/>
                </a:lnTo>
                <a:lnTo>
                  <a:pt x="12961" y="7104"/>
                </a:lnTo>
                <a:lnTo>
                  <a:pt x="12977" y="7113"/>
                </a:lnTo>
                <a:lnTo>
                  <a:pt x="12997" y="7187"/>
                </a:lnTo>
                <a:lnTo>
                  <a:pt x="12997" y="7216"/>
                </a:lnTo>
                <a:lnTo>
                  <a:pt x="13018" y="7299"/>
                </a:lnTo>
                <a:lnTo>
                  <a:pt x="13049" y="7328"/>
                </a:lnTo>
                <a:lnTo>
                  <a:pt x="13081" y="7380"/>
                </a:lnTo>
                <a:lnTo>
                  <a:pt x="13122" y="7534"/>
                </a:lnTo>
                <a:lnTo>
                  <a:pt x="13122" y="7617"/>
                </a:lnTo>
                <a:lnTo>
                  <a:pt x="13133" y="7710"/>
                </a:lnTo>
                <a:lnTo>
                  <a:pt x="13173" y="7842"/>
                </a:lnTo>
                <a:lnTo>
                  <a:pt x="13199" y="7864"/>
                </a:lnTo>
                <a:lnTo>
                  <a:pt x="13246" y="7957"/>
                </a:lnTo>
                <a:lnTo>
                  <a:pt x="13267" y="8070"/>
                </a:lnTo>
                <a:lnTo>
                  <a:pt x="13303" y="8182"/>
                </a:lnTo>
                <a:lnTo>
                  <a:pt x="13334" y="8233"/>
                </a:lnTo>
                <a:lnTo>
                  <a:pt x="13340" y="8284"/>
                </a:lnTo>
                <a:lnTo>
                  <a:pt x="13360" y="8326"/>
                </a:lnTo>
                <a:lnTo>
                  <a:pt x="13371" y="8387"/>
                </a:lnTo>
                <a:lnTo>
                  <a:pt x="13376" y="8448"/>
                </a:lnTo>
                <a:lnTo>
                  <a:pt x="13371" y="8480"/>
                </a:lnTo>
                <a:lnTo>
                  <a:pt x="13381" y="8541"/>
                </a:lnTo>
                <a:lnTo>
                  <a:pt x="13371" y="8551"/>
                </a:lnTo>
                <a:lnTo>
                  <a:pt x="13392" y="8602"/>
                </a:lnTo>
                <a:lnTo>
                  <a:pt x="13407" y="8705"/>
                </a:lnTo>
                <a:lnTo>
                  <a:pt x="13418" y="8747"/>
                </a:lnTo>
                <a:lnTo>
                  <a:pt x="13418" y="8817"/>
                </a:lnTo>
                <a:lnTo>
                  <a:pt x="13433" y="8901"/>
                </a:lnTo>
                <a:lnTo>
                  <a:pt x="13475" y="8910"/>
                </a:lnTo>
                <a:lnTo>
                  <a:pt x="13496" y="8891"/>
                </a:lnTo>
                <a:lnTo>
                  <a:pt x="13527" y="8891"/>
                </a:lnTo>
                <a:lnTo>
                  <a:pt x="13536" y="8859"/>
                </a:lnTo>
                <a:lnTo>
                  <a:pt x="13552" y="8849"/>
                </a:lnTo>
                <a:lnTo>
                  <a:pt x="13562" y="8807"/>
                </a:lnTo>
                <a:lnTo>
                  <a:pt x="13578" y="8798"/>
                </a:lnTo>
                <a:lnTo>
                  <a:pt x="13630" y="8788"/>
                </a:lnTo>
                <a:lnTo>
                  <a:pt x="13666" y="8756"/>
                </a:lnTo>
                <a:lnTo>
                  <a:pt x="13703" y="8695"/>
                </a:lnTo>
                <a:lnTo>
                  <a:pt x="13722" y="8705"/>
                </a:lnTo>
                <a:lnTo>
                  <a:pt x="13748" y="8695"/>
                </a:lnTo>
                <a:lnTo>
                  <a:pt x="13800" y="8602"/>
                </a:lnTo>
                <a:lnTo>
                  <a:pt x="13894" y="8541"/>
                </a:lnTo>
                <a:lnTo>
                  <a:pt x="13951" y="8480"/>
                </a:lnTo>
                <a:lnTo>
                  <a:pt x="13951" y="8429"/>
                </a:lnTo>
                <a:lnTo>
                  <a:pt x="13962" y="8368"/>
                </a:lnTo>
                <a:lnTo>
                  <a:pt x="14003" y="8326"/>
                </a:lnTo>
                <a:lnTo>
                  <a:pt x="14029" y="8317"/>
                </a:lnTo>
                <a:lnTo>
                  <a:pt x="14066" y="8275"/>
                </a:lnTo>
                <a:lnTo>
                  <a:pt x="14097" y="8284"/>
                </a:lnTo>
                <a:lnTo>
                  <a:pt x="14123" y="8243"/>
                </a:lnTo>
                <a:lnTo>
                  <a:pt x="14123" y="8191"/>
                </a:lnTo>
                <a:lnTo>
                  <a:pt x="14144" y="8163"/>
                </a:lnTo>
                <a:lnTo>
                  <a:pt x="14179" y="8163"/>
                </a:lnTo>
                <a:lnTo>
                  <a:pt x="14189" y="8130"/>
                </a:lnTo>
                <a:lnTo>
                  <a:pt x="14195" y="8070"/>
                </a:lnTo>
                <a:lnTo>
                  <a:pt x="14231" y="8018"/>
                </a:lnTo>
                <a:lnTo>
                  <a:pt x="14257" y="8018"/>
                </a:lnTo>
                <a:lnTo>
                  <a:pt x="14262" y="7996"/>
                </a:lnTo>
                <a:lnTo>
                  <a:pt x="14252" y="7906"/>
                </a:lnTo>
                <a:lnTo>
                  <a:pt x="14257" y="7832"/>
                </a:lnTo>
                <a:lnTo>
                  <a:pt x="14267" y="7803"/>
                </a:lnTo>
                <a:lnTo>
                  <a:pt x="14293" y="7813"/>
                </a:lnTo>
                <a:lnTo>
                  <a:pt x="14309" y="7720"/>
                </a:lnTo>
                <a:lnTo>
                  <a:pt x="14330" y="7678"/>
                </a:lnTo>
                <a:lnTo>
                  <a:pt x="14335" y="7636"/>
                </a:lnTo>
                <a:lnTo>
                  <a:pt x="14351" y="7556"/>
                </a:lnTo>
                <a:lnTo>
                  <a:pt x="14351" y="7524"/>
                </a:lnTo>
                <a:lnTo>
                  <a:pt x="14330" y="7505"/>
                </a:lnTo>
                <a:lnTo>
                  <a:pt x="14309" y="7463"/>
                </a:lnTo>
                <a:lnTo>
                  <a:pt x="14278" y="7380"/>
                </a:lnTo>
                <a:lnTo>
                  <a:pt x="14241" y="7360"/>
                </a:lnTo>
                <a:lnTo>
                  <a:pt x="14195" y="7341"/>
                </a:lnTo>
                <a:lnTo>
                  <a:pt x="14158" y="7290"/>
                </a:lnTo>
                <a:lnTo>
                  <a:pt x="14127" y="7197"/>
                </a:lnTo>
                <a:lnTo>
                  <a:pt x="14111" y="7094"/>
                </a:lnTo>
                <a:lnTo>
                  <a:pt x="14118" y="7072"/>
                </a:lnTo>
                <a:lnTo>
                  <a:pt x="14118" y="7020"/>
                </a:lnTo>
                <a:lnTo>
                  <a:pt x="14106" y="7011"/>
                </a:lnTo>
                <a:lnTo>
                  <a:pt x="14092" y="7062"/>
                </a:lnTo>
                <a:lnTo>
                  <a:pt x="14059" y="7145"/>
                </a:lnTo>
                <a:lnTo>
                  <a:pt x="14019" y="7239"/>
                </a:lnTo>
                <a:lnTo>
                  <a:pt x="13982" y="7328"/>
                </a:lnTo>
                <a:lnTo>
                  <a:pt x="13946" y="7328"/>
                </a:lnTo>
                <a:lnTo>
                  <a:pt x="13899" y="7328"/>
                </a:lnTo>
                <a:lnTo>
                  <a:pt x="13852" y="7351"/>
                </a:lnTo>
                <a:lnTo>
                  <a:pt x="13847" y="7309"/>
                </a:lnTo>
                <a:lnTo>
                  <a:pt x="13837" y="7319"/>
                </a:lnTo>
                <a:lnTo>
                  <a:pt x="13821" y="7267"/>
                </a:lnTo>
                <a:lnTo>
                  <a:pt x="13833" y="7187"/>
                </a:lnTo>
                <a:lnTo>
                  <a:pt x="13826" y="7104"/>
                </a:lnTo>
                <a:lnTo>
                  <a:pt x="13807" y="7062"/>
                </a:lnTo>
                <a:lnTo>
                  <a:pt x="13791" y="7072"/>
                </a:lnTo>
                <a:lnTo>
                  <a:pt x="13781" y="7145"/>
                </a:lnTo>
                <a:lnTo>
                  <a:pt x="13791" y="7248"/>
                </a:lnTo>
                <a:lnTo>
                  <a:pt x="13781" y="7216"/>
                </a:lnTo>
                <a:lnTo>
                  <a:pt x="13769" y="7174"/>
                </a:lnTo>
                <a:lnTo>
                  <a:pt x="13748" y="7136"/>
                </a:lnTo>
                <a:lnTo>
                  <a:pt x="13739" y="7094"/>
                </a:lnTo>
                <a:lnTo>
                  <a:pt x="13744" y="7052"/>
                </a:lnTo>
                <a:lnTo>
                  <a:pt x="13739" y="7001"/>
                </a:lnTo>
                <a:lnTo>
                  <a:pt x="13697" y="6940"/>
                </a:lnTo>
                <a:lnTo>
                  <a:pt x="13687" y="6889"/>
                </a:lnTo>
                <a:lnTo>
                  <a:pt x="13656" y="6857"/>
                </a:lnTo>
                <a:lnTo>
                  <a:pt x="13625" y="6744"/>
                </a:lnTo>
                <a:lnTo>
                  <a:pt x="13599" y="6642"/>
                </a:lnTo>
                <a:lnTo>
                  <a:pt x="13604" y="6610"/>
                </a:lnTo>
                <a:lnTo>
                  <a:pt x="13588" y="6549"/>
                </a:lnTo>
                <a:lnTo>
                  <a:pt x="13625" y="6558"/>
                </a:lnTo>
                <a:lnTo>
                  <a:pt x="13645" y="6507"/>
                </a:lnTo>
                <a:lnTo>
                  <a:pt x="13687" y="6549"/>
                </a:lnTo>
                <a:lnTo>
                  <a:pt x="13718" y="6529"/>
                </a:lnTo>
                <a:lnTo>
                  <a:pt x="13774" y="6712"/>
                </a:lnTo>
                <a:lnTo>
                  <a:pt x="13821" y="6847"/>
                </a:lnTo>
                <a:lnTo>
                  <a:pt x="13878" y="6889"/>
                </a:lnTo>
                <a:lnTo>
                  <a:pt x="13946" y="6991"/>
                </a:lnTo>
                <a:lnTo>
                  <a:pt x="14019" y="7033"/>
                </a:lnTo>
                <a:lnTo>
                  <a:pt x="14076" y="6969"/>
                </a:lnTo>
                <a:lnTo>
                  <a:pt x="14118" y="6950"/>
                </a:lnTo>
                <a:lnTo>
                  <a:pt x="14148" y="6969"/>
                </a:lnTo>
                <a:lnTo>
                  <a:pt x="14184" y="7136"/>
                </a:lnTo>
                <a:lnTo>
                  <a:pt x="14252" y="7155"/>
                </a:lnTo>
                <a:lnTo>
                  <a:pt x="14318" y="7187"/>
                </a:lnTo>
                <a:lnTo>
                  <a:pt x="14433" y="7226"/>
                </a:lnTo>
                <a:lnTo>
                  <a:pt x="14516" y="7206"/>
                </a:lnTo>
                <a:lnTo>
                  <a:pt x="14610" y="7206"/>
                </a:lnTo>
                <a:lnTo>
                  <a:pt x="14719" y="7187"/>
                </a:lnTo>
                <a:lnTo>
                  <a:pt x="14770" y="7290"/>
                </a:lnTo>
                <a:lnTo>
                  <a:pt x="14796" y="7393"/>
                </a:lnTo>
                <a:lnTo>
                  <a:pt x="14843" y="7421"/>
                </a:lnTo>
                <a:lnTo>
                  <a:pt x="14921" y="7534"/>
                </a:lnTo>
                <a:lnTo>
                  <a:pt x="14940" y="7585"/>
                </a:lnTo>
                <a:lnTo>
                  <a:pt x="14914" y="7636"/>
                </a:lnTo>
                <a:lnTo>
                  <a:pt x="15004" y="7803"/>
                </a:lnTo>
                <a:lnTo>
                  <a:pt x="15044" y="7822"/>
                </a:lnTo>
                <a:lnTo>
                  <a:pt x="15128" y="7739"/>
                </a:lnTo>
                <a:lnTo>
                  <a:pt x="15148" y="7864"/>
                </a:lnTo>
                <a:lnTo>
                  <a:pt x="15159" y="8028"/>
                </a:lnTo>
                <a:lnTo>
                  <a:pt x="15185" y="8201"/>
                </a:lnTo>
                <a:lnTo>
                  <a:pt x="15221" y="8471"/>
                </a:lnTo>
                <a:lnTo>
                  <a:pt x="15284" y="8653"/>
                </a:lnTo>
                <a:lnTo>
                  <a:pt x="15298" y="8737"/>
                </a:lnTo>
                <a:lnTo>
                  <a:pt x="15319" y="8910"/>
                </a:lnTo>
                <a:lnTo>
                  <a:pt x="15355" y="9045"/>
                </a:lnTo>
                <a:lnTo>
                  <a:pt x="15376" y="9106"/>
                </a:lnTo>
                <a:lnTo>
                  <a:pt x="15402" y="9241"/>
                </a:lnTo>
                <a:lnTo>
                  <a:pt x="15433" y="9433"/>
                </a:lnTo>
                <a:lnTo>
                  <a:pt x="15496" y="9558"/>
                </a:lnTo>
                <a:lnTo>
                  <a:pt x="15522" y="9517"/>
                </a:lnTo>
                <a:lnTo>
                  <a:pt x="15536" y="9424"/>
                </a:lnTo>
                <a:lnTo>
                  <a:pt x="15588" y="9382"/>
                </a:lnTo>
                <a:lnTo>
                  <a:pt x="15569" y="9343"/>
                </a:lnTo>
                <a:lnTo>
                  <a:pt x="15595" y="9241"/>
                </a:lnTo>
                <a:lnTo>
                  <a:pt x="15625" y="9228"/>
                </a:lnTo>
                <a:lnTo>
                  <a:pt x="15621" y="8994"/>
                </a:lnTo>
                <a:lnTo>
                  <a:pt x="15640" y="8859"/>
                </a:lnTo>
                <a:lnTo>
                  <a:pt x="15630" y="8747"/>
                </a:lnTo>
                <a:lnTo>
                  <a:pt x="15609" y="8573"/>
                </a:lnTo>
                <a:lnTo>
                  <a:pt x="15621" y="8471"/>
                </a:lnTo>
                <a:lnTo>
                  <a:pt x="15647" y="8458"/>
                </a:lnTo>
                <a:lnTo>
                  <a:pt x="15698" y="8406"/>
                </a:lnTo>
                <a:lnTo>
                  <a:pt x="15724" y="8378"/>
                </a:lnTo>
                <a:lnTo>
                  <a:pt x="15718" y="8317"/>
                </a:lnTo>
                <a:lnTo>
                  <a:pt x="15776" y="8224"/>
                </a:lnTo>
                <a:lnTo>
                  <a:pt x="15817" y="8140"/>
                </a:lnTo>
                <a:lnTo>
                  <a:pt x="15873" y="7976"/>
                </a:lnTo>
                <a:lnTo>
                  <a:pt x="15951" y="7883"/>
                </a:lnTo>
                <a:lnTo>
                  <a:pt x="15977" y="7803"/>
                </a:lnTo>
                <a:lnTo>
                  <a:pt x="15967" y="7701"/>
                </a:lnTo>
                <a:lnTo>
                  <a:pt x="16040" y="7668"/>
                </a:lnTo>
                <a:lnTo>
                  <a:pt x="16081" y="7668"/>
                </a:lnTo>
                <a:lnTo>
                  <a:pt x="16087" y="7617"/>
                </a:lnTo>
                <a:lnTo>
                  <a:pt x="16113" y="7627"/>
                </a:lnTo>
                <a:lnTo>
                  <a:pt x="16128" y="7636"/>
                </a:lnTo>
                <a:lnTo>
                  <a:pt x="16132" y="7617"/>
                </a:lnTo>
                <a:lnTo>
                  <a:pt x="16158" y="7649"/>
                </a:lnTo>
                <a:lnTo>
                  <a:pt x="16174" y="7575"/>
                </a:lnTo>
                <a:lnTo>
                  <a:pt x="16165" y="7524"/>
                </a:lnTo>
                <a:lnTo>
                  <a:pt x="16221" y="7534"/>
                </a:lnTo>
                <a:lnTo>
                  <a:pt x="16252" y="7617"/>
                </a:lnTo>
                <a:lnTo>
                  <a:pt x="16268" y="7678"/>
                </a:lnTo>
                <a:lnTo>
                  <a:pt x="16278" y="7752"/>
                </a:lnTo>
                <a:lnTo>
                  <a:pt x="16299" y="7822"/>
                </a:lnTo>
                <a:lnTo>
                  <a:pt x="16351" y="7935"/>
                </a:lnTo>
                <a:lnTo>
                  <a:pt x="16387" y="7957"/>
                </a:lnTo>
                <a:lnTo>
                  <a:pt x="16382" y="8009"/>
                </a:lnTo>
                <a:lnTo>
                  <a:pt x="16438" y="8163"/>
                </a:lnTo>
                <a:lnTo>
                  <a:pt x="16460" y="8284"/>
                </a:lnTo>
                <a:lnTo>
                  <a:pt x="16450" y="8448"/>
                </a:lnTo>
                <a:lnTo>
                  <a:pt x="16490" y="8480"/>
                </a:lnTo>
                <a:lnTo>
                  <a:pt x="16528" y="8490"/>
                </a:lnTo>
                <a:lnTo>
                  <a:pt x="16589" y="8397"/>
                </a:lnTo>
                <a:lnTo>
                  <a:pt x="16625" y="8326"/>
                </a:lnTo>
                <a:lnTo>
                  <a:pt x="16657" y="8439"/>
                </a:lnTo>
                <a:lnTo>
                  <a:pt x="16677" y="8612"/>
                </a:lnTo>
                <a:lnTo>
                  <a:pt x="16702" y="8779"/>
                </a:lnTo>
                <a:lnTo>
                  <a:pt x="16728" y="8849"/>
                </a:lnTo>
                <a:lnTo>
                  <a:pt x="16728" y="8994"/>
                </a:lnTo>
                <a:lnTo>
                  <a:pt x="16754" y="9074"/>
                </a:lnTo>
                <a:lnTo>
                  <a:pt x="16740" y="9176"/>
                </a:lnTo>
                <a:lnTo>
                  <a:pt x="16749" y="9279"/>
                </a:lnTo>
                <a:lnTo>
                  <a:pt x="16735" y="9414"/>
                </a:lnTo>
                <a:lnTo>
                  <a:pt x="16728" y="9497"/>
                </a:lnTo>
                <a:lnTo>
                  <a:pt x="16745" y="9568"/>
                </a:lnTo>
                <a:lnTo>
                  <a:pt x="16749" y="9484"/>
                </a:lnTo>
                <a:lnTo>
                  <a:pt x="16780" y="9549"/>
                </a:lnTo>
                <a:lnTo>
                  <a:pt x="16817" y="9619"/>
                </a:lnTo>
                <a:lnTo>
                  <a:pt x="16827" y="9690"/>
                </a:lnTo>
                <a:lnTo>
                  <a:pt x="16853" y="9741"/>
                </a:lnTo>
                <a:lnTo>
                  <a:pt x="16869" y="9805"/>
                </a:lnTo>
                <a:lnTo>
                  <a:pt x="16864" y="9908"/>
                </a:lnTo>
                <a:lnTo>
                  <a:pt x="16890" y="9979"/>
                </a:lnTo>
                <a:lnTo>
                  <a:pt x="16900" y="10091"/>
                </a:lnTo>
                <a:lnTo>
                  <a:pt x="16936" y="10184"/>
                </a:lnTo>
                <a:lnTo>
                  <a:pt x="16947" y="10255"/>
                </a:lnTo>
                <a:lnTo>
                  <a:pt x="17020" y="10370"/>
                </a:lnTo>
                <a:lnTo>
                  <a:pt x="17077" y="10473"/>
                </a:lnTo>
                <a:lnTo>
                  <a:pt x="17117" y="10460"/>
                </a:lnTo>
                <a:lnTo>
                  <a:pt x="17117" y="10421"/>
                </a:lnTo>
                <a:lnTo>
                  <a:pt x="17091" y="10296"/>
                </a:lnTo>
                <a:lnTo>
                  <a:pt x="17072" y="10255"/>
                </a:lnTo>
                <a:lnTo>
                  <a:pt x="17065" y="10174"/>
                </a:lnTo>
                <a:lnTo>
                  <a:pt x="17060" y="10123"/>
                </a:lnTo>
                <a:lnTo>
                  <a:pt x="17065" y="10062"/>
                </a:lnTo>
                <a:lnTo>
                  <a:pt x="17060" y="9969"/>
                </a:lnTo>
                <a:lnTo>
                  <a:pt x="17034" y="9876"/>
                </a:lnTo>
                <a:lnTo>
                  <a:pt x="16999" y="9793"/>
                </a:lnTo>
                <a:lnTo>
                  <a:pt x="16983" y="9783"/>
                </a:lnTo>
                <a:lnTo>
                  <a:pt x="16952" y="9712"/>
                </a:lnTo>
                <a:lnTo>
                  <a:pt x="16916" y="9690"/>
                </a:lnTo>
                <a:lnTo>
                  <a:pt x="16879" y="9610"/>
                </a:lnTo>
                <a:lnTo>
                  <a:pt x="16864" y="9497"/>
                </a:lnTo>
                <a:lnTo>
                  <a:pt x="16832" y="9372"/>
                </a:lnTo>
                <a:lnTo>
                  <a:pt x="16792" y="9372"/>
                </a:lnTo>
                <a:lnTo>
                  <a:pt x="16787" y="9270"/>
                </a:lnTo>
                <a:lnTo>
                  <a:pt x="16801" y="9148"/>
                </a:lnTo>
                <a:lnTo>
                  <a:pt x="16827" y="8952"/>
                </a:lnTo>
                <a:lnTo>
                  <a:pt x="16822" y="8798"/>
                </a:lnTo>
                <a:lnTo>
                  <a:pt x="16874" y="8798"/>
                </a:lnTo>
                <a:lnTo>
                  <a:pt x="16869" y="8901"/>
                </a:lnTo>
                <a:lnTo>
                  <a:pt x="16921" y="8901"/>
                </a:lnTo>
                <a:lnTo>
                  <a:pt x="16978" y="8961"/>
                </a:lnTo>
                <a:lnTo>
                  <a:pt x="17013" y="9106"/>
                </a:lnTo>
                <a:lnTo>
                  <a:pt x="17039" y="9176"/>
                </a:lnTo>
                <a:lnTo>
                  <a:pt x="17091" y="9199"/>
                </a:lnTo>
                <a:lnTo>
                  <a:pt x="17138" y="9279"/>
                </a:lnTo>
                <a:lnTo>
                  <a:pt x="17124" y="9372"/>
                </a:lnTo>
                <a:lnTo>
                  <a:pt x="17149" y="9465"/>
                </a:lnTo>
                <a:lnTo>
                  <a:pt x="17221" y="9343"/>
                </a:lnTo>
                <a:lnTo>
                  <a:pt x="17268" y="9228"/>
                </a:lnTo>
                <a:lnTo>
                  <a:pt x="17336" y="9138"/>
                </a:lnTo>
                <a:lnTo>
                  <a:pt x="17383" y="9045"/>
                </a:lnTo>
                <a:lnTo>
                  <a:pt x="17376" y="8807"/>
                </a:lnTo>
                <a:lnTo>
                  <a:pt x="17336" y="8551"/>
                </a:lnTo>
                <a:lnTo>
                  <a:pt x="17294" y="8439"/>
                </a:lnTo>
                <a:lnTo>
                  <a:pt x="17232" y="8355"/>
                </a:lnTo>
                <a:lnTo>
                  <a:pt x="17164" y="8182"/>
                </a:lnTo>
                <a:lnTo>
                  <a:pt x="17107" y="8037"/>
                </a:lnTo>
                <a:lnTo>
                  <a:pt x="17112" y="7944"/>
                </a:lnTo>
                <a:lnTo>
                  <a:pt x="17154" y="7813"/>
                </a:lnTo>
                <a:lnTo>
                  <a:pt x="17221" y="7701"/>
                </a:lnTo>
                <a:lnTo>
                  <a:pt x="17247" y="7678"/>
                </a:lnTo>
                <a:lnTo>
                  <a:pt x="17331" y="7720"/>
                </a:lnTo>
                <a:lnTo>
                  <a:pt x="17320" y="7771"/>
                </a:lnTo>
                <a:lnTo>
                  <a:pt x="17345" y="7874"/>
                </a:lnTo>
                <a:lnTo>
                  <a:pt x="17376" y="7864"/>
                </a:lnTo>
                <a:lnTo>
                  <a:pt x="17388" y="7720"/>
                </a:lnTo>
                <a:lnTo>
                  <a:pt x="17449" y="7701"/>
                </a:lnTo>
                <a:lnTo>
                  <a:pt x="17527" y="7627"/>
                </a:lnTo>
                <a:lnTo>
                  <a:pt x="17553" y="7556"/>
                </a:lnTo>
                <a:lnTo>
                  <a:pt x="17579" y="7598"/>
                </a:lnTo>
                <a:lnTo>
                  <a:pt x="17609" y="7534"/>
                </a:lnTo>
                <a:lnTo>
                  <a:pt x="17677" y="7514"/>
                </a:lnTo>
                <a:lnTo>
                  <a:pt x="17734" y="7412"/>
                </a:lnTo>
                <a:lnTo>
                  <a:pt x="17802" y="7290"/>
                </a:lnTo>
                <a:lnTo>
                  <a:pt x="17838" y="7123"/>
                </a:lnTo>
                <a:lnTo>
                  <a:pt x="17864" y="6950"/>
                </a:lnTo>
                <a:lnTo>
                  <a:pt x="17885" y="6805"/>
                </a:lnTo>
                <a:lnTo>
                  <a:pt x="17916" y="6796"/>
                </a:lnTo>
                <a:lnTo>
                  <a:pt x="17916" y="6683"/>
                </a:lnTo>
                <a:lnTo>
                  <a:pt x="17906" y="6571"/>
                </a:lnTo>
                <a:lnTo>
                  <a:pt x="17864" y="6529"/>
                </a:lnTo>
                <a:lnTo>
                  <a:pt x="17838" y="6456"/>
                </a:lnTo>
                <a:lnTo>
                  <a:pt x="17869" y="6417"/>
                </a:lnTo>
                <a:lnTo>
                  <a:pt x="17854" y="6314"/>
                </a:lnTo>
                <a:lnTo>
                  <a:pt x="17797" y="6212"/>
                </a:lnTo>
                <a:lnTo>
                  <a:pt x="17739" y="6087"/>
                </a:lnTo>
                <a:lnTo>
                  <a:pt x="17694" y="5955"/>
                </a:lnTo>
                <a:lnTo>
                  <a:pt x="17616" y="5881"/>
                </a:lnTo>
                <a:lnTo>
                  <a:pt x="17626" y="5788"/>
                </a:lnTo>
                <a:lnTo>
                  <a:pt x="17668" y="5718"/>
                </a:lnTo>
                <a:lnTo>
                  <a:pt x="17677" y="5647"/>
                </a:lnTo>
                <a:lnTo>
                  <a:pt x="17750" y="5605"/>
                </a:lnTo>
                <a:lnTo>
                  <a:pt x="17724" y="5532"/>
                </a:lnTo>
                <a:lnTo>
                  <a:pt x="17687" y="5532"/>
                </a:lnTo>
                <a:lnTo>
                  <a:pt x="17626" y="5480"/>
                </a:lnTo>
                <a:lnTo>
                  <a:pt x="17584" y="5573"/>
                </a:lnTo>
                <a:lnTo>
                  <a:pt x="17532" y="5532"/>
                </a:lnTo>
                <a:lnTo>
                  <a:pt x="17517" y="5471"/>
                </a:lnTo>
                <a:lnTo>
                  <a:pt x="17465" y="5451"/>
                </a:lnTo>
                <a:lnTo>
                  <a:pt x="17413" y="5358"/>
                </a:lnTo>
                <a:lnTo>
                  <a:pt x="17428" y="5297"/>
                </a:lnTo>
                <a:lnTo>
                  <a:pt x="17480" y="5288"/>
                </a:lnTo>
                <a:lnTo>
                  <a:pt x="17496" y="5195"/>
                </a:lnTo>
                <a:lnTo>
                  <a:pt x="17538" y="5102"/>
                </a:lnTo>
                <a:lnTo>
                  <a:pt x="17574" y="5050"/>
                </a:lnTo>
                <a:lnTo>
                  <a:pt x="17621" y="5143"/>
                </a:lnTo>
                <a:lnTo>
                  <a:pt x="17600" y="5236"/>
                </a:lnTo>
                <a:lnTo>
                  <a:pt x="17626" y="5288"/>
                </a:lnTo>
                <a:lnTo>
                  <a:pt x="17609" y="5349"/>
                </a:lnTo>
                <a:lnTo>
                  <a:pt x="17661" y="5307"/>
                </a:lnTo>
                <a:lnTo>
                  <a:pt x="17687" y="5246"/>
                </a:lnTo>
                <a:lnTo>
                  <a:pt x="17755" y="5204"/>
                </a:lnTo>
                <a:lnTo>
                  <a:pt x="17791" y="5246"/>
                </a:lnTo>
                <a:lnTo>
                  <a:pt x="17828" y="5256"/>
                </a:lnTo>
                <a:lnTo>
                  <a:pt x="17838" y="5275"/>
                </a:lnTo>
                <a:lnTo>
                  <a:pt x="17843" y="5349"/>
                </a:lnTo>
                <a:lnTo>
                  <a:pt x="17854" y="5368"/>
                </a:lnTo>
                <a:lnTo>
                  <a:pt x="17843" y="5390"/>
                </a:lnTo>
                <a:lnTo>
                  <a:pt x="17843" y="5451"/>
                </a:lnTo>
                <a:lnTo>
                  <a:pt x="17864" y="5471"/>
                </a:lnTo>
                <a:lnTo>
                  <a:pt x="17880" y="5480"/>
                </a:lnTo>
                <a:lnTo>
                  <a:pt x="17890" y="5503"/>
                </a:lnTo>
                <a:lnTo>
                  <a:pt x="17906" y="5493"/>
                </a:lnTo>
                <a:lnTo>
                  <a:pt x="17906" y="5471"/>
                </a:lnTo>
                <a:lnTo>
                  <a:pt x="17937" y="5503"/>
                </a:lnTo>
                <a:lnTo>
                  <a:pt x="18005" y="5615"/>
                </a:lnTo>
                <a:lnTo>
                  <a:pt x="17967" y="5634"/>
                </a:lnTo>
                <a:lnTo>
                  <a:pt x="18024" y="5779"/>
                </a:lnTo>
                <a:lnTo>
                  <a:pt x="18035" y="5881"/>
                </a:lnTo>
                <a:lnTo>
                  <a:pt x="18056" y="5955"/>
                </a:lnTo>
                <a:lnTo>
                  <a:pt x="18102" y="5942"/>
                </a:lnTo>
                <a:lnTo>
                  <a:pt x="18134" y="5881"/>
                </a:lnTo>
                <a:lnTo>
                  <a:pt x="18180" y="5852"/>
                </a:lnTo>
                <a:lnTo>
                  <a:pt x="18186" y="5779"/>
                </a:lnTo>
                <a:lnTo>
                  <a:pt x="18149" y="5625"/>
                </a:lnTo>
                <a:lnTo>
                  <a:pt x="18113" y="5532"/>
                </a:lnTo>
                <a:lnTo>
                  <a:pt x="18024" y="5368"/>
                </a:lnTo>
                <a:lnTo>
                  <a:pt x="17979" y="5307"/>
                </a:lnTo>
                <a:lnTo>
                  <a:pt x="17953" y="5288"/>
                </a:lnTo>
                <a:lnTo>
                  <a:pt x="17958" y="5275"/>
                </a:lnTo>
                <a:lnTo>
                  <a:pt x="17941" y="5214"/>
                </a:lnTo>
                <a:lnTo>
                  <a:pt x="17958" y="5172"/>
                </a:lnTo>
                <a:lnTo>
                  <a:pt x="17988" y="5153"/>
                </a:lnTo>
                <a:lnTo>
                  <a:pt x="18005" y="5082"/>
                </a:lnTo>
                <a:lnTo>
                  <a:pt x="18009" y="5060"/>
                </a:lnTo>
                <a:lnTo>
                  <a:pt x="18031" y="5031"/>
                </a:lnTo>
                <a:lnTo>
                  <a:pt x="17998" y="4938"/>
                </a:lnTo>
                <a:lnTo>
                  <a:pt x="18005" y="4896"/>
                </a:lnTo>
                <a:lnTo>
                  <a:pt x="18014" y="4855"/>
                </a:lnTo>
                <a:lnTo>
                  <a:pt x="18040" y="4864"/>
                </a:lnTo>
                <a:lnTo>
                  <a:pt x="18035" y="4826"/>
                </a:lnTo>
                <a:lnTo>
                  <a:pt x="18076" y="4723"/>
                </a:lnTo>
                <a:lnTo>
                  <a:pt x="18134" y="4784"/>
                </a:lnTo>
                <a:lnTo>
                  <a:pt x="18170" y="4784"/>
                </a:lnTo>
                <a:lnTo>
                  <a:pt x="18217" y="4701"/>
                </a:lnTo>
                <a:lnTo>
                  <a:pt x="18226" y="4620"/>
                </a:lnTo>
                <a:lnTo>
                  <a:pt x="18248" y="4466"/>
                </a:lnTo>
                <a:lnTo>
                  <a:pt x="18269" y="4312"/>
                </a:lnTo>
                <a:lnTo>
                  <a:pt x="18252" y="4219"/>
                </a:lnTo>
                <a:lnTo>
                  <a:pt x="18264" y="4024"/>
                </a:lnTo>
                <a:lnTo>
                  <a:pt x="18205" y="3809"/>
                </a:lnTo>
                <a:lnTo>
                  <a:pt x="18149" y="3655"/>
                </a:lnTo>
                <a:lnTo>
                  <a:pt x="18136" y="3539"/>
                </a:lnTo>
                <a:lnTo>
                  <a:pt x="18154" y="3581"/>
                </a:lnTo>
                <a:lnTo>
                  <a:pt x="18243" y="3716"/>
                </a:lnTo>
                <a:lnTo>
                  <a:pt x="18309" y="3889"/>
                </a:lnTo>
                <a:lnTo>
                  <a:pt x="18335" y="3991"/>
                </a:lnTo>
                <a:lnTo>
                  <a:pt x="18393" y="4136"/>
                </a:lnTo>
                <a:lnTo>
                  <a:pt x="18434" y="4261"/>
                </a:lnTo>
                <a:lnTo>
                  <a:pt x="18486" y="4373"/>
                </a:lnTo>
                <a:lnTo>
                  <a:pt x="18486" y="4271"/>
                </a:lnTo>
                <a:lnTo>
                  <a:pt x="18554" y="4351"/>
                </a:lnTo>
                <a:lnTo>
                  <a:pt x="18523" y="4261"/>
                </a:lnTo>
                <a:lnTo>
                  <a:pt x="18419" y="4126"/>
                </a:lnTo>
                <a:lnTo>
                  <a:pt x="18377" y="3930"/>
                </a:lnTo>
                <a:lnTo>
                  <a:pt x="18476" y="3972"/>
                </a:lnTo>
                <a:lnTo>
                  <a:pt x="18330" y="3735"/>
                </a:lnTo>
                <a:lnTo>
                  <a:pt x="18252" y="3613"/>
                </a:lnTo>
                <a:lnTo>
                  <a:pt x="18196" y="3478"/>
                </a:lnTo>
                <a:lnTo>
                  <a:pt x="18123" y="3356"/>
                </a:lnTo>
                <a:lnTo>
                  <a:pt x="18071" y="3263"/>
                </a:lnTo>
                <a:lnTo>
                  <a:pt x="18056" y="3286"/>
                </a:lnTo>
                <a:lnTo>
                  <a:pt x="18102" y="3347"/>
                </a:lnTo>
                <a:lnTo>
                  <a:pt x="18082" y="3407"/>
                </a:lnTo>
                <a:lnTo>
                  <a:pt x="17941" y="3263"/>
                </a:lnTo>
                <a:lnTo>
                  <a:pt x="17880" y="3253"/>
                </a:lnTo>
                <a:lnTo>
                  <a:pt x="17875" y="3314"/>
                </a:lnTo>
                <a:lnTo>
                  <a:pt x="17812" y="3286"/>
                </a:lnTo>
                <a:lnTo>
                  <a:pt x="17750" y="3202"/>
                </a:lnTo>
                <a:lnTo>
                  <a:pt x="17661" y="3183"/>
                </a:lnTo>
                <a:lnTo>
                  <a:pt x="17713" y="2884"/>
                </a:lnTo>
                <a:lnTo>
                  <a:pt x="17750" y="2637"/>
                </a:lnTo>
                <a:lnTo>
                  <a:pt x="17890" y="2596"/>
                </a:lnTo>
                <a:lnTo>
                  <a:pt x="18050" y="2618"/>
                </a:lnTo>
                <a:lnTo>
                  <a:pt x="18076" y="2554"/>
                </a:lnTo>
                <a:lnTo>
                  <a:pt x="18165" y="2576"/>
                </a:lnTo>
                <a:lnTo>
                  <a:pt x="18212" y="2670"/>
                </a:lnTo>
                <a:lnTo>
                  <a:pt x="18278" y="2657"/>
                </a:lnTo>
                <a:lnTo>
                  <a:pt x="18372" y="2628"/>
                </a:lnTo>
                <a:lnTo>
                  <a:pt x="18290" y="2554"/>
                </a:lnTo>
                <a:lnTo>
                  <a:pt x="18290" y="2349"/>
                </a:lnTo>
                <a:lnTo>
                  <a:pt x="18387" y="2310"/>
                </a:lnTo>
                <a:lnTo>
                  <a:pt x="18516" y="2464"/>
                </a:lnTo>
                <a:lnTo>
                  <a:pt x="18558" y="2329"/>
                </a:lnTo>
                <a:lnTo>
                  <a:pt x="18523" y="2227"/>
                </a:lnTo>
                <a:lnTo>
                  <a:pt x="18575" y="2217"/>
                </a:lnTo>
                <a:lnTo>
                  <a:pt x="18646" y="2390"/>
                </a:lnTo>
                <a:lnTo>
                  <a:pt x="18620" y="2493"/>
                </a:lnTo>
                <a:lnTo>
                  <a:pt x="18615" y="2628"/>
                </a:lnTo>
                <a:lnTo>
                  <a:pt x="18620" y="2782"/>
                </a:lnTo>
                <a:lnTo>
                  <a:pt x="18558" y="2811"/>
                </a:lnTo>
                <a:lnTo>
                  <a:pt x="18589" y="2875"/>
                </a:lnTo>
                <a:lnTo>
                  <a:pt x="18589" y="2945"/>
                </a:lnTo>
                <a:lnTo>
                  <a:pt x="18657" y="3119"/>
                </a:lnTo>
                <a:lnTo>
                  <a:pt x="18827" y="3407"/>
                </a:lnTo>
                <a:lnTo>
                  <a:pt x="18942" y="3603"/>
                </a:lnTo>
                <a:lnTo>
                  <a:pt x="19004" y="3696"/>
                </a:lnTo>
                <a:lnTo>
                  <a:pt x="19025" y="3571"/>
                </a:lnTo>
                <a:lnTo>
                  <a:pt x="18978" y="3440"/>
                </a:lnTo>
                <a:lnTo>
                  <a:pt x="19041" y="3407"/>
                </a:lnTo>
                <a:lnTo>
                  <a:pt x="18983" y="3263"/>
                </a:lnTo>
                <a:lnTo>
                  <a:pt x="19035" y="3202"/>
                </a:lnTo>
                <a:lnTo>
                  <a:pt x="18983" y="3151"/>
                </a:lnTo>
                <a:lnTo>
                  <a:pt x="18947" y="3048"/>
                </a:lnTo>
                <a:lnTo>
                  <a:pt x="18989" y="3048"/>
                </a:lnTo>
                <a:lnTo>
                  <a:pt x="18890" y="2862"/>
                </a:lnTo>
                <a:lnTo>
                  <a:pt x="18818" y="2833"/>
                </a:lnTo>
                <a:lnTo>
                  <a:pt x="18787" y="2782"/>
                </a:lnTo>
                <a:lnTo>
                  <a:pt x="18775" y="2657"/>
                </a:lnTo>
                <a:lnTo>
                  <a:pt x="18745" y="2576"/>
                </a:lnTo>
                <a:lnTo>
                  <a:pt x="18822" y="2596"/>
                </a:lnTo>
                <a:lnTo>
                  <a:pt x="18839" y="2544"/>
                </a:lnTo>
                <a:lnTo>
                  <a:pt x="18890" y="2596"/>
                </a:lnTo>
                <a:lnTo>
                  <a:pt x="18957" y="2493"/>
                </a:lnTo>
                <a:lnTo>
                  <a:pt x="19082" y="2576"/>
                </a:lnTo>
                <a:lnTo>
                  <a:pt x="19067" y="2516"/>
                </a:lnTo>
                <a:lnTo>
                  <a:pt x="19086" y="2442"/>
                </a:lnTo>
                <a:lnTo>
                  <a:pt x="19103" y="2361"/>
                </a:lnTo>
                <a:lnTo>
                  <a:pt x="19133" y="2349"/>
                </a:lnTo>
                <a:lnTo>
                  <a:pt x="19206" y="2259"/>
                </a:lnTo>
                <a:lnTo>
                  <a:pt x="19315" y="2288"/>
                </a:lnTo>
                <a:lnTo>
                  <a:pt x="19305" y="2259"/>
                </a:lnTo>
                <a:lnTo>
                  <a:pt x="19263" y="2207"/>
                </a:lnTo>
                <a:lnTo>
                  <a:pt x="19216" y="2175"/>
                </a:lnTo>
                <a:lnTo>
                  <a:pt x="19119" y="2073"/>
                </a:lnTo>
                <a:lnTo>
                  <a:pt x="19030" y="2012"/>
                </a:lnTo>
                <a:lnTo>
                  <a:pt x="19098" y="2021"/>
                </a:lnTo>
                <a:lnTo>
                  <a:pt x="19119" y="1970"/>
                </a:lnTo>
                <a:lnTo>
                  <a:pt x="18761" y="1498"/>
                </a:lnTo>
                <a:lnTo>
                  <a:pt x="18657" y="1447"/>
                </a:lnTo>
                <a:lnTo>
                  <a:pt x="18486" y="1396"/>
                </a:lnTo>
                <a:lnTo>
                  <a:pt x="18398" y="1405"/>
                </a:lnTo>
                <a:lnTo>
                  <a:pt x="18231" y="1373"/>
                </a:lnTo>
                <a:lnTo>
                  <a:pt x="18252" y="1425"/>
                </a:lnTo>
                <a:lnTo>
                  <a:pt x="18346" y="1498"/>
                </a:lnTo>
                <a:lnTo>
                  <a:pt x="18320" y="1540"/>
                </a:lnTo>
                <a:lnTo>
                  <a:pt x="18165" y="1437"/>
                </a:lnTo>
                <a:lnTo>
                  <a:pt x="18092" y="1447"/>
                </a:lnTo>
                <a:lnTo>
                  <a:pt x="17993" y="1425"/>
                </a:lnTo>
                <a:lnTo>
                  <a:pt x="17916" y="1425"/>
                </a:lnTo>
                <a:lnTo>
                  <a:pt x="17875" y="1447"/>
                </a:lnTo>
                <a:lnTo>
                  <a:pt x="17797" y="1415"/>
                </a:lnTo>
                <a:lnTo>
                  <a:pt x="17739" y="1335"/>
                </a:lnTo>
                <a:lnTo>
                  <a:pt x="17668" y="1283"/>
                </a:lnTo>
                <a:lnTo>
                  <a:pt x="17569" y="1261"/>
                </a:lnTo>
                <a:lnTo>
                  <a:pt x="17409" y="1283"/>
                </a:lnTo>
                <a:lnTo>
                  <a:pt x="17232" y="1200"/>
                </a:lnTo>
                <a:lnTo>
                  <a:pt x="17149" y="1139"/>
                </a:lnTo>
                <a:lnTo>
                  <a:pt x="16714" y="1065"/>
                </a:lnTo>
                <a:lnTo>
                  <a:pt x="16693" y="1117"/>
                </a:lnTo>
                <a:lnTo>
                  <a:pt x="16796" y="1219"/>
                </a:lnTo>
                <a:lnTo>
                  <a:pt x="16714" y="1200"/>
                </a:lnTo>
                <a:lnTo>
                  <a:pt x="16702" y="1232"/>
                </a:lnTo>
                <a:lnTo>
                  <a:pt x="16599" y="1200"/>
                </a:lnTo>
                <a:lnTo>
                  <a:pt x="16547" y="1232"/>
                </a:lnTo>
                <a:lnTo>
                  <a:pt x="16450" y="1181"/>
                </a:lnTo>
                <a:lnTo>
                  <a:pt x="16481" y="1293"/>
                </a:lnTo>
                <a:lnTo>
                  <a:pt x="16382" y="1251"/>
                </a:lnTo>
                <a:lnTo>
                  <a:pt x="16273" y="1158"/>
                </a:lnTo>
                <a:lnTo>
                  <a:pt x="16268" y="1107"/>
                </a:lnTo>
                <a:lnTo>
                  <a:pt x="16200" y="1036"/>
                </a:lnTo>
                <a:lnTo>
                  <a:pt x="16097" y="975"/>
                </a:lnTo>
                <a:lnTo>
                  <a:pt x="16029" y="975"/>
                </a:lnTo>
                <a:lnTo>
                  <a:pt x="15932" y="953"/>
                </a:lnTo>
                <a:lnTo>
                  <a:pt x="15983" y="1036"/>
                </a:lnTo>
                <a:lnTo>
                  <a:pt x="15796" y="1014"/>
                </a:lnTo>
                <a:lnTo>
                  <a:pt x="15755" y="963"/>
                </a:lnTo>
                <a:lnTo>
                  <a:pt x="15609" y="943"/>
                </a:lnTo>
                <a:lnTo>
                  <a:pt x="15553" y="963"/>
                </a:lnTo>
                <a:lnTo>
                  <a:pt x="15553" y="995"/>
                </a:lnTo>
                <a:lnTo>
                  <a:pt x="15491" y="924"/>
                </a:lnTo>
                <a:lnTo>
                  <a:pt x="15465" y="943"/>
                </a:lnTo>
                <a:lnTo>
                  <a:pt x="15387" y="911"/>
                </a:lnTo>
                <a:lnTo>
                  <a:pt x="15324" y="902"/>
                </a:lnTo>
                <a:lnTo>
                  <a:pt x="15336" y="873"/>
                </a:lnTo>
                <a:lnTo>
                  <a:pt x="15407" y="809"/>
                </a:lnTo>
                <a:lnTo>
                  <a:pt x="15433" y="780"/>
                </a:lnTo>
                <a:lnTo>
                  <a:pt x="15407" y="728"/>
                </a:lnTo>
                <a:lnTo>
                  <a:pt x="15350" y="687"/>
                </a:lnTo>
                <a:lnTo>
                  <a:pt x="15225" y="635"/>
                </a:lnTo>
                <a:lnTo>
                  <a:pt x="15107" y="635"/>
                </a:lnTo>
                <a:lnTo>
                  <a:pt x="15086" y="655"/>
                </a:lnTo>
                <a:lnTo>
                  <a:pt x="15044" y="603"/>
                </a:lnTo>
                <a:lnTo>
                  <a:pt x="14957" y="594"/>
                </a:lnTo>
                <a:lnTo>
                  <a:pt x="14992" y="574"/>
                </a:lnTo>
                <a:lnTo>
                  <a:pt x="14905" y="542"/>
                </a:lnTo>
                <a:close/>
                <a:moveTo>
                  <a:pt x="6975" y="584"/>
                </a:moveTo>
                <a:lnTo>
                  <a:pt x="6933" y="626"/>
                </a:lnTo>
                <a:lnTo>
                  <a:pt x="6959" y="655"/>
                </a:lnTo>
                <a:lnTo>
                  <a:pt x="7037" y="667"/>
                </a:lnTo>
                <a:lnTo>
                  <a:pt x="7053" y="719"/>
                </a:lnTo>
                <a:lnTo>
                  <a:pt x="7032" y="770"/>
                </a:lnTo>
                <a:lnTo>
                  <a:pt x="7018" y="821"/>
                </a:lnTo>
                <a:lnTo>
                  <a:pt x="7105" y="860"/>
                </a:lnTo>
                <a:lnTo>
                  <a:pt x="7167" y="873"/>
                </a:lnTo>
                <a:lnTo>
                  <a:pt x="7251" y="873"/>
                </a:lnTo>
                <a:lnTo>
                  <a:pt x="7380" y="850"/>
                </a:lnTo>
                <a:lnTo>
                  <a:pt x="7426" y="873"/>
                </a:lnTo>
                <a:lnTo>
                  <a:pt x="7499" y="841"/>
                </a:lnTo>
                <a:lnTo>
                  <a:pt x="7536" y="821"/>
                </a:lnTo>
                <a:lnTo>
                  <a:pt x="7546" y="770"/>
                </a:lnTo>
                <a:lnTo>
                  <a:pt x="7520" y="738"/>
                </a:lnTo>
                <a:lnTo>
                  <a:pt x="7458" y="728"/>
                </a:lnTo>
                <a:lnTo>
                  <a:pt x="7369" y="738"/>
                </a:lnTo>
                <a:lnTo>
                  <a:pt x="7296" y="757"/>
                </a:lnTo>
                <a:lnTo>
                  <a:pt x="7239" y="748"/>
                </a:lnTo>
                <a:lnTo>
                  <a:pt x="7188" y="748"/>
                </a:lnTo>
                <a:lnTo>
                  <a:pt x="7178" y="719"/>
                </a:lnTo>
                <a:lnTo>
                  <a:pt x="7141" y="696"/>
                </a:lnTo>
                <a:lnTo>
                  <a:pt x="7173" y="655"/>
                </a:lnTo>
                <a:lnTo>
                  <a:pt x="7157" y="626"/>
                </a:lnTo>
                <a:lnTo>
                  <a:pt x="7079" y="626"/>
                </a:lnTo>
                <a:lnTo>
                  <a:pt x="7053" y="594"/>
                </a:lnTo>
                <a:lnTo>
                  <a:pt x="6975" y="584"/>
                </a:lnTo>
                <a:close/>
                <a:moveTo>
                  <a:pt x="13505" y="603"/>
                </a:moveTo>
                <a:lnTo>
                  <a:pt x="13433" y="626"/>
                </a:lnTo>
                <a:lnTo>
                  <a:pt x="13381" y="655"/>
                </a:lnTo>
                <a:lnTo>
                  <a:pt x="13251" y="677"/>
                </a:lnTo>
                <a:lnTo>
                  <a:pt x="13143" y="748"/>
                </a:lnTo>
                <a:lnTo>
                  <a:pt x="13070" y="799"/>
                </a:lnTo>
                <a:lnTo>
                  <a:pt x="13096" y="850"/>
                </a:lnTo>
                <a:lnTo>
                  <a:pt x="13023" y="943"/>
                </a:lnTo>
                <a:lnTo>
                  <a:pt x="13065" y="953"/>
                </a:lnTo>
                <a:lnTo>
                  <a:pt x="13008" y="1046"/>
                </a:lnTo>
                <a:lnTo>
                  <a:pt x="13029" y="1107"/>
                </a:lnTo>
                <a:lnTo>
                  <a:pt x="12987" y="1129"/>
                </a:lnTo>
                <a:lnTo>
                  <a:pt x="13013" y="1190"/>
                </a:lnTo>
                <a:lnTo>
                  <a:pt x="13096" y="1219"/>
                </a:lnTo>
                <a:lnTo>
                  <a:pt x="13122" y="1271"/>
                </a:lnTo>
                <a:lnTo>
                  <a:pt x="13267" y="1283"/>
                </a:lnTo>
                <a:lnTo>
                  <a:pt x="13288" y="1271"/>
                </a:lnTo>
                <a:lnTo>
                  <a:pt x="13178" y="1190"/>
                </a:lnTo>
                <a:lnTo>
                  <a:pt x="13148" y="1097"/>
                </a:lnTo>
                <a:lnTo>
                  <a:pt x="13185" y="985"/>
                </a:lnTo>
                <a:lnTo>
                  <a:pt x="13216" y="882"/>
                </a:lnTo>
                <a:lnTo>
                  <a:pt x="13308" y="780"/>
                </a:lnTo>
                <a:lnTo>
                  <a:pt x="13412" y="728"/>
                </a:lnTo>
                <a:lnTo>
                  <a:pt x="13536" y="677"/>
                </a:lnTo>
                <a:lnTo>
                  <a:pt x="13552" y="645"/>
                </a:lnTo>
                <a:lnTo>
                  <a:pt x="13505" y="603"/>
                </a:lnTo>
                <a:close/>
                <a:moveTo>
                  <a:pt x="6441" y="626"/>
                </a:moveTo>
                <a:lnTo>
                  <a:pt x="6379" y="655"/>
                </a:lnTo>
                <a:lnTo>
                  <a:pt x="6375" y="757"/>
                </a:lnTo>
                <a:lnTo>
                  <a:pt x="6307" y="748"/>
                </a:lnTo>
                <a:lnTo>
                  <a:pt x="6276" y="687"/>
                </a:lnTo>
                <a:lnTo>
                  <a:pt x="6188" y="655"/>
                </a:lnTo>
                <a:lnTo>
                  <a:pt x="6130" y="687"/>
                </a:lnTo>
                <a:lnTo>
                  <a:pt x="6007" y="789"/>
                </a:lnTo>
                <a:lnTo>
                  <a:pt x="6047" y="799"/>
                </a:lnTo>
                <a:lnTo>
                  <a:pt x="6245" y="789"/>
                </a:lnTo>
                <a:lnTo>
                  <a:pt x="6130" y="841"/>
                </a:lnTo>
                <a:lnTo>
                  <a:pt x="6111" y="873"/>
                </a:lnTo>
                <a:lnTo>
                  <a:pt x="6177" y="873"/>
                </a:lnTo>
                <a:lnTo>
                  <a:pt x="6307" y="821"/>
                </a:lnTo>
                <a:lnTo>
                  <a:pt x="6457" y="809"/>
                </a:lnTo>
                <a:lnTo>
                  <a:pt x="6509" y="757"/>
                </a:lnTo>
                <a:lnTo>
                  <a:pt x="6535" y="706"/>
                </a:lnTo>
                <a:lnTo>
                  <a:pt x="6493" y="706"/>
                </a:lnTo>
                <a:lnTo>
                  <a:pt x="6447" y="719"/>
                </a:lnTo>
                <a:lnTo>
                  <a:pt x="6457" y="687"/>
                </a:lnTo>
                <a:lnTo>
                  <a:pt x="6473" y="635"/>
                </a:lnTo>
                <a:lnTo>
                  <a:pt x="6441" y="626"/>
                </a:lnTo>
                <a:close/>
                <a:moveTo>
                  <a:pt x="6877" y="626"/>
                </a:moveTo>
                <a:lnTo>
                  <a:pt x="6867" y="645"/>
                </a:lnTo>
                <a:lnTo>
                  <a:pt x="6815" y="635"/>
                </a:lnTo>
                <a:lnTo>
                  <a:pt x="6732" y="677"/>
                </a:lnTo>
                <a:lnTo>
                  <a:pt x="6690" y="667"/>
                </a:lnTo>
                <a:lnTo>
                  <a:pt x="6643" y="748"/>
                </a:lnTo>
                <a:lnTo>
                  <a:pt x="6716" y="738"/>
                </a:lnTo>
                <a:lnTo>
                  <a:pt x="6681" y="799"/>
                </a:lnTo>
                <a:lnTo>
                  <a:pt x="6716" y="821"/>
                </a:lnTo>
                <a:lnTo>
                  <a:pt x="6789" y="809"/>
                </a:lnTo>
                <a:lnTo>
                  <a:pt x="6851" y="728"/>
                </a:lnTo>
                <a:lnTo>
                  <a:pt x="6881" y="677"/>
                </a:lnTo>
                <a:lnTo>
                  <a:pt x="6877" y="626"/>
                </a:lnTo>
                <a:close/>
                <a:moveTo>
                  <a:pt x="16377" y="687"/>
                </a:moveTo>
                <a:lnTo>
                  <a:pt x="16340" y="706"/>
                </a:lnTo>
                <a:lnTo>
                  <a:pt x="16377" y="780"/>
                </a:lnTo>
                <a:lnTo>
                  <a:pt x="16511" y="850"/>
                </a:lnTo>
                <a:lnTo>
                  <a:pt x="16558" y="821"/>
                </a:lnTo>
                <a:lnTo>
                  <a:pt x="16714" y="831"/>
                </a:lnTo>
                <a:lnTo>
                  <a:pt x="16683" y="748"/>
                </a:lnTo>
                <a:lnTo>
                  <a:pt x="16490" y="696"/>
                </a:lnTo>
                <a:lnTo>
                  <a:pt x="16377" y="687"/>
                </a:lnTo>
                <a:close/>
                <a:moveTo>
                  <a:pt x="6959" y="738"/>
                </a:moveTo>
                <a:lnTo>
                  <a:pt x="6888" y="770"/>
                </a:lnTo>
                <a:lnTo>
                  <a:pt x="6841" y="821"/>
                </a:lnTo>
                <a:lnTo>
                  <a:pt x="6877" y="841"/>
                </a:lnTo>
                <a:lnTo>
                  <a:pt x="6928" y="850"/>
                </a:lnTo>
                <a:lnTo>
                  <a:pt x="6975" y="809"/>
                </a:lnTo>
                <a:lnTo>
                  <a:pt x="6975" y="780"/>
                </a:lnTo>
                <a:lnTo>
                  <a:pt x="6959" y="738"/>
                </a:lnTo>
                <a:close/>
                <a:moveTo>
                  <a:pt x="16740" y="757"/>
                </a:moveTo>
                <a:lnTo>
                  <a:pt x="16754" y="789"/>
                </a:lnTo>
                <a:lnTo>
                  <a:pt x="16869" y="831"/>
                </a:lnTo>
                <a:lnTo>
                  <a:pt x="16942" y="841"/>
                </a:lnTo>
                <a:lnTo>
                  <a:pt x="16952" y="799"/>
                </a:lnTo>
                <a:lnTo>
                  <a:pt x="16827" y="770"/>
                </a:lnTo>
                <a:lnTo>
                  <a:pt x="16740" y="757"/>
                </a:lnTo>
                <a:close/>
                <a:moveTo>
                  <a:pt x="5793" y="873"/>
                </a:moveTo>
                <a:lnTo>
                  <a:pt x="5644" y="882"/>
                </a:lnTo>
                <a:lnTo>
                  <a:pt x="5644" y="953"/>
                </a:lnTo>
                <a:lnTo>
                  <a:pt x="5560" y="1027"/>
                </a:lnTo>
                <a:lnTo>
                  <a:pt x="5468" y="1107"/>
                </a:lnTo>
                <a:lnTo>
                  <a:pt x="5430" y="1149"/>
                </a:lnTo>
                <a:lnTo>
                  <a:pt x="5494" y="1210"/>
                </a:lnTo>
                <a:lnTo>
                  <a:pt x="5489" y="1251"/>
                </a:lnTo>
                <a:lnTo>
                  <a:pt x="5633" y="1200"/>
                </a:lnTo>
                <a:lnTo>
                  <a:pt x="5664" y="1149"/>
                </a:lnTo>
                <a:lnTo>
                  <a:pt x="5762" y="1078"/>
                </a:lnTo>
                <a:lnTo>
                  <a:pt x="5913" y="995"/>
                </a:lnTo>
                <a:lnTo>
                  <a:pt x="5981" y="975"/>
                </a:lnTo>
                <a:lnTo>
                  <a:pt x="5965" y="924"/>
                </a:lnTo>
                <a:lnTo>
                  <a:pt x="5939" y="892"/>
                </a:lnTo>
                <a:lnTo>
                  <a:pt x="5840" y="892"/>
                </a:lnTo>
                <a:lnTo>
                  <a:pt x="5793" y="873"/>
                </a:lnTo>
                <a:close/>
                <a:moveTo>
                  <a:pt x="6893" y="902"/>
                </a:moveTo>
                <a:lnTo>
                  <a:pt x="6836" y="934"/>
                </a:lnTo>
                <a:lnTo>
                  <a:pt x="6789" y="975"/>
                </a:lnTo>
                <a:lnTo>
                  <a:pt x="6763" y="1027"/>
                </a:lnTo>
                <a:lnTo>
                  <a:pt x="6742" y="1129"/>
                </a:lnTo>
                <a:lnTo>
                  <a:pt x="6789" y="1129"/>
                </a:lnTo>
                <a:lnTo>
                  <a:pt x="6872" y="1046"/>
                </a:lnTo>
                <a:lnTo>
                  <a:pt x="6933" y="1027"/>
                </a:lnTo>
                <a:lnTo>
                  <a:pt x="7043" y="934"/>
                </a:lnTo>
                <a:lnTo>
                  <a:pt x="6975" y="902"/>
                </a:lnTo>
                <a:lnTo>
                  <a:pt x="6893" y="902"/>
                </a:lnTo>
                <a:close/>
                <a:moveTo>
                  <a:pt x="6634" y="934"/>
                </a:moveTo>
                <a:lnTo>
                  <a:pt x="6556" y="985"/>
                </a:lnTo>
                <a:lnTo>
                  <a:pt x="6566" y="1056"/>
                </a:lnTo>
                <a:lnTo>
                  <a:pt x="6488" y="1046"/>
                </a:lnTo>
                <a:lnTo>
                  <a:pt x="6467" y="1078"/>
                </a:lnTo>
                <a:lnTo>
                  <a:pt x="6530" y="1158"/>
                </a:lnTo>
                <a:lnTo>
                  <a:pt x="6540" y="1210"/>
                </a:lnTo>
                <a:lnTo>
                  <a:pt x="6577" y="1210"/>
                </a:lnTo>
                <a:lnTo>
                  <a:pt x="6664" y="1168"/>
                </a:lnTo>
                <a:lnTo>
                  <a:pt x="6721" y="1078"/>
                </a:lnTo>
                <a:lnTo>
                  <a:pt x="6681" y="1027"/>
                </a:lnTo>
                <a:lnTo>
                  <a:pt x="6747" y="975"/>
                </a:lnTo>
                <a:lnTo>
                  <a:pt x="6752" y="943"/>
                </a:lnTo>
                <a:lnTo>
                  <a:pt x="6669" y="953"/>
                </a:lnTo>
                <a:lnTo>
                  <a:pt x="6634" y="934"/>
                </a:lnTo>
                <a:close/>
                <a:moveTo>
                  <a:pt x="7235" y="934"/>
                </a:moveTo>
                <a:lnTo>
                  <a:pt x="7115" y="963"/>
                </a:lnTo>
                <a:lnTo>
                  <a:pt x="7048" y="1004"/>
                </a:lnTo>
                <a:lnTo>
                  <a:pt x="6975" y="1107"/>
                </a:lnTo>
                <a:lnTo>
                  <a:pt x="6940" y="1219"/>
                </a:lnTo>
                <a:lnTo>
                  <a:pt x="6996" y="1219"/>
                </a:lnTo>
                <a:lnTo>
                  <a:pt x="6933" y="1271"/>
                </a:lnTo>
                <a:lnTo>
                  <a:pt x="6950" y="1312"/>
                </a:lnTo>
                <a:lnTo>
                  <a:pt x="7018" y="1335"/>
                </a:lnTo>
                <a:lnTo>
                  <a:pt x="7095" y="1364"/>
                </a:lnTo>
                <a:lnTo>
                  <a:pt x="7244" y="1386"/>
                </a:lnTo>
                <a:lnTo>
                  <a:pt x="7328" y="1373"/>
                </a:lnTo>
                <a:lnTo>
                  <a:pt x="7364" y="1344"/>
                </a:lnTo>
                <a:lnTo>
                  <a:pt x="7385" y="1373"/>
                </a:lnTo>
                <a:lnTo>
                  <a:pt x="7421" y="1386"/>
                </a:lnTo>
                <a:lnTo>
                  <a:pt x="7442" y="1457"/>
                </a:lnTo>
                <a:lnTo>
                  <a:pt x="7406" y="1489"/>
                </a:lnTo>
                <a:lnTo>
                  <a:pt x="7477" y="1527"/>
                </a:lnTo>
                <a:lnTo>
                  <a:pt x="7529" y="1579"/>
                </a:lnTo>
                <a:lnTo>
                  <a:pt x="7536" y="1620"/>
                </a:lnTo>
                <a:lnTo>
                  <a:pt x="7529" y="1672"/>
                </a:lnTo>
                <a:lnTo>
                  <a:pt x="7437" y="1784"/>
                </a:lnTo>
                <a:lnTo>
                  <a:pt x="7406" y="1848"/>
                </a:lnTo>
                <a:lnTo>
                  <a:pt x="7406" y="1887"/>
                </a:lnTo>
                <a:lnTo>
                  <a:pt x="7307" y="1899"/>
                </a:lnTo>
                <a:lnTo>
                  <a:pt x="7218" y="1909"/>
                </a:lnTo>
                <a:lnTo>
                  <a:pt x="7162" y="1989"/>
                </a:lnTo>
                <a:lnTo>
                  <a:pt x="7188" y="2031"/>
                </a:lnTo>
                <a:lnTo>
                  <a:pt x="7328" y="2012"/>
                </a:lnTo>
                <a:lnTo>
                  <a:pt x="7338" y="1980"/>
                </a:lnTo>
                <a:lnTo>
                  <a:pt x="7390" y="2041"/>
                </a:lnTo>
                <a:lnTo>
                  <a:pt x="7437" y="2105"/>
                </a:lnTo>
                <a:lnTo>
                  <a:pt x="7411" y="2134"/>
                </a:lnTo>
                <a:lnTo>
                  <a:pt x="7452" y="2195"/>
                </a:lnTo>
                <a:lnTo>
                  <a:pt x="7536" y="2268"/>
                </a:lnTo>
                <a:lnTo>
                  <a:pt x="7649" y="2320"/>
                </a:lnTo>
                <a:lnTo>
                  <a:pt x="7654" y="2268"/>
                </a:lnTo>
                <a:lnTo>
                  <a:pt x="7623" y="2195"/>
                </a:lnTo>
                <a:lnTo>
                  <a:pt x="7588" y="2092"/>
                </a:lnTo>
                <a:lnTo>
                  <a:pt x="7680" y="2185"/>
                </a:lnTo>
                <a:lnTo>
                  <a:pt x="7727" y="2227"/>
                </a:lnTo>
                <a:lnTo>
                  <a:pt x="7769" y="2134"/>
                </a:lnTo>
                <a:lnTo>
                  <a:pt x="7769" y="2012"/>
                </a:lnTo>
                <a:lnTo>
                  <a:pt x="7758" y="1980"/>
                </a:lnTo>
                <a:lnTo>
                  <a:pt x="7711" y="1928"/>
                </a:lnTo>
                <a:lnTo>
                  <a:pt x="7680" y="1858"/>
                </a:lnTo>
                <a:lnTo>
                  <a:pt x="7706" y="1797"/>
                </a:lnTo>
                <a:lnTo>
                  <a:pt x="7769" y="1774"/>
                </a:lnTo>
                <a:lnTo>
                  <a:pt x="7809" y="1887"/>
                </a:lnTo>
                <a:lnTo>
                  <a:pt x="7852" y="1938"/>
                </a:lnTo>
                <a:lnTo>
                  <a:pt x="7970" y="1806"/>
                </a:lnTo>
                <a:lnTo>
                  <a:pt x="8007" y="1723"/>
                </a:lnTo>
                <a:lnTo>
                  <a:pt x="7934" y="1713"/>
                </a:lnTo>
                <a:lnTo>
                  <a:pt x="7899" y="1611"/>
                </a:lnTo>
                <a:lnTo>
                  <a:pt x="7835" y="1579"/>
                </a:lnTo>
                <a:lnTo>
                  <a:pt x="7753" y="1508"/>
                </a:lnTo>
                <a:lnTo>
                  <a:pt x="7852" y="1447"/>
                </a:lnTo>
                <a:lnTo>
                  <a:pt x="7840" y="1344"/>
                </a:lnTo>
                <a:lnTo>
                  <a:pt x="7821" y="1303"/>
                </a:lnTo>
                <a:lnTo>
                  <a:pt x="7727" y="1251"/>
                </a:lnTo>
                <a:lnTo>
                  <a:pt x="7711" y="1181"/>
                </a:lnTo>
                <a:lnTo>
                  <a:pt x="7618" y="1210"/>
                </a:lnTo>
                <a:lnTo>
                  <a:pt x="7633" y="1158"/>
                </a:lnTo>
                <a:lnTo>
                  <a:pt x="7592" y="1107"/>
                </a:lnTo>
                <a:lnTo>
                  <a:pt x="7520" y="1046"/>
                </a:lnTo>
                <a:lnTo>
                  <a:pt x="7463" y="1097"/>
                </a:lnTo>
                <a:lnTo>
                  <a:pt x="7369" y="1129"/>
                </a:lnTo>
                <a:lnTo>
                  <a:pt x="7400" y="1056"/>
                </a:lnTo>
                <a:lnTo>
                  <a:pt x="7380" y="943"/>
                </a:lnTo>
                <a:lnTo>
                  <a:pt x="7251" y="985"/>
                </a:lnTo>
                <a:lnTo>
                  <a:pt x="7178" y="1078"/>
                </a:lnTo>
                <a:lnTo>
                  <a:pt x="7173" y="1004"/>
                </a:lnTo>
                <a:lnTo>
                  <a:pt x="7235" y="934"/>
                </a:lnTo>
                <a:close/>
                <a:moveTo>
                  <a:pt x="16698" y="934"/>
                </a:moveTo>
                <a:lnTo>
                  <a:pt x="16657" y="943"/>
                </a:lnTo>
                <a:lnTo>
                  <a:pt x="16646" y="985"/>
                </a:lnTo>
                <a:lnTo>
                  <a:pt x="16657" y="985"/>
                </a:lnTo>
                <a:lnTo>
                  <a:pt x="16749" y="1004"/>
                </a:lnTo>
                <a:lnTo>
                  <a:pt x="16817" y="1004"/>
                </a:lnTo>
                <a:lnTo>
                  <a:pt x="16787" y="975"/>
                </a:lnTo>
                <a:lnTo>
                  <a:pt x="16698" y="934"/>
                </a:lnTo>
                <a:close/>
                <a:moveTo>
                  <a:pt x="7437" y="943"/>
                </a:moveTo>
                <a:lnTo>
                  <a:pt x="7416" y="985"/>
                </a:lnTo>
                <a:lnTo>
                  <a:pt x="7442" y="1046"/>
                </a:lnTo>
                <a:lnTo>
                  <a:pt x="7452" y="1056"/>
                </a:lnTo>
                <a:lnTo>
                  <a:pt x="7503" y="1036"/>
                </a:lnTo>
                <a:lnTo>
                  <a:pt x="7546" y="1036"/>
                </a:lnTo>
                <a:lnTo>
                  <a:pt x="7592" y="1046"/>
                </a:lnTo>
                <a:lnTo>
                  <a:pt x="7597" y="1014"/>
                </a:lnTo>
                <a:lnTo>
                  <a:pt x="7550" y="953"/>
                </a:lnTo>
                <a:lnTo>
                  <a:pt x="7458" y="943"/>
                </a:lnTo>
                <a:lnTo>
                  <a:pt x="7437" y="943"/>
                </a:lnTo>
                <a:close/>
                <a:moveTo>
                  <a:pt x="6358" y="953"/>
                </a:moveTo>
                <a:lnTo>
                  <a:pt x="6337" y="975"/>
                </a:lnTo>
                <a:lnTo>
                  <a:pt x="6358" y="1046"/>
                </a:lnTo>
                <a:lnTo>
                  <a:pt x="6436" y="975"/>
                </a:lnTo>
                <a:lnTo>
                  <a:pt x="6415" y="953"/>
                </a:lnTo>
                <a:lnTo>
                  <a:pt x="6358" y="953"/>
                </a:lnTo>
                <a:close/>
                <a:moveTo>
                  <a:pt x="5981" y="985"/>
                </a:moveTo>
                <a:lnTo>
                  <a:pt x="5830" y="1056"/>
                </a:lnTo>
                <a:lnTo>
                  <a:pt x="5774" y="1097"/>
                </a:lnTo>
                <a:lnTo>
                  <a:pt x="5689" y="1181"/>
                </a:lnTo>
                <a:lnTo>
                  <a:pt x="5748" y="1210"/>
                </a:lnTo>
                <a:lnTo>
                  <a:pt x="5814" y="1210"/>
                </a:lnTo>
                <a:lnTo>
                  <a:pt x="5689" y="1251"/>
                </a:lnTo>
                <a:lnTo>
                  <a:pt x="5689" y="1293"/>
                </a:lnTo>
                <a:lnTo>
                  <a:pt x="5753" y="1303"/>
                </a:lnTo>
                <a:lnTo>
                  <a:pt x="5851" y="1293"/>
                </a:lnTo>
                <a:lnTo>
                  <a:pt x="5918" y="1312"/>
                </a:lnTo>
                <a:lnTo>
                  <a:pt x="5851" y="1335"/>
                </a:lnTo>
                <a:lnTo>
                  <a:pt x="5793" y="1335"/>
                </a:lnTo>
                <a:lnTo>
                  <a:pt x="5715" y="1354"/>
                </a:lnTo>
                <a:lnTo>
                  <a:pt x="5680" y="1364"/>
                </a:lnTo>
                <a:lnTo>
                  <a:pt x="5685" y="1457"/>
                </a:lnTo>
                <a:lnTo>
                  <a:pt x="5732" y="1437"/>
                </a:lnTo>
                <a:lnTo>
                  <a:pt x="5779" y="1466"/>
                </a:lnTo>
                <a:lnTo>
                  <a:pt x="5774" y="1527"/>
                </a:lnTo>
                <a:lnTo>
                  <a:pt x="5835" y="1518"/>
                </a:lnTo>
                <a:lnTo>
                  <a:pt x="5975" y="1498"/>
                </a:lnTo>
                <a:lnTo>
                  <a:pt x="6078" y="1457"/>
                </a:lnTo>
                <a:lnTo>
                  <a:pt x="6136" y="1457"/>
                </a:lnTo>
                <a:lnTo>
                  <a:pt x="6193" y="1489"/>
                </a:lnTo>
                <a:lnTo>
                  <a:pt x="6266" y="1498"/>
                </a:lnTo>
                <a:lnTo>
                  <a:pt x="6302" y="1457"/>
                </a:lnTo>
                <a:lnTo>
                  <a:pt x="6292" y="1415"/>
                </a:lnTo>
                <a:lnTo>
                  <a:pt x="6370" y="1405"/>
                </a:lnTo>
                <a:lnTo>
                  <a:pt x="6396" y="1354"/>
                </a:lnTo>
                <a:lnTo>
                  <a:pt x="6344" y="1303"/>
                </a:lnTo>
                <a:lnTo>
                  <a:pt x="6297" y="1242"/>
                </a:lnTo>
                <a:lnTo>
                  <a:pt x="6323" y="1168"/>
                </a:lnTo>
                <a:lnTo>
                  <a:pt x="6354" y="1056"/>
                </a:lnTo>
                <a:lnTo>
                  <a:pt x="6332" y="1014"/>
                </a:lnTo>
                <a:lnTo>
                  <a:pt x="6297" y="995"/>
                </a:lnTo>
                <a:lnTo>
                  <a:pt x="6255" y="1014"/>
                </a:lnTo>
                <a:lnTo>
                  <a:pt x="6224" y="1129"/>
                </a:lnTo>
                <a:lnTo>
                  <a:pt x="6177" y="1168"/>
                </a:lnTo>
                <a:lnTo>
                  <a:pt x="6198" y="1065"/>
                </a:lnTo>
                <a:lnTo>
                  <a:pt x="6182" y="1027"/>
                </a:lnTo>
                <a:lnTo>
                  <a:pt x="6104" y="1088"/>
                </a:lnTo>
                <a:lnTo>
                  <a:pt x="6073" y="1027"/>
                </a:lnTo>
                <a:lnTo>
                  <a:pt x="5960" y="1065"/>
                </a:lnTo>
                <a:lnTo>
                  <a:pt x="6012" y="1014"/>
                </a:lnTo>
                <a:lnTo>
                  <a:pt x="5981" y="985"/>
                </a:lnTo>
                <a:close/>
                <a:moveTo>
                  <a:pt x="6747" y="1139"/>
                </a:moveTo>
                <a:lnTo>
                  <a:pt x="6655" y="1219"/>
                </a:lnTo>
                <a:lnTo>
                  <a:pt x="6596" y="1344"/>
                </a:lnTo>
                <a:lnTo>
                  <a:pt x="6629" y="1396"/>
                </a:lnTo>
                <a:lnTo>
                  <a:pt x="6643" y="1466"/>
                </a:lnTo>
                <a:lnTo>
                  <a:pt x="6577" y="1579"/>
                </a:lnTo>
                <a:lnTo>
                  <a:pt x="6540" y="1579"/>
                </a:lnTo>
                <a:lnTo>
                  <a:pt x="6478" y="1672"/>
                </a:lnTo>
                <a:lnTo>
                  <a:pt x="6519" y="1559"/>
                </a:lnTo>
                <a:lnTo>
                  <a:pt x="6467" y="1518"/>
                </a:lnTo>
                <a:lnTo>
                  <a:pt x="6422" y="1540"/>
                </a:lnTo>
                <a:lnTo>
                  <a:pt x="6396" y="1611"/>
                </a:lnTo>
                <a:lnTo>
                  <a:pt x="6332" y="1611"/>
                </a:lnTo>
                <a:lnTo>
                  <a:pt x="6255" y="1630"/>
                </a:lnTo>
                <a:lnTo>
                  <a:pt x="6198" y="1579"/>
                </a:lnTo>
                <a:lnTo>
                  <a:pt x="6146" y="1591"/>
                </a:lnTo>
                <a:lnTo>
                  <a:pt x="6125" y="1518"/>
                </a:lnTo>
                <a:lnTo>
                  <a:pt x="6104" y="1498"/>
                </a:lnTo>
                <a:lnTo>
                  <a:pt x="6064" y="1508"/>
                </a:lnTo>
                <a:lnTo>
                  <a:pt x="6007" y="1508"/>
                </a:lnTo>
                <a:lnTo>
                  <a:pt x="5960" y="1550"/>
                </a:lnTo>
                <a:lnTo>
                  <a:pt x="5981" y="1601"/>
                </a:lnTo>
                <a:lnTo>
                  <a:pt x="5908" y="1662"/>
                </a:lnTo>
                <a:lnTo>
                  <a:pt x="5892" y="1591"/>
                </a:lnTo>
                <a:lnTo>
                  <a:pt x="5845" y="1611"/>
                </a:lnTo>
                <a:lnTo>
                  <a:pt x="5715" y="1620"/>
                </a:lnTo>
                <a:lnTo>
                  <a:pt x="5649" y="1601"/>
                </a:lnTo>
                <a:lnTo>
                  <a:pt x="5736" y="1540"/>
                </a:lnTo>
                <a:lnTo>
                  <a:pt x="5711" y="1489"/>
                </a:lnTo>
                <a:lnTo>
                  <a:pt x="5659" y="1489"/>
                </a:lnTo>
                <a:lnTo>
                  <a:pt x="5612" y="1466"/>
                </a:lnTo>
                <a:lnTo>
                  <a:pt x="5529" y="1425"/>
                </a:lnTo>
                <a:lnTo>
                  <a:pt x="5489" y="1386"/>
                </a:lnTo>
                <a:lnTo>
                  <a:pt x="5442" y="1373"/>
                </a:lnTo>
                <a:lnTo>
                  <a:pt x="5404" y="1405"/>
                </a:lnTo>
                <a:lnTo>
                  <a:pt x="5338" y="1425"/>
                </a:lnTo>
                <a:lnTo>
                  <a:pt x="5385" y="1344"/>
                </a:lnTo>
                <a:lnTo>
                  <a:pt x="5281" y="1415"/>
                </a:lnTo>
                <a:lnTo>
                  <a:pt x="5265" y="1312"/>
                </a:lnTo>
                <a:lnTo>
                  <a:pt x="5244" y="1303"/>
                </a:lnTo>
                <a:lnTo>
                  <a:pt x="5204" y="1354"/>
                </a:lnTo>
                <a:lnTo>
                  <a:pt x="5152" y="1386"/>
                </a:lnTo>
                <a:lnTo>
                  <a:pt x="5152" y="1335"/>
                </a:lnTo>
                <a:lnTo>
                  <a:pt x="5063" y="1364"/>
                </a:lnTo>
                <a:lnTo>
                  <a:pt x="4970" y="1415"/>
                </a:lnTo>
                <a:lnTo>
                  <a:pt x="4912" y="1405"/>
                </a:lnTo>
                <a:lnTo>
                  <a:pt x="4834" y="1437"/>
                </a:lnTo>
                <a:lnTo>
                  <a:pt x="4768" y="1489"/>
                </a:lnTo>
                <a:lnTo>
                  <a:pt x="4731" y="1476"/>
                </a:lnTo>
                <a:lnTo>
                  <a:pt x="4695" y="1415"/>
                </a:lnTo>
                <a:lnTo>
                  <a:pt x="4627" y="1396"/>
                </a:lnTo>
                <a:lnTo>
                  <a:pt x="4591" y="1373"/>
                </a:lnTo>
                <a:lnTo>
                  <a:pt x="4549" y="1344"/>
                </a:lnTo>
                <a:lnTo>
                  <a:pt x="4478" y="1354"/>
                </a:lnTo>
                <a:lnTo>
                  <a:pt x="4452" y="1344"/>
                </a:lnTo>
                <a:lnTo>
                  <a:pt x="4379" y="1335"/>
                </a:lnTo>
                <a:lnTo>
                  <a:pt x="4311" y="1303"/>
                </a:lnTo>
                <a:lnTo>
                  <a:pt x="4259" y="1312"/>
                </a:lnTo>
                <a:lnTo>
                  <a:pt x="4208" y="1293"/>
                </a:lnTo>
                <a:lnTo>
                  <a:pt x="4229" y="1261"/>
                </a:lnTo>
                <a:lnTo>
                  <a:pt x="4161" y="1261"/>
                </a:lnTo>
                <a:lnTo>
                  <a:pt x="4125" y="1283"/>
                </a:lnTo>
                <a:lnTo>
                  <a:pt x="4130" y="1232"/>
                </a:lnTo>
                <a:lnTo>
                  <a:pt x="4083" y="1200"/>
                </a:lnTo>
                <a:lnTo>
                  <a:pt x="3970" y="1261"/>
                </a:lnTo>
                <a:lnTo>
                  <a:pt x="3939" y="1261"/>
                </a:lnTo>
                <a:lnTo>
                  <a:pt x="3819" y="1303"/>
                </a:lnTo>
                <a:lnTo>
                  <a:pt x="3767" y="1322"/>
                </a:lnTo>
                <a:lnTo>
                  <a:pt x="3680" y="1373"/>
                </a:lnTo>
                <a:lnTo>
                  <a:pt x="3628" y="1425"/>
                </a:lnTo>
                <a:lnTo>
                  <a:pt x="3534" y="1476"/>
                </a:lnTo>
                <a:lnTo>
                  <a:pt x="3456" y="1489"/>
                </a:lnTo>
                <a:lnTo>
                  <a:pt x="3390" y="1550"/>
                </a:lnTo>
                <a:lnTo>
                  <a:pt x="3420" y="1579"/>
                </a:lnTo>
                <a:lnTo>
                  <a:pt x="3430" y="1630"/>
                </a:lnTo>
                <a:lnTo>
                  <a:pt x="3420" y="1694"/>
                </a:lnTo>
                <a:lnTo>
                  <a:pt x="3446" y="1733"/>
                </a:lnTo>
                <a:lnTo>
                  <a:pt x="3430" y="1806"/>
                </a:lnTo>
                <a:lnTo>
                  <a:pt x="3331" y="1816"/>
                </a:lnTo>
                <a:lnTo>
                  <a:pt x="3378" y="1755"/>
                </a:lnTo>
                <a:lnTo>
                  <a:pt x="3343" y="1755"/>
                </a:lnTo>
                <a:lnTo>
                  <a:pt x="3202" y="1816"/>
                </a:lnTo>
                <a:lnTo>
                  <a:pt x="3105" y="1858"/>
                </a:lnTo>
                <a:lnTo>
                  <a:pt x="3114" y="1928"/>
                </a:lnTo>
                <a:lnTo>
                  <a:pt x="3098" y="1980"/>
                </a:lnTo>
                <a:lnTo>
                  <a:pt x="3150" y="2012"/>
                </a:lnTo>
                <a:lnTo>
                  <a:pt x="3223" y="1989"/>
                </a:lnTo>
                <a:lnTo>
                  <a:pt x="3244" y="2021"/>
                </a:lnTo>
                <a:lnTo>
                  <a:pt x="3275" y="1989"/>
                </a:lnTo>
                <a:lnTo>
                  <a:pt x="3338" y="1970"/>
                </a:lnTo>
                <a:lnTo>
                  <a:pt x="3369" y="1970"/>
                </a:lnTo>
                <a:lnTo>
                  <a:pt x="3306" y="2012"/>
                </a:lnTo>
                <a:lnTo>
                  <a:pt x="3317" y="2031"/>
                </a:lnTo>
                <a:lnTo>
                  <a:pt x="3291" y="2092"/>
                </a:lnTo>
                <a:lnTo>
                  <a:pt x="3228" y="2124"/>
                </a:lnTo>
                <a:lnTo>
                  <a:pt x="3202" y="2114"/>
                </a:lnTo>
                <a:lnTo>
                  <a:pt x="3131" y="2175"/>
                </a:lnTo>
                <a:lnTo>
                  <a:pt x="3110" y="2156"/>
                </a:lnTo>
                <a:lnTo>
                  <a:pt x="3063" y="2166"/>
                </a:lnTo>
                <a:lnTo>
                  <a:pt x="3006" y="2227"/>
                </a:lnTo>
                <a:lnTo>
                  <a:pt x="2923" y="2297"/>
                </a:lnTo>
                <a:lnTo>
                  <a:pt x="2860" y="2371"/>
                </a:lnTo>
                <a:lnTo>
                  <a:pt x="2865" y="2422"/>
                </a:lnTo>
                <a:lnTo>
                  <a:pt x="2825" y="2493"/>
                </a:lnTo>
                <a:lnTo>
                  <a:pt x="2839" y="2525"/>
                </a:lnTo>
                <a:lnTo>
                  <a:pt x="2846" y="2576"/>
                </a:lnTo>
                <a:lnTo>
                  <a:pt x="2923" y="2554"/>
                </a:lnTo>
                <a:lnTo>
                  <a:pt x="2928" y="2596"/>
                </a:lnTo>
                <a:lnTo>
                  <a:pt x="2891" y="2647"/>
                </a:lnTo>
                <a:lnTo>
                  <a:pt x="2850" y="2721"/>
                </a:lnTo>
                <a:lnTo>
                  <a:pt x="2881" y="2721"/>
                </a:lnTo>
                <a:lnTo>
                  <a:pt x="2959" y="2670"/>
                </a:lnTo>
                <a:lnTo>
                  <a:pt x="2938" y="2730"/>
                </a:lnTo>
                <a:lnTo>
                  <a:pt x="2980" y="2689"/>
                </a:lnTo>
                <a:lnTo>
                  <a:pt x="2975" y="2750"/>
                </a:lnTo>
                <a:lnTo>
                  <a:pt x="3027" y="2708"/>
                </a:lnTo>
                <a:lnTo>
                  <a:pt x="3032" y="2730"/>
                </a:lnTo>
                <a:lnTo>
                  <a:pt x="3110" y="2689"/>
                </a:lnTo>
                <a:lnTo>
                  <a:pt x="3042" y="2759"/>
                </a:lnTo>
                <a:lnTo>
                  <a:pt x="2980" y="2862"/>
                </a:lnTo>
                <a:lnTo>
                  <a:pt x="2917" y="2904"/>
                </a:lnTo>
                <a:lnTo>
                  <a:pt x="2891" y="2926"/>
                </a:lnTo>
                <a:lnTo>
                  <a:pt x="2782" y="3006"/>
                </a:lnTo>
                <a:lnTo>
                  <a:pt x="2731" y="3058"/>
                </a:lnTo>
                <a:lnTo>
                  <a:pt x="2658" y="3067"/>
                </a:lnTo>
                <a:lnTo>
                  <a:pt x="2570" y="3141"/>
                </a:lnTo>
                <a:lnTo>
                  <a:pt x="2497" y="3183"/>
                </a:lnTo>
                <a:lnTo>
                  <a:pt x="2410" y="3244"/>
                </a:lnTo>
                <a:lnTo>
                  <a:pt x="2405" y="3263"/>
                </a:lnTo>
                <a:lnTo>
                  <a:pt x="2514" y="3221"/>
                </a:lnTo>
                <a:lnTo>
                  <a:pt x="2580" y="3183"/>
                </a:lnTo>
                <a:lnTo>
                  <a:pt x="2653" y="3141"/>
                </a:lnTo>
                <a:lnTo>
                  <a:pt x="2721" y="3099"/>
                </a:lnTo>
                <a:lnTo>
                  <a:pt x="2747" y="3109"/>
                </a:lnTo>
                <a:lnTo>
                  <a:pt x="2834" y="3058"/>
                </a:lnTo>
                <a:lnTo>
                  <a:pt x="2886" y="2997"/>
                </a:lnTo>
                <a:lnTo>
                  <a:pt x="2995" y="2936"/>
                </a:lnTo>
                <a:lnTo>
                  <a:pt x="3042" y="2875"/>
                </a:lnTo>
                <a:lnTo>
                  <a:pt x="3110" y="2843"/>
                </a:lnTo>
                <a:lnTo>
                  <a:pt x="3192" y="2782"/>
                </a:lnTo>
                <a:lnTo>
                  <a:pt x="3291" y="2698"/>
                </a:lnTo>
                <a:lnTo>
                  <a:pt x="3286" y="2637"/>
                </a:lnTo>
                <a:lnTo>
                  <a:pt x="3409" y="2544"/>
                </a:lnTo>
                <a:lnTo>
                  <a:pt x="3487" y="2464"/>
                </a:lnTo>
                <a:lnTo>
                  <a:pt x="3586" y="2390"/>
                </a:lnTo>
                <a:lnTo>
                  <a:pt x="3581" y="2422"/>
                </a:lnTo>
                <a:lnTo>
                  <a:pt x="3508" y="2464"/>
                </a:lnTo>
                <a:lnTo>
                  <a:pt x="3420" y="2586"/>
                </a:lnTo>
                <a:lnTo>
                  <a:pt x="3383" y="2657"/>
                </a:lnTo>
                <a:lnTo>
                  <a:pt x="3456" y="2637"/>
                </a:lnTo>
                <a:lnTo>
                  <a:pt x="3519" y="2586"/>
                </a:lnTo>
                <a:lnTo>
                  <a:pt x="3591" y="2567"/>
                </a:lnTo>
                <a:lnTo>
                  <a:pt x="3623" y="2554"/>
                </a:lnTo>
                <a:lnTo>
                  <a:pt x="3659" y="2474"/>
                </a:lnTo>
                <a:lnTo>
                  <a:pt x="3727" y="2442"/>
                </a:lnTo>
                <a:lnTo>
                  <a:pt x="3757" y="2493"/>
                </a:lnTo>
                <a:lnTo>
                  <a:pt x="3819" y="2554"/>
                </a:lnTo>
                <a:lnTo>
                  <a:pt x="3892" y="2544"/>
                </a:lnTo>
                <a:lnTo>
                  <a:pt x="3953" y="2586"/>
                </a:lnTo>
                <a:lnTo>
                  <a:pt x="3991" y="2605"/>
                </a:lnTo>
                <a:lnTo>
                  <a:pt x="4026" y="2740"/>
                </a:lnTo>
                <a:lnTo>
                  <a:pt x="4063" y="2782"/>
                </a:lnTo>
                <a:lnTo>
                  <a:pt x="4141" y="2782"/>
                </a:lnTo>
                <a:lnTo>
                  <a:pt x="4187" y="2791"/>
                </a:lnTo>
                <a:lnTo>
                  <a:pt x="4156" y="2904"/>
                </a:lnTo>
                <a:lnTo>
                  <a:pt x="4172" y="3006"/>
                </a:lnTo>
                <a:lnTo>
                  <a:pt x="4141" y="3119"/>
                </a:lnTo>
                <a:lnTo>
                  <a:pt x="4167" y="3160"/>
                </a:lnTo>
                <a:lnTo>
                  <a:pt x="4172" y="3212"/>
                </a:lnTo>
                <a:lnTo>
                  <a:pt x="4146" y="3273"/>
                </a:lnTo>
                <a:lnTo>
                  <a:pt x="4167" y="3375"/>
                </a:lnTo>
                <a:lnTo>
                  <a:pt x="4135" y="3478"/>
                </a:lnTo>
                <a:lnTo>
                  <a:pt x="4177" y="3529"/>
                </a:lnTo>
                <a:lnTo>
                  <a:pt x="4141" y="3613"/>
                </a:lnTo>
                <a:lnTo>
                  <a:pt x="4125" y="3725"/>
                </a:lnTo>
                <a:lnTo>
                  <a:pt x="4203" y="3786"/>
                </a:lnTo>
                <a:lnTo>
                  <a:pt x="4219" y="3837"/>
                </a:lnTo>
                <a:lnTo>
                  <a:pt x="4276" y="3972"/>
                </a:lnTo>
                <a:lnTo>
                  <a:pt x="4285" y="3972"/>
                </a:lnTo>
                <a:lnTo>
                  <a:pt x="4264" y="4075"/>
                </a:lnTo>
                <a:lnTo>
                  <a:pt x="4238" y="4187"/>
                </a:lnTo>
                <a:lnTo>
                  <a:pt x="4219" y="4219"/>
                </a:lnTo>
                <a:lnTo>
                  <a:pt x="4229" y="4094"/>
                </a:lnTo>
                <a:lnTo>
                  <a:pt x="4167" y="4056"/>
                </a:lnTo>
                <a:lnTo>
                  <a:pt x="4151" y="4075"/>
                </a:lnTo>
                <a:lnTo>
                  <a:pt x="4146" y="4136"/>
                </a:lnTo>
                <a:lnTo>
                  <a:pt x="4125" y="4248"/>
                </a:lnTo>
                <a:lnTo>
                  <a:pt x="4078" y="4434"/>
                </a:lnTo>
                <a:lnTo>
                  <a:pt x="3995" y="4681"/>
                </a:lnTo>
                <a:lnTo>
                  <a:pt x="3934" y="4803"/>
                </a:lnTo>
                <a:lnTo>
                  <a:pt x="3923" y="4906"/>
                </a:lnTo>
                <a:lnTo>
                  <a:pt x="3892" y="5018"/>
                </a:lnTo>
                <a:lnTo>
                  <a:pt x="3850" y="5134"/>
                </a:lnTo>
                <a:lnTo>
                  <a:pt x="3861" y="5204"/>
                </a:lnTo>
                <a:lnTo>
                  <a:pt x="3845" y="5317"/>
                </a:lnTo>
                <a:lnTo>
                  <a:pt x="3861" y="5429"/>
                </a:lnTo>
                <a:lnTo>
                  <a:pt x="3871" y="5471"/>
                </a:lnTo>
                <a:lnTo>
                  <a:pt x="3866" y="5512"/>
                </a:lnTo>
                <a:lnTo>
                  <a:pt x="3871" y="5698"/>
                </a:lnTo>
                <a:lnTo>
                  <a:pt x="3897" y="5830"/>
                </a:lnTo>
                <a:lnTo>
                  <a:pt x="3887" y="5904"/>
                </a:lnTo>
                <a:lnTo>
                  <a:pt x="3897" y="5933"/>
                </a:lnTo>
                <a:lnTo>
                  <a:pt x="3948" y="5942"/>
                </a:lnTo>
                <a:lnTo>
                  <a:pt x="3960" y="5984"/>
                </a:lnTo>
                <a:lnTo>
                  <a:pt x="3991" y="5984"/>
                </a:lnTo>
                <a:lnTo>
                  <a:pt x="3991" y="6026"/>
                </a:lnTo>
                <a:lnTo>
                  <a:pt x="4012" y="6045"/>
                </a:lnTo>
                <a:lnTo>
                  <a:pt x="4038" y="6119"/>
                </a:lnTo>
                <a:lnTo>
                  <a:pt x="4031" y="6189"/>
                </a:lnTo>
                <a:lnTo>
                  <a:pt x="4038" y="6314"/>
                </a:lnTo>
                <a:lnTo>
                  <a:pt x="4042" y="6417"/>
                </a:lnTo>
                <a:lnTo>
                  <a:pt x="4052" y="6507"/>
                </a:lnTo>
                <a:lnTo>
                  <a:pt x="4057" y="6590"/>
                </a:lnTo>
                <a:lnTo>
                  <a:pt x="4089" y="6632"/>
                </a:lnTo>
                <a:lnTo>
                  <a:pt x="4120" y="6735"/>
                </a:lnTo>
                <a:lnTo>
                  <a:pt x="4109" y="6796"/>
                </a:lnTo>
                <a:lnTo>
                  <a:pt x="4078" y="6847"/>
                </a:lnTo>
                <a:lnTo>
                  <a:pt x="4057" y="6837"/>
                </a:lnTo>
                <a:lnTo>
                  <a:pt x="4052" y="6847"/>
                </a:lnTo>
                <a:lnTo>
                  <a:pt x="4073" y="6918"/>
                </a:lnTo>
                <a:lnTo>
                  <a:pt x="4104" y="6959"/>
                </a:lnTo>
                <a:lnTo>
                  <a:pt x="4115" y="6991"/>
                </a:lnTo>
                <a:lnTo>
                  <a:pt x="4125" y="6969"/>
                </a:lnTo>
                <a:lnTo>
                  <a:pt x="4161" y="7033"/>
                </a:lnTo>
                <a:lnTo>
                  <a:pt x="4182" y="7072"/>
                </a:lnTo>
                <a:lnTo>
                  <a:pt x="4182" y="7155"/>
                </a:lnTo>
                <a:lnTo>
                  <a:pt x="4172" y="7248"/>
                </a:lnTo>
                <a:lnTo>
                  <a:pt x="4198" y="7290"/>
                </a:lnTo>
                <a:lnTo>
                  <a:pt x="4234" y="7351"/>
                </a:lnTo>
                <a:lnTo>
                  <a:pt x="4264" y="7431"/>
                </a:lnTo>
                <a:lnTo>
                  <a:pt x="4276" y="7514"/>
                </a:lnTo>
                <a:lnTo>
                  <a:pt x="4285" y="7514"/>
                </a:lnTo>
                <a:lnTo>
                  <a:pt x="4311" y="7463"/>
                </a:lnTo>
                <a:lnTo>
                  <a:pt x="4316" y="7444"/>
                </a:lnTo>
                <a:lnTo>
                  <a:pt x="4302" y="7380"/>
                </a:lnTo>
                <a:lnTo>
                  <a:pt x="4285" y="7319"/>
                </a:lnTo>
                <a:lnTo>
                  <a:pt x="4255" y="7309"/>
                </a:lnTo>
                <a:lnTo>
                  <a:pt x="4259" y="7239"/>
                </a:lnTo>
                <a:lnTo>
                  <a:pt x="4250" y="7174"/>
                </a:lnTo>
                <a:lnTo>
                  <a:pt x="4238" y="7113"/>
                </a:lnTo>
                <a:lnTo>
                  <a:pt x="4234" y="6991"/>
                </a:lnTo>
                <a:lnTo>
                  <a:pt x="4208" y="6918"/>
                </a:lnTo>
                <a:lnTo>
                  <a:pt x="4198" y="6866"/>
                </a:lnTo>
                <a:lnTo>
                  <a:pt x="4187" y="6837"/>
                </a:lnTo>
                <a:lnTo>
                  <a:pt x="4187" y="6744"/>
                </a:lnTo>
                <a:lnTo>
                  <a:pt x="4177" y="6754"/>
                </a:lnTo>
                <a:lnTo>
                  <a:pt x="4177" y="6703"/>
                </a:lnTo>
                <a:lnTo>
                  <a:pt x="4167" y="6693"/>
                </a:lnTo>
                <a:lnTo>
                  <a:pt x="4161" y="6661"/>
                </a:lnTo>
                <a:lnTo>
                  <a:pt x="4130" y="6571"/>
                </a:lnTo>
                <a:lnTo>
                  <a:pt x="4120" y="6507"/>
                </a:lnTo>
                <a:lnTo>
                  <a:pt x="4130" y="6404"/>
                </a:lnTo>
                <a:lnTo>
                  <a:pt x="4130" y="6343"/>
                </a:lnTo>
                <a:lnTo>
                  <a:pt x="4151" y="6292"/>
                </a:lnTo>
                <a:lnTo>
                  <a:pt x="4177" y="6324"/>
                </a:lnTo>
                <a:lnTo>
                  <a:pt x="4198" y="6324"/>
                </a:lnTo>
                <a:lnTo>
                  <a:pt x="4234" y="6375"/>
                </a:lnTo>
                <a:lnTo>
                  <a:pt x="4224" y="6427"/>
                </a:lnTo>
                <a:lnTo>
                  <a:pt x="4229" y="6529"/>
                </a:lnTo>
                <a:lnTo>
                  <a:pt x="4245" y="6632"/>
                </a:lnTo>
                <a:lnTo>
                  <a:pt x="4238" y="6674"/>
                </a:lnTo>
                <a:lnTo>
                  <a:pt x="4259" y="6744"/>
                </a:lnTo>
                <a:lnTo>
                  <a:pt x="4280" y="6815"/>
                </a:lnTo>
                <a:lnTo>
                  <a:pt x="4311" y="6828"/>
                </a:lnTo>
                <a:lnTo>
                  <a:pt x="4316" y="6918"/>
                </a:lnTo>
                <a:lnTo>
                  <a:pt x="4342" y="6991"/>
                </a:lnTo>
                <a:lnTo>
                  <a:pt x="4368" y="7020"/>
                </a:lnTo>
                <a:lnTo>
                  <a:pt x="4349" y="7104"/>
                </a:lnTo>
                <a:lnTo>
                  <a:pt x="4353" y="7136"/>
                </a:lnTo>
                <a:lnTo>
                  <a:pt x="4400" y="7197"/>
                </a:lnTo>
                <a:lnTo>
                  <a:pt x="4420" y="7277"/>
                </a:lnTo>
                <a:lnTo>
                  <a:pt x="4472" y="7380"/>
                </a:lnTo>
                <a:lnTo>
                  <a:pt x="4509" y="7514"/>
                </a:lnTo>
                <a:lnTo>
                  <a:pt x="4523" y="7585"/>
                </a:lnTo>
                <a:lnTo>
                  <a:pt x="4523" y="7636"/>
                </a:lnTo>
                <a:lnTo>
                  <a:pt x="4540" y="7701"/>
                </a:lnTo>
                <a:lnTo>
                  <a:pt x="4535" y="7752"/>
                </a:lnTo>
                <a:lnTo>
                  <a:pt x="4519" y="7781"/>
                </a:lnTo>
                <a:lnTo>
                  <a:pt x="4523" y="7822"/>
                </a:lnTo>
                <a:lnTo>
                  <a:pt x="4504" y="7832"/>
                </a:lnTo>
                <a:lnTo>
                  <a:pt x="4509" y="7906"/>
                </a:lnTo>
                <a:lnTo>
                  <a:pt x="4535" y="7986"/>
                </a:lnTo>
                <a:lnTo>
                  <a:pt x="4591" y="8070"/>
                </a:lnTo>
                <a:lnTo>
                  <a:pt x="4612" y="8130"/>
                </a:lnTo>
                <a:lnTo>
                  <a:pt x="4669" y="8172"/>
                </a:lnTo>
                <a:lnTo>
                  <a:pt x="4700" y="8182"/>
                </a:lnTo>
                <a:lnTo>
                  <a:pt x="4716" y="8214"/>
                </a:lnTo>
                <a:lnTo>
                  <a:pt x="4757" y="8284"/>
                </a:lnTo>
                <a:lnTo>
                  <a:pt x="4825" y="8345"/>
                </a:lnTo>
                <a:lnTo>
                  <a:pt x="4867" y="8368"/>
                </a:lnTo>
                <a:lnTo>
                  <a:pt x="4919" y="8429"/>
                </a:lnTo>
                <a:lnTo>
                  <a:pt x="4964" y="8448"/>
                </a:lnTo>
                <a:lnTo>
                  <a:pt x="5001" y="8490"/>
                </a:lnTo>
                <a:lnTo>
                  <a:pt x="5032" y="8480"/>
                </a:lnTo>
                <a:lnTo>
                  <a:pt x="5084" y="8429"/>
                </a:lnTo>
                <a:lnTo>
                  <a:pt x="5119" y="8419"/>
                </a:lnTo>
                <a:lnTo>
                  <a:pt x="5166" y="8448"/>
                </a:lnTo>
                <a:lnTo>
                  <a:pt x="5192" y="8490"/>
                </a:lnTo>
                <a:lnTo>
                  <a:pt x="5255" y="8644"/>
                </a:lnTo>
                <a:lnTo>
                  <a:pt x="5286" y="8695"/>
                </a:lnTo>
                <a:lnTo>
                  <a:pt x="5312" y="8727"/>
                </a:lnTo>
                <a:lnTo>
                  <a:pt x="5348" y="8727"/>
                </a:lnTo>
                <a:lnTo>
                  <a:pt x="5379" y="8747"/>
                </a:lnTo>
                <a:lnTo>
                  <a:pt x="5395" y="8779"/>
                </a:lnTo>
                <a:lnTo>
                  <a:pt x="5426" y="8788"/>
                </a:lnTo>
                <a:lnTo>
                  <a:pt x="5451" y="8817"/>
                </a:lnTo>
                <a:lnTo>
                  <a:pt x="5472" y="8830"/>
                </a:lnTo>
                <a:lnTo>
                  <a:pt x="5503" y="8830"/>
                </a:lnTo>
                <a:lnTo>
                  <a:pt x="5515" y="8798"/>
                </a:lnTo>
                <a:lnTo>
                  <a:pt x="5529" y="8807"/>
                </a:lnTo>
                <a:lnTo>
                  <a:pt x="5540" y="8849"/>
                </a:lnTo>
                <a:lnTo>
                  <a:pt x="5534" y="8859"/>
                </a:lnTo>
                <a:lnTo>
                  <a:pt x="5524" y="8840"/>
                </a:lnTo>
                <a:lnTo>
                  <a:pt x="5519" y="8859"/>
                </a:lnTo>
                <a:lnTo>
                  <a:pt x="5545" y="8920"/>
                </a:lnTo>
                <a:lnTo>
                  <a:pt x="5571" y="8961"/>
                </a:lnTo>
                <a:lnTo>
                  <a:pt x="5581" y="9013"/>
                </a:lnTo>
                <a:lnTo>
                  <a:pt x="5607" y="9064"/>
                </a:lnTo>
                <a:lnTo>
                  <a:pt x="5628" y="9106"/>
                </a:lnTo>
                <a:lnTo>
                  <a:pt x="5612" y="9138"/>
                </a:lnTo>
                <a:lnTo>
                  <a:pt x="5628" y="9157"/>
                </a:lnTo>
                <a:lnTo>
                  <a:pt x="5618" y="9199"/>
                </a:lnTo>
                <a:lnTo>
                  <a:pt x="5618" y="9241"/>
                </a:lnTo>
                <a:lnTo>
                  <a:pt x="5623" y="9270"/>
                </a:lnTo>
                <a:lnTo>
                  <a:pt x="5644" y="9279"/>
                </a:lnTo>
                <a:lnTo>
                  <a:pt x="5654" y="9321"/>
                </a:lnTo>
                <a:lnTo>
                  <a:pt x="5670" y="9279"/>
                </a:lnTo>
                <a:lnTo>
                  <a:pt x="5664" y="9250"/>
                </a:lnTo>
                <a:lnTo>
                  <a:pt x="5680" y="9270"/>
                </a:lnTo>
                <a:lnTo>
                  <a:pt x="5685" y="9311"/>
                </a:lnTo>
                <a:lnTo>
                  <a:pt x="5706" y="9330"/>
                </a:lnTo>
                <a:lnTo>
                  <a:pt x="5727" y="9353"/>
                </a:lnTo>
                <a:lnTo>
                  <a:pt x="5741" y="9382"/>
                </a:lnTo>
                <a:lnTo>
                  <a:pt x="5741" y="9414"/>
                </a:lnTo>
                <a:lnTo>
                  <a:pt x="5736" y="9446"/>
                </a:lnTo>
                <a:lnTo>
                  <a:pt x="5748" y="9465"/>
                </a:lnTo>
                <a:lnTo>
                  <a:pt x="5779" y="9497"/>
                </a:lnTo>
                <a:lnTo>
                  <a:pt x="5788" y="9517"/>
                </a:lnTo>
                <a:lnTo>
                  <a:pt x="5788" y="9484"/>
                </a:lnTo>
                <a:lnTo>
                  <a:pt x="5814" y="9484"/>
                </a:lnTo>
                <a:lnTo>
                  <a:pt x="5830" y="9507"/>
                </a:lnTo>
                <a:lnTo>
                  <a:pt x="5856" y="9517"/>
                </a:lnTo>
                <a:lnTo>
                  <a:pt x="5866" y="9568"/>
                </a:lnTo>
                <a:lnTo>
                  <a:pt x="5887" y="9578"/>
                </a:lnTo>
                <a:lnTo>
                  <a:pt x="5892" y="9558"/>
                </a:lnTo>
                <a:lnTo>
                  <a:pt x="5903" y="9639"/>
                </a:lnTo>
                <a:lnTo>
                  <a:pt x="5929" y="9629"/>
                </a:lnTo>
                <a:lnTo>
                  <a:pt x="5939" y="9610"/>
                </a:lnTo>
                <a:lnTo>
                  <a:pt x="5960" y="9587"/>
                </a:lnTo>
                <a:lnTo>
                  <a:pt x="5929" y="9517"/>
                </a:lnTo>
                <a:lnTo>
                  <a:pt x="5939" y="9484"/>
                </a:lnTo>
                <a:lnTo>
                  <a:pt x="5949" y="9484"/>
                </a:lnTo>
                <a:lnTo>
                  <a:pt x="5975" y="9456"/>
                </a:lnTo>
                <a:lnTo>
                  <a:pt x="5991" y="9404"/>
                </a:lnTo>
                <a:lnTo>
                  <a:pt x="6017" y="9395"/>
                </a:lnTo>
                <a:lnTo>
                  <a:pt x="6043" y="9433"/>
                </a:lnTo>
                <a:lnTo>
                  <a:pt x="6052" y="9475"/>
                </a:lnTo>
                <a:lnTo>
                  <a:pt x="6068" y="9484"/>
                </a:lnTo>
                <a:lnTo>
                  <a:pt x="6052" y="9526"/>
                </a:lnTo>
                <a:lnTo>
                  <a:pt x="6064" y="9600"/>
                </a:lnTo>
                <a:lnTo>
                  <a:pt x="6085" y="9639"/>
                </a:lnTo>
                <a:lnTo>
                  <a:pt x="6111" y="9712"/>
                </a:lnTo>
                <a:lnTo>
                  <a:pt x="6115" y="9825"/>
                </a:lnTo>
                <a:lnTo>
                  <a:pt x="6099" y="9857"/>
                </a:lnTo>
                <a:lnTo>
                  <a:pt x="6115" y="9979"/>
                </a:lnTo>
                <a:lnTo>
                  <a:pt x="6099" y="10062"/>
                </a:lnTo>
                <a:lnTo>
                  <a:pt x="6120" y="10091"/>
                </a:lnTo>
                <a:lnTo>
                  <a:pt x="6099" y="10165"/>
                </a:lnTo>
                <a:lnTo>
                  <a:pt x="6073" y="10255"/>
                </a:lnTo>
                <a:lnTo>
                  <a:pt x="6043" y="10267"/>
                </a:lnTo>
                <a:lnTo>
                  <a:pt x="6026" y="10306"/>
                </a:lnTo>
                <a:lnTo>
                  <a:pt x="6026" y="10380"/>
                </a:lnTo>
                <a:lnTo>
                  <a:pt x="6007" y="10389"/>
                </a:lnTo>
                <a:lnTo>
                  <a:pt x="6012" y="10431"/>
                </a:lnTo>
                <a:lnTo>
                  <a:pt x="5970" y="10482"/>
                </a:lnTo>
                <a:lnTo>
                  <a:pt x="5939" y="10511"/>
                </a:lnTo>
                <a:lnTo>
                  <a:pt x="5944" y="10575"/>
                </a:lnTo>
                <a:lnTo>
                  <a:pt x="5918" y="10656"/>
                </a:lnTo>
                <a:lnTo>
                  <a:pt x="5908" y="10739"/>
                </a:lnTo>
                <a:lnTo>
                  <a:pt x="5887" y="10758"/>
                </a:lnTo>
                <a:lnTo>
                  <a:pt x="5897" y="10883"/>
                </a:lnTo>
                <a:lnTo>
                  <a:pt x="5887" y="10922"/>
                </a:lnTo>
                <a:lnTo>
                  <a:pt x="5923" y="10986"/>
                </a:lnTo>
                <a:lnTo>
                  <a:pt x="5944" y="10922"/>
                </a:lnTo>
                <a:lnTo>
                  <a:pt x="5960" y="10986"/>
                </a:lnTo>
                <a:lnTo>
                  <a:pt x="5929" y="11089"/>
                </a:lnTo>
                <a:lnTo>
                  <a:pt x="5882" y="11169"/>
                </a:lnTo>
                <a:lnTo>
                  <a:pt x="5866" y="11262"/>
                </a:lnTo>
                <a:lnTo>
                  <a:pt x="5897" y="11397"/>
                </a:lnTo>
                <a:lnTo>
                  <a:pt x="5877" y="11458"/>
                </a:lnTo>
                <a:lnTo>
                  <a:pt x="5923" y="11509"/>
                </a:lnTo>
                <a:lnTo>
                  <a:pt x="5970" y="11602"/>
                </a:lnTo>
                <a:lnTo>
                  <a:pt x="5991" y="11705"/>
                </a:lnTo>
                <a:lnTo>
                  <a:pt x="6017" y="11766"/>
                </a:lnTo>
                <a:lnTo>
                  <a:pt x="6085" y="12032"/>
                </a:lnTo>
                <a:lnTo>
                  <a:pt x="6151" y="12279"/>
                </a:lnTo>
                <a:lnTo>
                  <a:pt x="6208" y="12462"/>
                </a:lnTo>
                <a:lnTo>
                  <a:pt x="6198" y="12504"/>
                </a:lnTo>
                <a:lnTo>
                  <a:pt x="6229" y="12616"/>
                </a:lnTo>
                <a:lnTo>
                  <a:pt x="6281" y="12699"/>
                </a:lnTo>
                <a:lnTo>
                  <a:pt x="6396" y="12844"/>
                </a:lnTo>
                <a:lnTo>
                  <a:pt x="6519" y="12988"/>
                </a:lnTo>
                <a:lnTo>
                  <a:pt x="6530" y="13040"/>
                </a:lnTo>
                <a:lnTo>
                  <a:pt x="6592" y="13120"/>
                </a:lnTo>
                <a:lnTo>
                  <a:pt x="6613" y="13306"/>
                </a:lnTo>
                <a:lnTo>
                  <a:pt x="6634" y="13530"/>
                </a:lnTo>
                <a:lnTo>
                  <a:pt x="6629" y="13839"/>
                </a:lnTo>
                <a:lnTo>
                  <a:pt x="6629" y="14118"/>
                </a:lnTo>
                <a:lnTo>
                  <a:pt x="6639" y="14384"/>
                </a:lnTo>
                <a:lnTo>
                  <a:pt x="6618" y="14548"/>
                </a:lnTo>
                <a:lnTo>
                  <a:pt x="6643" y="14711"/>
                </a:lnTo>
                <a:lnTo>
                  <a:pt x="6639" y="14824"/>
                </a:lnTo>
                <a:lnTo>
                  <a:pt x="6669" y="15029"/>
                </a:lnTo>
                <a:lnTo>
                  <a:pt x="6669" y="15234"/>
                </a:lnTo>
                <a:lnTo>
                  <a:pt x="6660" y="15452"/>
                </a:lnTo>
                <a:lnTo>
                  <a:pt x="6648" y="15677"/>
                </a:lnTo>
                <a:lnTo>
                  <a:pt x="6629" y="15677"/>
                </a:lnTo>
                <a:lnTo>
                  <a:pt x="6655" y="15831"/>
                </a:lnTo>
                <a:lnTo>
                  <a:pt x="6690" y="15966"/>
                </a:lnTo>
                <a:lnTo>
                  <a:pt x="6674" y="16056"/>
                </a:lnTo>
                <a:lnTo>
                  <a:pt x="6695" y="16303"/>
                </a:lnTo>
                <a:lnTo>
                  <a:pt x="6711" y="16498"/>
                </a:lnTo>
                <a:lnTo>
                  <a:pt x="6752" y="16518"/>
                </a:lnTo>
                <a:lnTo>
                  <a:pt x="6742" y="16344"/>
                </a:lnTo>
                <a:lnTo>
                  <a:pt x="6784" y="16386"/>
                </a:lnTo>
                <a:lnTo>
                  <a:pt x="6804" y="16662"/>
                </a:lnTo>
                <a:lnTo>
                  <a:pt x="6732" y="16611"/>
                </a:lnTo>
                <a:lnTo>
                  <a:pt x="6758" y="16839"/>
                </a:lnTo>
                <a:lnTo>
                  <a:pt x="6726" y="16960"/>
                </a:lnTo>
                <a:lnTo>
                  <a:pt x="6815" y="16993"/>
                </a:lnTo>
                <a:lnTo>
                  <a:pt x="6778" y="17095"/>
                </a:lnTo>
                <a:lnTo>
                  <a:pt x="6778" y="17227"/>
                </a:lnTo>
                <a:lnTo>
                  <a:pt x="6836" y="17455"/>
                </a:lnTo>
                <a:lnTo>
                  <a:pt x="6877" y="17535"/>
                </a:lnTo>
                <a:lnTo>
                  <a:pt x="6881" y="17618"/>
                </a:lnTo>
                <a:lnTo>
                  <a:pt x="6919" y="17698"/>
                </a:lnTo>
                <a:lnTo>
                  <a:pt x="6996" y="17772"/>
                </a:lnTo>
                <a:lnTo>
                  <a:pt x="7079" y="17865"/>
                </a:lnTo>
                <a:lnTo>
                  <a:pt x="7147" y="17904"/>
                </a:lnTo>
                <a:lnTo>
                  <a:pt x="7167" y="17904"/>
                </a:lnTo>
                <a:lnTo>
                  <a:pt x="7147" y="17782"/>
                </a:lnTo>
                <a:lnTo>
                  <a:pt x="7183" y="17730"/>
                </a:lnTo>
                <a:lnTo>
                  <a:pt x="7204" y="17698"/>
                </a:lnTo>
                <a:lnTo>
                  <a:pt x="7251" y="17698"/>
                </a:lnTo>
                <a:lnTo>
                  <a:pt x="7270" y="17711"/>
                </a:lnTo>
                <a:lnTo>
                  <a:pt x="7218" y="17628"/>
                </a:lnTo>
                <a:lnTo>
                  <a:pt x="7178" y="17493"/>
                </a:lnTo>
                <a:lnTo>
                  <a:pt x="7188" y="17432"/>
                </a:lnTo>
                <a:lnTo>
                  <a:pt x="7225" y="17381"/>
                </a:lnTo>
                <a:lnTo>
                  <a:pt x="7230" y="17227"/>
                </a:lnTo>
                <a:lnTo>
                  <a:pt x="7282" y="17156"/>
                </a:lnTo>
                <a:lnTo>
                  <a:pt x="7277" y="17031"/>
                </a:lnTo>
                <a:lnTo>
                  <a:pt x="7225" y="17012"/>
                </a:lnTo>
                <a:lnTo>
                  <a:pt x="7152" y="16909"/>
                </a:lnTo>
                <a:lnTo>
                  <a:pt x="7152" y="16806"/>
                </a:lnTo>
                <a:lnTo>
                  <a:pt x="7183" y="16745"/>
                </a:lnTo>
                <a:lnTo>
                  <a:pt x="7235" y="16745"/>
                </a:lnTo>
                <a:lnTo>
                  <a:pt x="7235" y="16672"/>
                </a:lnTo>
                <a:lnTo>
                  <a:pt x="7225" y="16530"/>
                </a:lnTo>
                <a:lnTo>
                  <a:pt x="7256" y="16447"/>
                </a:lnTo>
                <a:lnTo>
                  <a:pt x="7296" y="16405"/>
                </a:lnTo>
                <a:lnTo>
                  <a:pt x="7270" y="16335"/>
                </a:lnTo>
                <a:lnTo>
                  <a:pt x="7244" y="16386"/>
                </a:lnTo>
                <a:lnTo>
                  <a:pt x="7204" y="16344"/>
                </a:lnTo>
                <a:lnTo>
                  <a:pt x="7178" y="16210"/>
                </a:lnTo>
                <a:lnTo>
                  <a:pt x="7192" y="16171"/>
                </a:lnTo>
                <a:lnTo>
                  <a:pt x="7256" y="16222"/>
                </a:lnTo>
                <a:lnTo>
                  <a:pt x="7307" y="16200"/>
                </a:lnTo>
                <a:lnTo>
                  <a:pt x="7333" y="16149"/>
                </a:lnTo>
                <a:lnTo>
                  <a:pt x="7317" y="16088"/>
                </a:lnTo>
                <a:lnTo>
                  <a:pt x="7312" y="15985"/>
                </a:lnTo>
                <a:lnTo>
                  <a:pt x="7291" y="15902"/>
                </a:lnTo>
                <a:lnTo>
                  <a:pt x="7354" y="15914"/>
                </a:lnTo>
                <a:lnTo>
                  <a:pt x="7468" y="15892"/>
                </a:lnTo>
                <a:lnTo>
                  <a:pt x="7541" y="15821"/>
                </a:lnTo>
                <a:lnTo>
                  <a:pt x="7576" y="15645"/>
                </a:lnTo>
                <a:lnTo>
                  <a:pt x="7571" y="15574"/>
                </a:lnTo>
                <a:lnTo>
                  <a:pt x="7529" y="15513"/>
                </a:lnTo>
                <a:lnTo>
                  <a:pt x="7529" y="15420"/>
                </a:lnTo>
                <a:lnTo>
                  <a:pt x="7447" y="15308"/>
                </a:lnTo>
                <a:lnTo>
                  <a:pt x="7442" y="15234"/>
                </a:lnTo>
                <a:lnTo>
                  <a:pt x="7484" y="15308"/>
                </a:lnTo>
                <a:lnTo>
                  <a:pt x="7524" y="15308"/>
                </a:lnTo>
                <a:lnTo>
                  <a:pt x="7581" y="15369"/>
                </a:lnTo>
                <a:lnTo>
                  <a:pt x="7614" y="15350"/>
                </a:lnTo>
                <a:lnTo>
                  <a:pt x="7654" y="15379"/>
                </a:lnTo>
                <a:lnTo>
                  <a:pt x="7711" y="15298"/>
                </a:lnTo>
                <a:lnTo>
                  <a:pt x="7732" y="15215"/>
                </a:lnTo>
                <a:lnTo>
                  <a:pt x="7763" y="15144"/>
                </a:lnTo>
                <a:lnTo>
                  <a:pt x="7779" y="15010"/>
                </a:lnTo>
                <a:lnTo>
                  <a:pt x="7809" y="14949"/>
                </a:lnTo>
                <a:lnTo>
                  <a:pt x="7856" y="14836"/>
                </a:lnTo>
                <a:lnTo>
                  <a:pt x="7903" y="14599"/>
                </a:lnTo>
                <a:lnTo>
                  <a:pt x="7939" y="14528"/>
                </a:lnTo>
                <a:lnTo>
                  <a:pt x="7950" y="14455"/>
                </a:lnTo>
                <a:lnTo>
                  <a:pt x="7950" y="14323"/>
                </a:lnTo>
                <a:lnTo>
                  <a:pt x="7939" y="14240"/>
                </a:lnTo>
                <a:lnTo>
                  <a:pt x="7939" y="14147"/>
                </a:lnTo>
                <a:lnTo>
                  <a:pt x="7986" y="14002"/>
                </a:lnTo>
                <a:lnTo>
                  <a:pt x="8048" y="13899"/>
                </a:lnTo>
                <a:lnTo>
                  <a:pt x="8116" y="13861"/>
                </a:lnTo>
                <a:lnTo>
                  <a:pt x="8151" y="13797"/>
                </a:lnTo>
                <a:lnTo>
                  <a:pt x="8245" y="13745"/>
                </a:lnTo>
                <a:lnTo>
                  <a:pt x="8313" y="13745"/>
                </a:lnTo>
                <a:lnTo>
                  <a:pt x="8323" y="13665"/>
                </a:lnTo>
                <a:lnTo>
                  <a:pt x="8370" y="13604"/>
                </a:lnTo>
                <a:lnTo>
                  <a:pt x="8375" y="13470"/>
                </a:lnTo>
                <a:lnTo>
                  <a:pt x="8427" y="13283"/>
                </a:lnTo>
                <a:lnTo>
                  <a:pt x="8431" y="13110"/>
                </a:lnTo>
                <a:lnTo>
                  <a:pt x="8452" y="13049"/>
                </a:lnTo>
                <a:lnTo>
                  <a:pt x="8452" y="12966"/>
                </a:lnTo>
                <a:lnTo>
                  <a:pt x="8469" y="12751"/>
                </a:lnTo>
                <a:lnTo>
                  <a:pt x="8457" y="12494"/>
                </a:lnTo>
                <a:lnTo>
                  <a:pt x="8469" y="12401"/>
                </a:lnTo>
                <a:lnTo>
                  <a:pt x="8483" y="12391"/>
                </a:lnTo>
                <a:lnTo>
                  <a:pt x="8530" y="12279"/>
                </a:lnTo>
                <a:lnTo>
                  <a:pt x="8561" y="12125"/>
                </a:lnTo>
                <a:lnTo>
                  <a:pt x="8644" y="11929"/>
                </a:lnTo>
                <a:lnTo>
                  <a:pt x="8676" y="11846"/>
                </a:lnTo>
                <a:lnTo>
                  <a:pt x="8695" y="11621"/>
                </a:lnTo>
                <a:lnTo>
                  <a:pt x="8686" y="11538"/>
                </a:lnTo>
                <a:lnTo>
                  <a:pt x="8665" y="11365"/>
                </a:lnTo>
                <a:lnTo>
                  <a:pt x="8644" y="11323"/>
                </a:lnTo>
                <a:lnTo>
                  <a:pt x="8592" y="11313"/>
                </a:lnTo>
                <a:lnTo>
                  <a:pt x="8546" y="11272"/>
                </a:lnTo>
                <a:lnTo>
                  <a:pt x="8462" y="11118"/>
                </a:lnTo>
                <a:lnTo>
                  <a:pt x="8375" y="11005"/>
                </a:lnTo>
                <a:lnTo>
                  <a:pt x="8281" y="11015"/>
                </a:lnTo>
                <a:lnTo>
                  <a:pt x="8167" y="10944"/>
                </a:lnTo>
                <a:lnTo>
                  <a:pt x="8095" y="10986"/>
                </a:lnTo>
                <a:lnTo>
                  <a:pt x="8106" y="10912"/>
                </a:lnTo>
                <a:lnTo>
                  <a:pt x="8073" y="10832"/>
                </a:lnTo>
                <a:lnTo>
                  <a:pt x="7976" y="10749"/>
                </a:lnTo>
                <a:lnTo>
                  <a:pt x="7899" y="10697"/>
                </a:lnTo>
                <a:lnTo>
                  <a:pt x="7852" y="10790"/>
                </a:lnTo>
                <a:lnTo>
                  <a:pt x="7852" y="10656"/>
                </a:lnTo>
                <a:lnTo>
                  <a:pt x="7743" y="10627"/>
                </a:lnTo>
                <a:lnTo>
                  <a:pt x="7722" y="10585"/>
                </a:lnTo>
                <a:lnTo>
                  <a:pt x="7769" y="10482"/>
                </a:lnTo>
                <a:lnTo>
                  <a:pt x="7769" y="10380"/>
                </a:lnTo>
                <a:lnTo>
                  <a:pt x="7737" y="10357"/>
                </a:lnTo>
                <a:lnTo>
                  <a:pt x="7701" y="10123"/>
                </a:lnTo>
                <a:lnTo>
                  <a:pt x="7691" y="10049"/>
                </a:lnTo>
                <a:lnTo>
                  <a:pt x="7670" y="10049"/>
                </a:lnTo>
                <a:lnTo>
                  <a:pt x="7659" y="9998"/>
                </a:lnTo>
                <a:lnTo>
                  <a:pt x="7597" y="9886"/>
                </a:lnTo>
                <a:lnTo>
                  <a:pt x="7550" y="9857"/>
                </a:lnTo>
                <a:lnTo>
                  <a:pt x="7529" y="9834"/>
                </a:lnTo>
                <a:lnTo>
                  <a:pt x="7468" y="9793"/>
                </a:lnTo>
                <a:lnTo>
                  <a:pt x="7416" y="9805"/>
                </a:lnTo>
                <a:lnTo>
                  <a:pt x="7411" y="9834"/>
                </a:lnTo>
                <a:lnTo>
                  <a:pt x="7338" y="9805"/>
                </a:lnTo>
                <a:lnTo>
                  <a:pt x="7312" y="9764"/>
                </a:lnTo>
                <a:lnTo>
                  <a:pt x="7282" y="9690"/>
                </a:lnTo>
                <a:lnTo>
                  <a:pt x="7260" y="9690"/>
                </a:lnTo>
                <a:lnTo>
                  <a:pt x="7260" y="9619"/>
                </a:lnTo>
                <a:lnTo>
                  <a:pt x="7225" y="9526"/>
                </a:lnTo>
                <a:lnTo>
                  <a:pt x="7183" y="9475"/>
                </a:lnTo>
                <a:lnTo>
                  <a:pt x="7162" y="9446"/>
                </a:lnTo>
                <a:lnTo>
                  <a:pt x="7131" y="9456"/>
                </a:lnTo>
                <a:lnTo>
                  <a:pt x="7121" y="9343"/>
                </a:lnTo>
                <a:lnTo>
                  <a:pt x="7079" y="9270"/>
                </a:lnTo>
                <a:lnTo>
                  <a:pt x="7032" y="9260"/>
                </a:lnTo>
                <a:lnTo>
                  <a:pt x="7011" y="9199"/>
                </a:lnTo>
                <a:lnTo>
                  <a:pt x="7063" y="9157"/>
                </a:lnTo>
                <a:lnTo>
                  <a:pt x="6992" y="9157"/>
                </a:lnTo>
                <a:lnTo>
                  <a:pt x="6919" y="9167"/>
                </a:lnTo>
                <a:lnTo>
                  <a:pt x="6914" y="9209"/>
                </a:lnTo>
                <a:lnTo>
                  <a:pt x="6877" y="9250"/>
                </a:lnTo>
                <a:lnTo>
                  <a:pt x="6836" y="9228"/>
                </a:lnTo>
                <a:lnTo>
                  <a:pt x="6799" y="9167"/>
                </a:lnTo>
                <a:lnTo>
                  <a:pt x="6737" y="9189"/>
                </a:lnTo>
                <a:lnTo>
                  <a:pt x="6681" y="9176"/>
                </a:lnTo>
                <a:lnTo>
                  <a:pt x="6681" y="9138"/>
                </a:lnTo>
                <a:lnTo>
                  <a:pt x="6643" y="9064"/>
                </a:lnTo>
                <a:lnTo>
                  <a:pt x="6603" y="9055"/>
                </a:lnTo>
                <a:lnTo>
                  <a:pt x="6582" y="8961"/>
                </a:lnTo>
                <a:lnTo>
                  <a:pt x="6561" y="9003"/>
                </a:lnTo>
                <a:lnTo>
                  <a:pt x="6566" y="9074"/>
                </a:lnTo>
                <a:lnTo>
                  <a:pt x="6488" y="9125"/>
                </a:lnTo>
                <a:lnTo>
                  <a:pt x="6488" y="9228"/>
                </a:lnTo>
                <a:lnTo>
                  <a:pt x="6509" y="9279"/>
                </a:lnTo>
                <a:lnTo>
                  <a:pt x="6493" y="9372"/>
                </a:lnTo>
                <a:lnTo>
                  <a:pt x="6462" y="9382"/>
                </a:lnTo>
                <a:lnTo>
                  <a:pt x="6447" y="9279"/>
                </a:lnTo>
                <a:lnTo>
                  <a:pt x="6473" y="9199"/>
                </a:lnTo>
                <a:lnTo>
                  <a:pt x="6478" y="9125"/>
                </a:lnTo>
                <a:lnTo>
                  <a:pt x="6457" y="9064"/>
                </a:lnTo>
                <a:lnTo>
                  <a:pt x="6493" y="9045"/>
                </a:lnTo>
                <a:lnTo>
                  <a:pt x="6499" y="9013"/>
                </a:lnTo>
                <a:lnTo>
                  <a:pt x="6509" y="8971"/>
                </a:lnTo>
                <a:lnTo>
                  <a:pt x="6493" y="8933"/>
                </a:lnTo>
                <a:lnTo>
                  <a:pt x="6473" y="8920"/>
                </a:lnTo>
                <a:lnTo>
                  <a:pt x="6441" y="8994"/>
                </a:lnTo>
                <a:lnTo>
                  <a:pt x="6422" y="9022"/>
                </a:lnTo>
                <a:lnTo>
                  <a:pt x="6370" y="9096"/>
                </a:lnTo>
                <a:lnTo>
                  <a:pt x="6323" y="9074"/>
                </a:lnTo>
                <a:lnTo>
                  <a:pt x="6318" y="9106"/>
                </a:lnTo>
                <a:lnTo>
                  <a:pt x="6281" y="9106"/>
                </a:lnTo>
                <a:lnTo>
                  <a:pt x="6240" y="9176"/>
                </a:lnTo>
                <a:lnTo>
                  <a:pt x="6229" y="9292"/>
                </a:lnTo>
                <a:lnTo>
                  <a:pt x="6224" y="9330"/>
                </a:lnTo>
                <a:lnTo>
                  <a:pt x="6198" y="9353"/>
                </a:lnTo>
                <a:lnTo>
                  <a:pt x="6151" y="9446"/>
                </a:lnTo>
                <a:lnTo>
                  <a:pt x="6120" y="9433"/>
                </a:lnTo>
                <a:lnTo>
                  <a:pt x="6099" y="9404"/>
                </a:lnTo>
                <a:lnTo>
                  <a:pt x="6078" y="9363"/>
                </a:lnTo>
                <a:lnTo>
                  <a:pt x="6052" y="9330"/>
                </a:lnTo>
                <a:lnTo>
                  <a:pt x="6022" y="9330"/>
                </a:lnTo>
                <a:lnTo>
                  <a:pt x="6022" y="9321"/>
                </a:lnTo>
                <a:lnTo>
                  <a:pt x="5991" y="9311"/>
                </a:lnTo>
                <a:lnTo>
                  <a:pt x="5970" y="9353"/>
                </a:lnTo>
                <a:lnTo>
                  <a:pt x="5934" y="9382"/>
                </a:lnTo>
                <a:lnTo>
                  <a:pt x="5903" y="9414"/>
                </a:lnTo>
                <a:lnTo>
                  <a:pt x="5877" y="9424"/>
                </a:lnTo>
                <a:lnTo>
                  <a:pt x="5861" y="9395"/>
                </a:lnTo>
                <a:lnTo>
                  <a:pt x="5851" y="9404"/>
                </a:lnTo>
                <a:lnTo>
                  <a:pt x="5830" y="9395"/>
                </a:lnTo>
                <a:lnTo>
                  <a:pt x="5830" y="9363"/>
                </a:lnTo>
                <a:lnTo>
                  <a:pt x="5809" y="9321"/>
                </a:lnTo>
                <a:lnTo>
                  <a:pt x="5783" y="9260"/>
                </a:lnTo>
                <a:lnTo>
                  <a:pt x="5762" y="9209"/>
                </a:lnTo>
                <a:lnTo>
                  <a:pt x="5748" y="9125"/>
                </a:lnTo>
                <a:lnTo>
                  <a:pt x="5741" y="9106"/>
                </a:lnTo>
                <a:lnTo>
                  <a:pt x="5741" y="9074"/>
                </a:lnTo>
                <a:lnTo>
                  <a:pt x="5753" y="9035"/>
                </a:lnTo>
                <a:lnTo>
                  <a:pt x="5753" y="9003"/>
                </a:lnTo>
                <a:lnTo>
                  <a:pt x="5758" y="8942"/>
                </a:lnTo>
                <a:lnTo>
                  <a:pt x="5767" y="8933"/>
                </a:lnTo>
                <a:lnTo>
                  <a:pt x="5767" y="8868"/>
                </a:lnTo>
                <a:lnTo>
                  <a:pt x="5767" y="8830"/>
                </a:lnTo>
                <a:lnTo>
                  <a:pt x="5774" y="8766"/>
                </a:lnTo>
                <a:lnTo>
                  <a:pt x="5779" y="8714"/>
                </a:lnTo>
                <a:lnTo>
                  <a:pt x="5800" y="8676"/>
                </a:lnTo>
                <a:lnTo>
                  <a:pt x="5793" y="8625"/>
                </a:lnTo>
                <a:lnTo>
                  <a:pt x="5800" y="8593"/>
                </a:lnTo>
                <a:lnTo>
                  <a:pt x="5804" y="8583"/>
                </a:lnTo>
                <a:lnTo>
                  <a:pt x="5788" y="8541"/>
                </a:lnTo>
                <a:lnTo>
                  <a:pt x="5767" y="8522"/>
                </a:lnTo>
                <a:lnTo>
                  <a:pt x="5753" y="8490"/>
                </a:lnTo>
                <a:lnTo>
                  <a:pt x="5736" y="8458"/>
                </a:lnTo>
                <a:lnTo>
                  <a:pt x="5727" y="8458"/>
                </a:lnTo>
                <a:lnTo>
                  <a:pt x="5701" y="8439"/>
                </a:lnTo>
                <a:lnTo>
                  <a:pt x="5685" y="8448"/>
                </a:lnTo>
                <a:lnTo>
                  <a:pt x="5670" y="8458"/>
                </a:lnTo>
                <a:lnTo>
                  <a:pt x="5659" y="8448"/>
                </a:lnTo>
                <a:lnTo>
                  <a:pt x="5638" y="8439"/>
                </a:lnTo>
                <a:lnTo>
                  <a:pt x="5633" y="8458"/>
                </a:lnTo>
                <a:lnTo>
                  <a:pt x="5612" y="8471"/>
                </a:lnTo>
                <a:lnTo>
                  <a:pt x="5581" y="8471"/>
                </a:lnTo>
                <a:lnTo>
                  <a:pt x="5555" y="8458"/>
                </a:lnTo>
                <a:lnTo>
                  <a:pt x="5545" y="8471"/>
                </a:lnTo>
                <a:lnTo>
                  <a:pt x="5540" y="8458"/>
                </a:lnTo>
                <a:lnTo>
                  <a:pt x="5524" y="8458"/>
                </a:lnTo>
                <a:lnTo>
                  <a:pt x="5508" y="8480"/>
                </a:lnTo>
                <a:lnTo>
                  <a:pt x="5503" y="8480"/>
                </a:lnTo>
                <a:lnTo>
                  <a:pt x="5489" y="8458"/>
                </a:lnTo>
                <a:lnTo>
                  <a:pt x="5482" y="8480"/>
                </a:lnTo>
                <a:lnTo>
                  <a:pt x="5463" y="8458"/>
                </a:lnTo>
                <a:lnTo>
                  <a:pt x="5477" y="8406"/>
                </a:lnTo>
                <a:lnTo>
                  <a:pt x="5489" y="8406"/>
                </a:lnTo>
                <a:lnTo>
                  <a:pt x="5503" y="8368"/>
                </a:lnTo>
                <a:lnTo>
                  <a:pt x="5515" y="8294"/>
                </a:lnTo>
                <a:lnTo>
                  <a:pt x="5508" y="8284"/>
                </a:lnTo>
                <a:lnTo>
                  <a:pt x="5519" y="8233"/>
                </a:lnTo>
                <a:lnTo>
                  <a:pt x="5515" y="8214"/>
                </a:lnTo>
                <a:lnTo>
                  <a:pt x="5529" y="8163"/>
                </a:lnTo>
                <a:lnTo>
                  <a:pt x="5529" y="8121"/>
                </a:lnTo>
                <a:lnTo>
                  <a:pt x="5519" y="8121"/>
                </a:lnTo>
                <a:lnTo>
                  <a:pt x="5519" y="8098"/>
                </a:lnTo>
                <a:lnTo>
                  <a:pt x="5534" y="8098"/>
                </a:lnTo>
                <a:lnTo>
                  <a:pt x="5545" y="8130"/>
                </a:lnTo>
                <a:lnTo>
                  <a:pt x="5571" y="8028"/>
                </a:lnTo>
                <a:lnTo>
                  <a:pt x="5581" y="7967"/>
                </a:lnTo>
                <a:lnTo>
                  <a:pt x="5571" y="7944"/>
                </a:lnTo>
                <a:lnTo>
                  <a:pt x="5592" y="7864"/>
                </a:lnTo>
                <a:lnTo>
                  <a:pt x="5628" y="7781"/>
                </a:lnTo>
                <a:lnTo>
                  <a:pt x="5638" y="7720"/>
                </a:lnTo>
                <a:lnTo>
                  <a:pt x="5623" y="7688"/>
                </a:lnTo>
                <a:lnTo>
                  <a:pt x="5586" y="7701"/>
                </a:lnTo>
                <a:lnTo>
                  <a:pt x="5534" y="7688"/>
                </a:lnTo>
                <a:lnTo>
                  <a:pt x="5468" y="7720"/>
                </a:lnTo>
                <a:lnTo>
                  <a:pt x="5426" y="7761"/>
                </a:lnTo>
                <a:lnTo>
                  <a:pt x="5416" y="7803"/>
                </a:lnTo>
                <a:lnTo>
                  <a:pt x="5400" y="7916"/>
                </a:lnTo>
                <a:lnTo>
                  <a:pt x="5379" y="7996"/>
                </a:lnTo>
                <a:lnTo>
                  <a:pt x="5338" y="8047"/>
                </a:lnTo>
                <a:lnTo>
                  <a:pt x="5301" y="8070"/>
                </a:lnTo>
                <a:lnTo>
                  <a:pt x="5255" y="8098"/>
                </a:lnTo>
                <a:lnTo>
                  <a:pt x="5208" y="8111"/>
                </a:lnTo>
                <a:lnTo>
                  <a:pt x="5152" y="8150"/>
                </a:lnTo>
                <a:lnTo>
                  <a:pt x="5131" y="8089"/>
                </a:lnTo>
                <a:lnTo>
                  <a:pt x="5068" y="8060"/>
                </a:lnTo>
                <a:lnTo>
                  <a:pt x="5053" y="7986"/>
                </a:lnTo>
                <a:lnTo>
                  <a:pt x="5042" y="7916"/>
                </a:lnTo>
                <a:lnTo>
                  <a:pt x="5011" y="7813"/>
                </a:lnTo>
                <a:lnTo>
                  <a:pt x="5006" y="7701"/>
                </a:lnTo>
                <a:lnTo>
                  <a:pt x="4996" y="7636"/>
                </a:lnTo>
                <a:lnTo>
                  <a:pt x="4990" y="7566"/>
                </a:lnTo>
                <a:lnTo>
                  <a:pt x="5001" y="7495"/>
                </a:lnTo>
                <a:lnTo>
                  <a:pt x="5022" y="7319"/>
                </a:lnTo>
                <a:lnTo>
                  <a:pt x="5037" y="7216"/>
                </a:lnTo>
                <a:lnTo>
                  <a:pt x="5074" y="7094"/>
                </a:lnTo>
                <a:lnTo>
                  <a:pt x="5068" y="7052"/>
                </a:lnTo>
                <a:lnTo>
                  <a:pt x="5074" y="6982"/>
                </a:lnTo>
                <a:lnTo>
                  <a:pt x="5084" y="6889"/>
                </a:lnTo>
                <a:lnTo>
                  <a:pt x="5105" y="6828"/>
                </a:lnTo>
                <a:lnTo>
                  <a:pt x="5140" y="6764"/>
                </a:lnTo>
                <a:lnTo>
                  <a:pt x="5208" y="6703"/>
                </a:lnTo>
                <a:lnTo>
                  <a:pt x="5275" y="6600"/>
                </a:lnTo>
                <a:lnTo>
                  <a:pt x="5327" y="6571"/>
                </a:lnTo>
                <a:lnTo>
                  <a:pt x="5364" y="6558"/>
                </a:lnTo>
                <a:lnTo>
                  <a:pt x="5400" y="6600"/>
                </a:lnTo>
                <a:lnTo>
                  <a:pt x="5456" y="6581"/>
                </a:lnTo>
                <a:lnTo>
                  <a:pt x="5489" y="6651"/>
                </a:lnTo>
                <a:lnTo>
                  <a:pt x="5534" y="6651"/>
                </a:lnTo>
                <a:lnTo>
                  <a:pt x="5555" y="6632"/>
                </a:lnTo>
                <a:lnTo>
                  <a:pt x="5576" y="6651"/>
                </a:lnTo>
                <a:lnTo>
                  <a:pt x="5592" y="6632"/>
                </a:lnTo>
                <a:lnTo>
                  <a:pt x="5581" y="6600"/>
                </a:lnTo>
                <a:lnTo>
                  <a:pt x="5586" y="6549"/>
                </a:lnTo>
                <a:lnTo>
                  <a:pt x="5581" y="6507"/>
                </a:lnTo>
                <a:lnTo>
                  <a:pt x="5607" y="6488"/>
                </a:lnTo>
                <a:lnTo>
                  <a:pt x="5654" y="6478"/>
                </a:lnTo>
                <a:lnTo>
                  <a:pt x="5706" y="6497"/>
                </a:lnTo>
                <a:lnTo>
                  <a:pt x="5774" y="6478"/>
                </a:lnTo>
                <a:lnTo>
                  <a:pt x="5804" y="6520"/>
                </a:lnTo>
                <a:lnTo>
                  <a:pt x="5826" y="6581"/>
                </a:lnTo>
                <a:lnTo>
                  <a:pt x="5835" y="6581"/>
                </a:lnTo>
                <a:lnTo>
                  <a:pt x="5903" y="6520"/>
                </a:lnTo>
                <a:lnTo>
                  <a:pt x="5923" y="6539"/>
                </a:lnTo>
                <a:lnTo>
                  <a:pt x="5955" y="6661"/>
                </a:lnTo>
                <a:lnTo>
                  <a:pt x="5965" y="6735"/>
                </a:lnTo>
                <a:lnTo>
                  <a:pt x="5944" y="6828"/>
                </a:lnTo>
                <a:lnTo>
                  <a:pt x="5944" y="6879"/>
                </a:lnTo>
                <a:lnTo>
                  <a:pt x="5965" y="6982"/>
                </a:lnTo>
                <a:lnTo>
                  <a:pt x="5986" y="7094"/>
                </a:lnTo>
                <a:lnTo>
                  <a:pt x="6000" y="7123"/>
                </a:lnTo>
                <a:lnTo>
                  <a:pt x="6007" y="7187"/>
                </a:lnTo>
                <a:lnTo>
                  <a:pt x="6038" y="7206"/>
                </a:lnTo>
                <a:lnTo>
                  <a:pt x="6052" y="7187"/>
                </a:lnTo>
                <a:lnTo>
                  <a:pt x="6073" y="7104"/>
                </a:lnTo>
                <a:lnTo>
                  <a:pt x="6085" y="7052"/>
                </a:lnTo>
                <a:lnTo>
                  <a:pt x="6094" y="6959"/>
                </a:lnTo>
                <a:lnTo>
                  <a:pt x="6078" y="6805"/>
                </a:lnTo>
                <a:lnTo>
                  <a:pt x="6085" y="6744"/>
                </a:lnTo>
                <a:lnTo>
                  <a:pt x="6068" y="6642"/>
                </a:lnTo>
                <a:lnTo>
                  <a:pt x="6064" y="6529"/>
                </a:lnTo>
                <a:lnTo>
                  <a:pt x="6064" y="6436"/>
                </a:lnTo>
                <a:lnTo>
                  <a:pt x="6085" y="6334"/>
                </a:lnTo>
                <a:lnTo>
                  <a:pt x="6120" y="6263"/>
                </a:lnTo>
                <a:lnTo>
                  <a:pt x="6162" y="6189"/>
                </a:lnTo>
                <a:lnTo>
                  <a:pt x="6234" y="6109"/>
                </a:lnTo>
                <a:lnTo>
                  <a:pt x="6250" y="6058"/>
                </a:lnTo>
                <a:lnTo>
                  <a:pt x="6285" y="6006"/>
                </a:lnTo>
                <a:lnTo>
                  <a:pt x="6311" y="6006"/>
                </a:lnTo>
                <a:lnTo>
                  <a:pt x="6363" y="5923"/>
                </a:lnTo>
                <a:lnTo>
                  <a:pt x="6426" y="5881"/>
                </a:lnTo>
                <a:lnTo>
                  <a:pt x="6478" y="5779"/>
                </a:lnTo>
                <a:lnTo>
                  <a:pt x="6488" y="5647"/>
                </a:lnTo>
                <a:lnTo>
                  <a:pt x="6488" y="5596"/>
                </a:lnTo>
                <a:lnTo>
                  <a:pt x="6473" y="5583"/>
                </a:lnTo>
                <a:lnTo>
                  <a:pt x="6488" y="5461"/>
                </a:lnTo>
                <a:lnTo>
                  <a:pt x="6457" y="5419"/>
                </a:lnTo>
                <a:lnTo>
                  <a:pt x="6488" y="5429"/>
                </a:lnTo>
                <a:lnTo>
                  <a:pt x="6493" y="5349"/>
                </a:lnTo>
                <a:lnTo>
                  <a:pt x="6509" y="5288"/>
                </a:lnTo>
                <a:lnTo>
                  <a:pt x="6499" y="5400"/>
                </a:lnTo>
                <a:lnTo>
                  <a:pt x="6519" y="5451"/>
                </a:lnTo>
                <a:lnTo>
                  <a:pt x="6493" y="5544"/>
                </a:lnTo>
                <a:lnTo>
                  <a:pt x="6493" y="5554"/>
                </a:lnTo>
                <a:lnTo>
                  <a:pt x="6545" y="5442"/>
                </a:lnTo>
                <a:lnTo>
                  <a:pt x="6566" y="5390"/>
                </a:lnTo>
                <a:lnTo>
                  <a:pt x="6577" y="5339"/>
                </a:lnTo>
                <a:lnTo>
                  <a:pt x="6566" y="5317"/>
                </a:lnTo>
                <a:lnTo>
                  <a:pt x="6566" y="5246"/>
                </a:lnTo>
                <a:lnTo>
                  <a:pt x="6577" y="5275"/>
                </a:lnTo>
                <a:lnTo>
                  <a:pt x="6587" y="5288"/>
                </a:lnTo>
                <a:lnTo>
                  <a:pt x="6587" y="5317"/>
                </a:lnTo>
                <a:lnTo>
                  <a:pt x="6643" y="5214"/>
                </a:lnTo>
                <a:lnTo>
                  <a:pt x="6669" y="5121"/>
                </a:lnTo>
                <a:lnTo>
                  <a:pt x="6655" y="5111"/>
                </a:lnTo>
                <a:lnTo>
                  <a:pt x="6681" y="5070"/>
                </a:lnTo>
                <a:lnTo>
                  <a:pt x="6674" y="5092"/>
                </a:lnTo>
                <a:lnTo>
                  <a:pt x="6711" y="5092"/>
                </a:lnTo>
                <a:lnTo>
                  <a:pt x="6794" y="5050"/>
                </a:lnTo>
                <a:lnTo>
                  <a:pt x="6784" y="5018"/>
                </a:lnTo>
                <a:lnTo>
                  <a:pt x="6695" y="5050"/>
                </a:lnTo>
                <a:lnTo>
                  <a:pt x="6747" y="5009"/>
                </a:lnTo>
                <a:lnTo>
                  <a:pt x="6784" y="4999"/>
                </a:lnTo>
                <a:lnTo>
                  <a:pt x="6810" y="4999"/>
                </a:lnTo>
                <a:lnTo>
                  <a:pt x="6851" y="4980"/>
                </a:lnTo>
                <a:lnTo>
                  <a:pt x="6877" y="4980"/>
                </a:lnTo>
                <a:lnTo>
                  <a:pt x="6919" y="4957"/>
                </a:lnTo>
                <a:lnTo>
                  <a:pt x="6928" y="4916"/>
                </a:lnTo>
                <a:lnTo>
                  <a:pt x="6919" y="4887"/>
                </a:lnTo>
                <a:lnTo>
                  <a:pt x="6919" y="4938"/>
                </a:lnTo>
                <a:lnTo>
                  <a:pt x="6893" y="4928"/>
                </a:lnTo>
                <a:lnTo>
                  <a:pt x="6888" y="4864"/>
                </a:lnTo>
                <a:lnTo>
                  <a:pt x="6898" y="4794"/>
                </a:lnTo>
                <a:lnTo>
                  <a:pt x="6907" y="4761"/>
                </a:lnTo>
                <a:lnTo>
                  <a:pt x="6954" y="4681"/>
                </a:lnTo>
                <a:lnTo>
                  <a:pt x="7022" y="4640"/>
                </a:lnTo>
                <a:lnTo>
                  <a:pt x="7084" y="4588"/>
                </a:lnTo>
                <a:lnTo>
                  <a:pt x="7152" y="4527"/>
                </a:lnTo>
                <a:lnTo>
                  <a:pt x="7152" y="4486"/>
                </a:lnTo>
                <a:lnTo>
                  <a:pt x="7213" y="4466"/>
                </a:lnTo>
                <a:lnTo>
                  <a:pt x="7303" y="4466"/>
                </a:lnTo>
                <a:lnTo>
                  <a:pt x="7188" y="4579"/>
                </a:lnTo>
                <a:lnTo>
                  <a:pt x="7173" y="4691"/>
                </a:lnTo>
                <a:lnTo>
                  <a:pt x="7213" y="4701"/>
                </a:lnTo>
                <a:lnTo>
                  <a:pt x="7291" y="4598"/>
                </a:lnTo>
                <a:lnTo>
                  <a:pt x="7354" y="4547"/>
                </a:lnTo>
                <a:lnTo>
                  <a:pt x="7484" y="4466"/>
                </a:lnTo>
                <a:lnTo>
                  <a:pt x="7567" y="4383"/>
                </a:lnTo>
                <a:lnTo>
                  <a:pt x="7536" y="4332"/>
                </a:lnTo>
                <a:lnTo>
                  <a:pt x="7550" y="4239"/>
                </a:lnTo>
                <a:lnTo>
                  <a:pt x="7473" y="4383"/>
                </a:lnTo>
                <a:lnTo>
                  <a:pt x="7380" y="4402"/>
                </a:lnTo>
                <a:lnTo>
                  <a:pt x="7317" y="4341"/>
                </a:lnTo>
                <a:lnTo>
                  <a:pt x="7317" y="4239"/>
                </a:lnTo>
                <a:lnTo>
                  <a:pt x="7322" y="4094"/>
                </a:lnTo>
                <a:lnTo>
                  <a:pt x="7390" y="4004"/>
                </a:lnTo>
                <a:lnTo>
                  <a:pt x="7354" y="3940"/>
                </a:lnTo>
                <a:lnTo>
                  <a:pt x="7270" y="3953"/>
                </a:lnTo>
                <a:lnTo>
                  <a:pt x="7141" y="4065"/>
                </a:lnTo>
                <a:lnTo>
                  <a:pt x="7022" y="4239"/>
                </a:lnTo>
                <a:lnTo>
                  <a:pt x="6975" y="4261"/>
                </a:lnTo>
                <a:lnTo>
                  <a:pt x="7058" y="4136"/>
                </a:lnTo>
                <a:lnTo>
                  <a:pt x="7167" y="3963"/>
                </a:lnTo>
                <a:lnTo>
                  <a:pt x="7244" y="3902"/>
                </a:lnTo>
                <a:lnTo>
                  <a:pt x="7307" y="3809"/>
                </a:lnTo>
                <a:lnTo>
                  <a:pt x="7364" y="3799"/>
                </a:lnTo>
                <a:lnTo>
                  <a:pt x="7442" y="3799"/>
                </a:lnTo>
                <a:lnTo>
                  <a:pt x="7550" y="3828"/>
                </a:lnTo>
                <a:lnTo>
                  <a:pt x="7644" y="3809"/>
                </a:lnTo>
                <a:lnTo>
                  <a:pt x="7727" y="3696"/>
                </a:lnTo>
                <a:lnTo>
                  <a:pt x="7821" y="3655"/>
                </a:lnTo>
                <a:lnTo>
                  <a:pt x="7866" y="3603"/>
                </a:lnTo>
                <a:lnTo>
                  <a:pt x="7913" y="3561"/>
                </a:lnTo>
                <a:lnTo>
                  <a:pt x="7934" y="3407"/>
                </a:lnTo>
                <a:lnTo>
                  <a:pt x="7924" y="3366"/>
                </a:lnTo>
                <a:lnTo>
                  <a:pt x="7882" y="3347"/>
                </a:lnTo>
                <a:lnTo>
                  <a:pt x="7882" y="3234"/>
                </a:lnTo>
                <a:lnTo>
                  <a:pt x="7861" y="3193"/>
                </a:lnTo>
                <a:lnTo>
                  <a:pt x="7784" y="3160"/>
                </a:lnTo>
                <a:lnTo>
                  <a:pt x="7753" y="3090"/>
                </a:lnTo>
                <a:lnTo>
                  <a:pt x="7701" y="3016"/>
                </a:lnTo>
                <a:lnTo>
                  <a:pt x="7743" y="2936"/>
                </a:lnTo>
                <a:lnTo>
                  <a:pt x="7717" y="2782"/>
                </a:lnTo>
                <a:lnTo>
                  <a:pt x="7691" y="2628"/>
                </a:lnTo>
                <a:lnTo>
                  <a:pt x="7680" y="2516"/>
                </a:lnTo>
                <a:lnTo>
                  <a:pt x="7633" y="2567"/>
                </a:lnTo>
                <a:lnTo>
                  <a:pt x="7555" y="2708"/>
                </a:lnTo>
                <a:lnTo>
                  <a:pt x="7468" y="2782"/>
                </a:lnTo>
                <a:lnTo>
                  <a:pt x="7447" y="2698"/>
                </a:lnTo>
                <a:lnTo>
                  <a:pt x="7406" y="2689"/>
                </a:lnTo>
                <a:lnTo>
                  <a:pt x="7432" y="2525"/>
                </a:lnTo>
                <a:lnTo>
                  <a:pt x="7463" y="2422"/>
                </a:lnTo>
                <a:lnTo>
                  <a:pt x="7380" y="2413"/>
                </a:lnTo>
                <a:lnTo>
                  <a:pt x="7374" y="2361"/>
                </a:lnTo>
                <a:lnTo>
                  <a:pt x="7338" y="2288"/>
                </a:lnTo>
                <a:lnTo>
                  <a:pt x="7303" y="2246"/>
                </a:lnTo>
                <a:lnTo>
                  <a:pt x="7256" y="2288"/>
                </a:lnTo>
                <a:lnTo>
                  <a:pt x="7209" y="2268"/>
                </a:lnTo>
                <a:lnTo>
                  <a:pt x="7141" y="2236"/>
                </a:lnTo>
                <a:lnTo>
                  <a:pt x="7100" y="2268"/>
                </a:lnTo>
                <a:lnTo>
                  <a:pt x="7058" y="2464"/>
                </a:lnTo>
                <a:lnTo>
                  <a:pt x="7048" y="2576"/>
                </a:lnTo>
                <a:lnTo>
                  <a:pt x="6950" y="2698"/>
                </a:lnTo>
                <a:lnTo>
                  <a:pt x="6985" y="2801"/>
                </a:lnTo>
                <a:lnTo>
                  <a:pt x="6992" y="2904"/>
                </a:lnTo>
                <a:lnTo>
                  <a:pt x="6971" y="2987"/>
                </a:lnTo>
                <a:lnTo>
                  <a:pt x="6919" y="3080"/>
                </a:lnTo>
                <a:lnTo>
                  <a:pt x="6841" y="3170"/>
                </a:lnTo>
                <a:lnTo>
                  <a:pt x="6742" y="3234"/>
                </a:lnTo>
                <a:lnTo>
                  <a:pt x="6763" y="3295"/>
                </a:lnTo>
                <a:lnTo>
                  <a:pt x="6737" y="3501"/>
                </a:lnTo>
                <a:lnTo>
                  <a:pt x="6674" y="3632"/>
                </a:lnTo>
                <a:lnTo>
                  <a:pt x="6629" y="3674"/>
                </a:lnTo>
                <a:lnTo>
                  <a:pt x="6577" y="3552"/>
                </a:lnTo>
                <a:lnTo>
                  <a:pt x="6577" y="3407"/>
                </a:lnTo>
                <a:lnTo>
                  <a:pt x="6596" y="3286"/>
                </a:lnTo>
                <a:lnTo>
                  <a:pt x="6634" y="3170"/>
                </a:lnTo>
                <a:lnTo>
                  <a:pt x="6582" y="3151"/>
                </a:lnTo>
                <a:lnTo>
                  <a:pt x="6504" y="3151"/>
                </a:lnTo>
                <a:lnTo>
                  <a:pt x="6462" y="3090"/>
                </a:lnTo>
                <a:lnTo>
                  <a:pt x="6410" y="3058"/>
                </a:lnTo>
                <a:lnTo>
                  <a:pt x="6396" y="2997"/>
                </a:lnTo>
                <a:lnTo>
                  <a:pt x="6358" y="2945"/>
                </a:lnTo>
                <a:lnTo>
                  <a:pt x="6281" y="2894"/>
                </a:lnTo>
                <a:lnTo>
                  <a:pt x="6203" y="2926"/>
                </a:lnTo>
                <a:lnTo>
                  <a:pt x="6214" y="2824"/>
                </a:lnTo>
                <a:lnTo>
                  <a:pt x="6229" y="2708"/>
                </a:lnTo>
                <a:lnTo>
                  <a:pt x="6167" y="2689"/>
                </a:lnTo>
                <a:lnTo>
                  <a:pt x="6219" y="2535"/>
                </a:lnTo>
                <a:lnTo>
                  <a:pt x="6271" y="2442"/>
                </a:lnTo>
                <a:lnTo>
                  <a:pt x="6370" y="2297"/>
                </a:lnTo>
                <a:lnTo>
                  <a:pt x="6462" y="2207"/>
                </a:lnTo>
                <a:lnTo>
                  <a:pt x="6525" y="2185"/>
                </a:lnTo>
                <a:lnTo>
                  <a:pt x="6556" y="2114"/>
                </a:lnTo>
                <a:lnTo>
                  <a:pt x="6613" y="2063"/>
                </a:lnTo>
                <a:lnTo>
                  <a:pt x="6681" y="2053"/>
                </a:lnTo>
                <a:lnTo>
                  <a:pt x="6763" y="1970"/>
                </a:lnTo>
                <a:lnTo>
                  <a:pt x="6794" y="1919"/>
                </a:lnTo>
                <a:lnTo>
                  <a:pt x="6877" y="1816"/>
                </a:lnTo>
                <a:lnTo>
                  <a:pt x="6907" y="1755"/>
                </a:lnTo>
                <a:lnTo>
                  <a:pt x="6945" y="1797"/>
                </a:lnTo>
                <a:lnTo>
                  <a:pt x="7011" y="1774"/>
                </a:lnTo>
                <a:lnTo>
                  <a:pt x="7131" y="1694"/>
                </a:lnTo>
                <a:lnTo>
                  <a:pt x="7157" y="1630"/>
                </a:lnTo>
                <a:lnTo>
                  <a:pt x="7147" y="1569"/>
                </a:lnTo>
                <a:lnTo>
                  <a:pt x="7204" y="1508"/>
                </a:lnTo>
                <a:lnTo>
                  <a:pt x="7218" y="1457"/>
                </a:lnTo>
                <a:lnTo>
                  <a:pt x="7183" y="1396"/>
                </a:lnTo>
                <a:lnTo>
                  <a:pt x="7126" y="1386"/>
                </a:lnTo>
                <a:lnTo>
                  <a:pt x="7063" y="1373"/>
                </a:lnTo>
                <a:lnTo>
                  <a:pt x="7011" y="1498"/>
                </a:lnTo>
                <a:lnTo>
                  <a:pt x="6945" y="1601"/>
                </a:lnTo>
                <a:lnTo>
                  <a:pt x="6867" y="1681"/>
                </a:lnTo>
                <a:lnTo>
                  <a:pt x="6851" y="1601"/>
                </a:lnTo>
                <a:lnTo>
                  <a:pt x="6898" y="1518"/>
                </a:lnTo>
                <a:lnTo>
                  <a:pt x="6877" y="1447"/>
                </a:lnTo>
                <a:lnTo>
                  <a:pt x="6778" y="1527"/>
                </a:lnTo>
                <a:lnTo>
                  <a:pt x="6825" y="1415"/>
                </a:lnTo>
                <a:lnTo>
                  <a:pt x="6752" y="1396"/>
                </a:lnTo>
                <a:lnTo>
                  <a:pt x="6815" y="1335"/>
                </a:lnTo>
                <a:lnTo>
                  <a:pt x="6815" y="1210"/>
                </a:lnTo>
                <a:lnTo>
                  <a:pt x="6794" y="1158"/>
                </a:lnTo>
                <a:lnTo>
                  <a:pt x="6747" y="1139"/>
                </a:lnTo>
                <a:close/>
                <a:moveTo>
                  <a:pt x="3105" y="1181"/>
                </a:moveTo>
                <a:lnTo>
                  <a:pt x="3093" y="1190"/>
                </a:lnTo>
                <a:lnTo>
                  <a:pt x="3027" y="1261"/>
                </a:lnTo>
                <a:lnTo>
                  <a:pt x="3088" y="1261"/>
                </a:lnTo>
                <a:lnTo>
                  <a:pt x="3157" y="1232"/>
                </a:lnTo>
                <a:lnTo>
                  <a:pt x="3171" y="1210"/>
                </a:lnTo>
                <a:lnTo>
                  <a:pt x="3140" y="1181"/>
                </a:lnTo>
                <a:lnTo>
                  <a:pt x="3105" y="1181"/>
                </a:lnTo>
                <a:close/>
                <a:moveTo>
                  <a:pt x="18507" y="1190"/>
                </a:moveTo>
                <a:lnTo>
                  <a:pt x="18490" y="1232"/>
                </a:lnTo>
                <a:lnTo>
                  <a:pt x="18533" y="1271"/>
                </a:lnTo>
                <a:lnTo>
                  <a:pt x="18575" y="1261"/>
                </a:lnTo>
                <a:lnTo>
                  <a:pt x="18507" y="1190"/>
                </a:lnTo>
                <a:close/>
                <a:moveTo>
                  <a:pt x="6525" y="1344"/>
                </a:moveTo>
                <a:lnTo>
                  <a:pt x="6473" y="1396"/>
                </a:lnTo>
                <a:lnTo>
                  <a:pt x="6415" y="1425"/>
                </a:lnTo>
                <a:lnTo>
                  <a:pt x="6452" y="1476"/>
                </a:lnTo>
                <a:lnTo>
                  <a:pt x="6493" y="1466"/>
                </a:lnTo>
                <a:lnTo>
                  <a:pt x="6540" y="1498"/>
                </a:lnTo>
                <a:lnTo>
                  <a:pt x="6587" y="1457"/>
                </a:lnTo>
                <a:lnTo>
                  <a:pt x="6577" y="1415"/>
                </a:lnTo>
                <a:lnTo>
                  <a:pt x="6571" y="1396"/>
                </a:lnTo>
                <a:lnTo>
                  <a:pt x="6556" y="1373"/>
                </a:lnTo>
                <a:lnTo>
                  <a:pt x="6525" y="1344"/>
                </a:lnTo>
                <a:close/>
                <a:moveTo>
                  <a:pt x="2855" y="1476"/>
                </a:moveTo>
                <a:lnTo>
                  <a:pt x="2497" y="1938"/>
                </a:lnTo>
                <a:lnTo>
                  <a:pt x="2561" y="1899"/>
                </a:lnTo>
                <a:lnTo>
                  <a:pt x="2580" y="1835"/>
                </a:lnTo>
                <a:lnTo>
                  <a:pt x="2658" y="1806"/>
                </a:lnTo>
                <a:lnTo>
                  <a:pt x="2612" y="1858"/>
                </a:lnTo>
                <a:lnTo>
                  <a:pt x="2606" y="1899"/>
                </a:lnTo>
                <a:lnTo>
                  <a:pt x="2674" y="1877"/>
                </a:lnTo>
                <a:lnTo>
                  <a:pt x="2705" y="1899"/>
                </a:lnTo>
                <a:lnTo>
                  <a:pt x="2679" y="1951"/>
                </a:lnTo>
                <a:lnTo>
                  <a:pt x="2716" y="1989"/>
                </a:lnTo>
                <a:lnTo>
                  <a:pt x="2721" y="2031"/>
                </a:lnTo>
                <a:lnTo>
                  <a:pt x="2761" y="2031"/>
                </a:lnTo>
                <a:lnTo>
                  <a:pt x="2799" y="2012"/>
                </a:lnTo>
                <a:lnTo>
                  <a:pt x="2881" y="1887"/>
                </a:lnTo>
                <a:lnTo>
                  <a:pt x="2964" y="1877"/>
                </a:lnTo>
                <a:lnTo>
                  <a:pt x="3046" y="1826"/>
                </a:lnTo>
                <a:lnTo>
                  <a:pt x="3037" y="1713"/>
                </a:lnTo>
                <a:lnTo>
                  <a:pt x="2928" y="1694"/>
                </a:lnTo>
                <a:lnTo>
                  <a:pt x="2876" y="1784"/>
                </a:lnTo>
                <a:lnTo>
                  <a:pt x="2865" y="1755"/>
                </a:lnTo>
                <a:lnTo>
                  <a:pt x="2923" y="1681"/>
                </a:lnTo>
                <a:lnTo>
                  <a:pt x="2891" y="1569"/>
                </a:lnTo>
                <a:lnTo>
                  <a:pt x="2855" y="1476"/>
                </a:lnTo>
                <a:close/>
                <a:moveTo>
                  <a:pt x="7421" y="1559"/>
                </a:moveTo>
                <a:lnTo>
                  <a:pt x="7380" y="1569"/>
                </a:lnTo>
                <a:lnTo>
                  <a:pt x="7338" y="1630"/>
                </a:lnTo>
                <a:lnTo>
                  <a:pt x="7328" y="1694"/>
                </a:lnTo>
                <a:lnTo>
                  <a:pt x="7380" y="1681"/>
                </a:lnTo>
                <a:lnTo>
                  <a:pt x="7421" y="1652"/>
                </a:lnTo>
                <a:lnTo>
                  <a:pt x="7432" y="1643"/>
                </a:lnTo>
                <a:lnTo>
                  <a:pt x="7447" y="1591"/>
                </a:lnTo>
                <a:lnTo>
                  <a:pt x="7421" y="1559"/>
                </a:lnTo>
                <a:close/>
                <a:moveTo>
                  <a:pt x="10064" y="1765"/>
                </a:moveTo>
                <a:lnTo>
                  <a:pt x="9986" y="1826"/>
                </a:lnTo>
                <a:lnTo>
                  <a:pt x="9934" y="1784"/>
                </a:lnTo>
                <a:lnTo>
                  <a:pt x="9857" y="1858"/>
                </a:lnTo>
                <a:lnTo>
                  <a:pt x="9795" y="1774"/>
                </a:lnTo>
                <a:lnTo>
                  <a:pt x="9722" y="1797"/>
                </a:lnTo>
                <a:lnTo>
                  <a:pt x="9687" y="1867"/>
                </a:lnTo>
                <a:lnTo>
                  <a:pt x="9779" y="1899"/>
                </a:lnTo>
                <a:lnTo>
                  <a:pt x="9779" y="1928"/>
                </a:lnTo>
                <a:lnTo>
                  <a:pt x="9696" y="1960"/>
                </a:lnTo>
                <a:lnTo>
                  <a:pt x="9790" y="2012"/>
                </a:lnTo>
                <a:lnTo>
                  <a:pt x="9738" y="2063"/>
                </a:lnTo>
                <a:lnTo>
                  <a:pt x="9868" y="2105"/>
                </a:lnTo>
                <a:lnTo>
                  <a:pt x="9925" y="2124"/>
                </a:lnTo>
                <a:lnTo>
                  <a:pt x="9965" y="2105"/>
                </a:lnTo>
                <a:lnTo>
                  <a:pt x="10106" y="2021"/>
                </a:lnTo>
                <a:lnTo>
                  <a:pt x="10172" y="1928"/>
                </a:lnTo>
                <a:lnTo>
                  <a:pt x="10127" y="1848"/>
                </a:lnTo>
                <a:lnTo>
                  <a:pt x="10142" y="1765"/>
                </a:lnTo>
                <a:lnTo>
                  <a:pt x="10064" y="1765"/>
                </a:lnTo>
                <a:close/>
                <a:moveTo>
                  <a:pt x="6872" y="1858"/>
                </a:moveTo>
                <a:lnTo>
                  <a:pt x="6815" y="1960"/>
                </a:lnTo>
                <a:lnTo>
                  <a:pt x="6778" y="2063"/>
                </a:lnTo>
                <a:lnTo>
                  <a:pt x="6716" y="2114"/>
                </a:lnTo>
                <a:lnTo>
                  <a:pt x="6784" y="2105"/>
                </a:lnTo>
                <a:lnTo>
                  <a:pt x="6773" y="2175"/>
                </a:lnTo>
                <a:lnTo>
                  <a:pt x="6862" y="2114"/>
                </a:lnTo>
                <a:lnTo>
                  <a:pt x="6928" y="2053"/>
                </a:lnTo>
                <a:lnTo>
                  <a:pt x="6940" y="2105"/>
                </a:lnTo>
                <a:lnTo>
                  <a:pt x="7001" y="2134"/>
                </a:lnTo>
                <a:lnTo>
                  <a:pt x="7058" y="2092"/>
                </a:lnTo>
                <a:lnTo>
                  <a:pt x="7037" y="2053"/>
                </a:lnTo>
                <a:lnTo>
                  <a:pt x="7001" y="2063"/>
                </a:lnTo>
                <a:lnTo>
                  <a:pt x="7011" y="2012"/>
                </a:lnTo>
                <a:lnTo>
                  <a:pt x="6975" y="1970"/>
                </a:lnTo>
                <a:lnTo>
                  <a:pt x="6933" y="1928"/>
                </a:lnTo>
                <a:lnTo>
                  <a:pt x="6919" y="1899"/>
                </a:lnTo>
                <a:lnTo>
                  <a:pt x="6893" y="1919"/>
                </a:lnTo>
                <a:lnTo>
                  <a:pt x="6898" y="1867"/>
                </a:lnTo>
                <a:lnTo>
                  <a:pt x="6872" y="1858"/>
                </a:lnTo>
                <a:close/>
                <a:moveTo>
                  <a:pt x="2778" y="2092"/>
                </a:moveTo>
                <a:lnTo>
                  <a:pt x="2747" y="2134"/>
                </a:lnTo>
                <a:lnTo>
                  <a:pt x="2752" y="2143"/>
                </a:lnTo>
                <a:lnTo>
                  <a:pt x="2794" y="2134"/>
                </a:lnTo>
                <a:lnTo>
                  <a:pt x="2799" y="2166"/>
                </a:lnTo>
                <a:lnTo>
                  <a:pt x="2820" y="2185"/>
                </a:lnTo>
                <a:lnTo>
                  <a:pt x="2871" y="2166"/>
                </a:lnTo>
                <a:lnTo>
                  <a:pt x="2881" y="2143"/>
                </a:lnTo>
                <a:lnTo>
                  <a:pt x="2846" y="2134"/>
                </a:lnTo>
                <a:lnTo>
                  <a:pt x="2829" y="2105"/>
                </a:lnTo>
                <a:lnTo>
                  <a:pt x="2794" y="2114"/>
                </a:lnTo>
                <a:lnTo>
                  <a:pt x="2778" y="2092"/>
                </a:lnTo>
                <a:close/>
                <a:moveTo>
                  <a:pt x="6877" y="2195"/>
                </a:moveTo>
                <a:lnTo>
                  <a:pt x="6825" y="2246"/>
                </a:lnTo>
                <a:lnTo>
                  <a:pt x="6825" y="2288"/>
                </a:lnTo>
                <a:lnTo>
                  <a:pt x="6856" y="2288"/>
                </a:lnTo>
                <a:lnTo>
                  <a:pt x="6933" y="2217"/>
                </a:lnTo>
                <a:lnTo>
                  <a:pt x="6940" y="2195"/>
                </a:lnTo>
                <a:lnTo>
                  <a:pt x="6877" y="2195"/>
                </a:lnTo>
                <a:close/>
                <a:moveTo>
                  <a:pt x="7011" y="2259"/>
                </a:moveTo>
                <a:lnTo>
                  <a:pt x="6985" y="2297"/>
                </a:lnTo>
                <a:lnTo>
                  <a:pt x="6980" y="2310"/>
                </a:lnTo>
                <a:lnTo>
                  <a:pt x="6980" y="2339"/>
                </a:lnTo>
                <a:lnTo>
                  <a:pt x="6996" y="2349"/>
                </a:lnTo>
                <a:lnTo>
                  <a:pt x="7037" y="2288"/>
                </a:lnTo>
                <a:lnTo>
                  <a:pt x="7032" y="2259"/>
                </a:lnTo>
                <a:lnTo>
                  <a:pt x="7011" y="2259"/>
                </a:lnTo>
                <a:close/>
                <a:moveTo>
                  <a:pt x="2756" y="2503"/>
                </a:moveTo>
                <a:lnTo>
                  <a:pt x="2700" y="2525"/>
                </a:lnTo>
                <a:lnTo>
                  <a:pt x="2705" y="2567"/>
                </a:lnTo>
                <a:lnTo>
                  <a:pt x="2726" y="2586"/>
                </a:lnTo>
                <a:lnTo>
                  <a:pt x="2768" y="2567"/>
                </a:lnTo>
                <a:lnTo>
                  <a:pt x="2794" y="2516"/>
                </a:lnTo>
                <a:lnTo>
                  <a:pt x="2756" y="2503"/>
                </a:lnTo>
                <a:close/>
                <a:moveTo>
                  <a:pt x="10556" y="2730"/>
                </a:moveTo>
                <a:lnTo>
                  <a:pt x="10516" y="2833"/>
                </a:lnTo>
                <a:lnTo>
                  <a:pt x="10495" y="2955"/>
                </a:lnTo>
                <a:lnTo>
                  <a:pt x="10516" y="3029"/>
                </a:lnTo>
                <a:lnTo>
                  <a:pt x="10521" y="3151"/>
                </a:lnTo>
                <a:lnTo>
                  <a:pt x="10547" y="3090"/>
                </a:lnTo>
                <a:lnTo>
                  <a:pt x="10561" y="3119"/>
                </a:lnTo>
                <a:lnTo>
                  <a:pt x="10542" y="3183"/>
                </a:lnTo>
                <a:lnTo>
                  <a:pt x="10556" y="3212"/>
                </a:lnTo>
                <a:lnTo>
                  <a:pt x="10613" y="3234"/>
                </a:lnTo>
                <a:lnTo>
                  <a:pt x="10650" y="3314"/>
                </a:lnTo>
                <a:lnTo>
                  <a:pt x="10639" y="3398"/>
                </a:lnTo>
                <a:lnTo>
                  <a:pt x="10568" y="3375"/>
                </a:lnTo>
                <a:lnTo>
                  <a:pt x="10556" y="3468"/>
                </a:lnTo>
                <a:lnTo>
                  <a:pt x="10582" y="3542"/>
                </a:lnTo>
                <a:lnTo>
                  <a:pt x="10525" y="3581"/>
                </a:lnTo>
                <a:lnTo>
                  <a:pt x="10542" y="3632"/>
                </a:lnTo>
                <a:lnTo>
                  <a:pt x="10624" y="3655"/>
                </a:lnTo>
                <a:lnTo>
                  <a:pt x="10577" y="3674"/>
                </a:lnTo>
                <a:lnTo>
                  <a:pt x="10495" y="3818"/>
                </a:lnTo>
                <a:lnTo>
                  <a:pt x="10525" y="3837"/>
                </a:lnTo>
                <a:lnTo>
                  <a:pt x="10561" y="3799"/>
                </a:lnTo>
                <a:lnTo>
                  <a:pt x="10608" y="3809"/>
                </a:lnTo>
                <a:lnTo>
                  <a:pt x="10645" y="3748"/>
                </a:lnTo>
                <a:lnTo>
                  <a:pt x="10671" y="3776"/>
                </a:lnTo>
                <a:lnTo>
                  <a:pt x="10759" y="3735"/>
                </a:lnTo>
                <a:lnTo>
                  <a:pt x="10832" y="3735"/>
                </a:lnTo>
                <a:lnTo>
                  <a:pt x="10879" y="3664"/>
                </a:lnTo>
                <a:lnTo>
                  <a:pt x="10857" y="3603"/>
                </a:lnTo>
                <a:lnTo>
                  <a:pt x="10883" y="3561"/>
                </a:lnTo>
                <a:lnTo>
                  <a:pt x="10888" y="3478"/>
                </a:lnTo>
                <a:lnTo>
                  <a:pt x="10827" y="3459"/>
                </a:lnTo>
                <a:lnTo>
                  <a:pt x="10811" y="3407"/>
                </a:lnTo>
                <a:lnTo>
                  <a:pt x="10780" y="3253"/>
                </a:lnTo>
                <a:lnTo>
                  <a:pt x="10743" y="3234"/>
                </a:lnTo>
                <a:lnTo>
                  <a:pt x="10697" y="3067"/>
                </a:lnTo>
                <a:lnTo>
                  <a:pt x="10645" y="3058"/>
                </a:lnTo>
                <a:lnTo>
                  <a:pt x="10691" y="2945"/>
                </a:lnTo>
                <a:lnTo>
                  <a:pt x="10702" y="2843"/>
                </a:lnTo>
                <a:lnTo>
                  <a:pt x="10650" y="2843"/>
                </a:lnTo>
                <a:lnTo>
                  <a:pt x="10598" y="2862"/>
                </a:lnTo>
                <a:lnTo>
                  <a:pt x="10655" y="2730"/>
                </a:lnTo>
                <a:lnTo>
                  <a:pt x="10594" y="2740"/>
                </a:lnTo>
                <a:lnTo>
                  <a:pt x="10556" y="2730"/>
                </a:lnTo>
                <a:close/>
                <a:moveTo>
                  <a:pt x="3228" y="2811"/>
                </a:moveTo>
                <a:lnTo>
                  <a:pt x="3192" y="2833"/>
                </a:lnTo>
                <a:lnTo>
                  <a:pt x="3124" y="2875"/>
                </a:lnTo>
                <a:lnTo>
                  <a:pt x="3098" y="2936"/>
                </a:lnTo>
                <a:lnTo>
                  <a:pt x="3110" y="2965"/>
                </a:lnTo>
                <a:lnTo>
                  <a:pt x="3182" y="2913"/>
                </a:lnTo>
                <a:lnTo>
                  <a:pt x="3260" y="2852"/>
                </a:lnTo>
                <a:lnTo>
                  <a:pt x="3260" y="2824"/>
                </a:lnTo>
                <a:lnTo>
                  <a:pt x="3228" y="2811"/>
                </a:lnTo>
                <a:close/>
                <a:moveTo>
                  <a:pt x="10457" y="3160"/>
                </a:moveTo>
                <a:lnTo>
                  <a:pt x="10417" y="3170"/>
                </a:lnTo>
                <a:lnTo>
                  <a:pt x="10375" y="3234"/>
                </a:lnTo>
                <a:lnTo>
                  <a:pt x="10302" y="3337"/>
                </a:lnTo>
                <a:lnTo>
                  <a:pt x="10328" y="3459"/>
                </a:lnTo>
                <a:lnTo>
                  <a:pt x="10283" y="3603"/>
                </a:lnTo>
                <a:lnTo>
                  <a:pt x="10354" y="3622"/>
                </a:lnTo>
                <a:lnTo>
                  <a:pt x="10448" y="3542"/>
                </a:lnTo>
                <a:lnTo>
                  <a:pt x="10490" y="3427"/>
                </a:lnTo>
                <a:lnTo>
                  <a:pt x="10483" y="3337"/>
                </a:lnTo>
                <a:lnTo>
                  <a:pt x="10509" y="3244"/>
                </a:lnTo>
                <a:lnTo>
                  <a:pt x="10457" y="3160"/>
                </a:lnTo>
                <a:close/>
                <a:moveTo>
                  <a:pt x="4000" y="3295"/>
                </a:moveTo>
                <a:lnTo>
                  <a:pt x="3979" y="3337"/>
                </a:lnTo>
                <a:lnTo>
                  <a:pt x="3970" y="3398"/>
                </a:lnTo>
                <a:lnTo>
                  <a:pt x="3974" y="3427"/>
                </a:lnTo>
                <a:lnTo>
                  <a:pt x="3970" y="3491"/>
                </a:lnTo>
                <a:lnTo>
                  <a:pt x="3979" y="3552"/>
                </a:lnTo>
                <a:lnTo>
                  <a:pt x="4000" y="3552"/>
                </a:lnTo>
                <a:lnTo>
                  <a:pt x="3995" y="3449"/>
                </a:lnTo>
                <a:lnTo>
                  <a:pt x="4073" y="3305"/>
                </a:lnTo>
                <a:lnTo>
                  <a:pt x="4021" y="3314"/>
                </a:lnTo>
                <a:lnTo>
                  <a:pt x="4000" y="3295"/>
                </a:lnTo>
                <a:close/>
                <a:moveTo>
                  <a:pt x="7892" y="3622"/>
                </a:moveTo>
                <a:lnTo>
                  <a:pt x="7840" y="3664"/>
                </a:lnTo>
                <a:lnTo>
                  <a:pt x="7795" y="3748"/>
                </a:lnTo>
                <a:lnTo>
                  <a:pt x="7706" y="3953"/>
                </a:lnTo>
                <a:lnTo>
                  <a:pt x="7649" y="4033"/>
                </a:lnTo>
                <a:lnTo>
                  <a:pt x="7665" y="4065"/>
                </a:lnTo>
                <a:lnTo>
                  <a:pt x="7623" y="4117"/>
                </a:lnTo>
                <a:lnTo>
                  <a:pt x="7628" y="4158"/>
                </a:lnTo>
                <a:lnTo>
                  <a:pt x="7732" y="4158"/>
                </a:lnTo>
                <a:lnTo>
                  <a:pt x="7788" y="4145"/>
                </a:lnTo>
                <a:lnTo>
                  <a:pt x="7835" y="4187"/>
                </a:lnTo>
                <a:lnTo>
                  <a:pt x="7788" y="4248"/>
                </a:lnTo>
                <a:lnTo>
                  <a:pt x="7821" y="4248"/>
                </a:lnTo>
                <a:lnTo>
                  <a:pt x="7899" y="4136"/>
                </a:lnTo>
                <a:lnTo>
                  <a:pt x="7913" y="4158"/>
                </a:lnTo>
                <a:lnTo>
                  <a:pt x="7887" y="4261"/>
                </a:lnTo>
                <a:lnTo>
                  <a:pt x="7918" y="4290"/>
                </a:lnTo>
                <a:lnTo>
                  <a:pt x="7944" y="4280"/>
                </a:lnTo>
                <a:lnTo>
                  <a:pt x="7981" y="4168"/>
                </a:lnTo>
                <a:lnTo>
                  <a:pt x="7976" y="4084"/>
                </a:lnTo>
                <a:lnTo>
                  <a:pt x="7981" y="4014"/>
                </a:lnTo>
                <a:lnTo>
                  <a:pt x="7939" y="4033"/>
                </a:lnTo>
                <a:lnTo>
                  <a:pt x="7970" y="3940"/>
                </a:lnTo>
                <a:lnTo>
                  <a:pt x="7924" y="3902"/>
                </a:lnTo>
                <a:lnTo>
                  <a:pt x="7892" y="3930"/>
                </a:lnTo>
                <a:lnTo>
                  <a:pt x="7852" y="3889"/>
                </a:lnTo>
                <a:lnTo>
                  <a:pt x="7878" y="3850"/>
                </a:lnTo>
                <a:lnTo>
                  <a:pt x="7847" y="3818"/>
                </a:lnTo>
                <a:lnTo>
                  <a:pt x="7805" y="3860"/>
                </a:lnTo>
                <a:lnTo>
                  <a:pt x="7856" y="3748"/>
                </a:lnTo>
                <a:lnTo>
                  <a:pt x="7899" y="3664"/>
                </a:lnTo>
                <a:lnTo>
                  <a:pt x="7913" y="3632"/>
                </a:lnTo>
                <a:lnTo>
                  <a:pt x="7892" y="3622"/>
                </a:lnTo>
                <a:close/>
                <a:moveTo>
                  <a:pt x="4073" y="3735"/>
                </a:moveTo>
                <a:lnTo>
                  <a:pt x="4057" y="3767"/>
                </a:lnTo>
                <a:lnTo>
                  <a:pt x="4052" y="3837"/>
                </a:lnTo>
                <a:lnTo>
                  <a:pt x="4099" y="3860"/>
                </a:lnTo>
                <a:lnTo>
                  <a:pt x="4094" y="3902"/>
                </a:lnTo>
                <a:lnTo>
                  <a:pt x="4125" y="3940"/>
                </a:lnTo>
                <a:lnTo>
                  <a:pt x="4125" y="3991"/>
                </a:lnTo>
                <a:lnTo>
                  <a:pt x="4193" y="4056"/>
                </a:lnTo>
                <a:lnTo>
                  <a:pt x="4229" y="4033"/>
                </a:lnTo>
                <a:lnTo>
                  <a:pt x="4229" y="3963"/>
                </a:lnTo>
                <a:lnTo>
                  <a:pt x="4198" y="3911"/>
                </a:lnTo>
                <a:lnTo>
                  <a:pt x="4193" y="3850"/>
                </a:lnTo>
                <a:lnTo>
                  <a:pt x="4187" y="3799"/>
                </a:lnTo>
                <a:lnTo>
                  <a:pt x="4146" y="3786"/>
                </a:lnTo>
                <a:lnTo>
                  <a:pt x="4120" y="3767"/>
                </a:lnTo>
                <a:lnTo>
                  <a:pt x="4073" y="3735"/>
                </a:lnTo>
                <a:close/>
                <a:moveTo>
                  <a:pt x="7416" y="3837"/>
                </a:moveTo>
                <a:lnTo>
                  <a:pt x="7400" y="3860"/>
                </a:lnTo>
                <a:lnTo>
                  <a:pt x="7437" y="3921"/>
                </a:lnTo>
                <a:lnTo>
                  <a:pt x="7499" y="3963"/>
                </a:lnTo>
                <a:lnTo>
                  <a:pt x="7524" y="3953"/>
                </a:lnTo>
                <a:lnTo>
                  <a:pt x="7524" y="3930"/>
                </a:lnTo>
                <a:lnTo>
                  <a:pt x="7484" y="3879"/>
                </a:lnTo>
                <a:lnTo>
                  <a:pt x="7416" y="3837"/>
                </a:lnTo>
                <a:close/>
                <a:moveTo>
                  <a:pt x="7359" y="4229"/>
                </a:moveTo>
                <a:lnTo>
                  <a:pt x="7333" y="4271"/>
                </a:lnTo>
                <a:lnTo>
                  <a:pt x="7338" y="4322"/>
                </a:lnTo>
                <a:lnTo>
                  <a:pt x="7400" y="4373"/>
                </a:lnTo>
                <a:lnTo>
                  <a:pt x="7421" y="4364"/>
                </a:lnTo>
                <a:lnTo>
                  <a:pt x="7458" y="4312"/>
                </a:lnTo>
                <a:lnTo>
                  <a:pt x="7406" y="4312"/>
                </a:lnTo>
                <a:lnTo>
                  <a:pt x="7369" y="4290"/>
                </a:lnTo>
                <a:lnTo>
                  <a:pt x="7359" y="4229"/>
                </a:lnTo>
                <a:close/>
                <a:moveTo>
                  <a:pt x="13552" y="4248"/>
                </a:moveTo>
                <a:lnTo>
                  <a:pt x="13604" y="4280"/>
                </a:lnTo>
                <a:lnTo>
                  <a:pt x="13656" y="4271"/>
                </a:lnTo>
                <a:lnTo>
                  <a:pt x="13677" y="4351"/>
                </a:lnTo>
                <a:lnTo>
                  <a:pt x="13682" y="4486"/>
                </a:lnTo>
                <a:lnTo>
                  <a:pt x="13630" y="4466"/>
                </a:lnTo>
                <a:lnTo>
                  <a:pt x="13588" y="4486"/>
                </a:lnTo>
                <a:lnTo>
                  <a:pt x="13599" y="4588"/>
                </a:lnTo>
                <a:lnTo>
                  <a:pt x="13541" y="4579"/>
                </a:lnTo>
                <a:lnTo>
                  <a:pt x="13548" y="4620"/>
                </a:lnTo>
                <a:lnTo>
                  <a:pt x="13583" y="4649"/>
                </a:lnTo>
                <a:lnTo>
                  <a:pt x="13625" y="4774"/>
                </a:lnTo>
                <a:lnTo>
                  <a:pt x="13692" y="4813"/>
                </a:lnTo>
                <a:lnTo>
                  <a:pt x="13708" y="4864"/>
                </a:lnTo>
                <a:lnTo>
                  <a:pt x="13703" y="4916"/>
                </a:lnTo>
                <a:lnTo>
                  <a:pt x="13708" y="4948"/>
                </a:lnTo>
                <a:lnTo>
                  <a:pt x="13734" y="5041"/>
                </a:lnTo>
                <a:lnTo>
                  <a:pt x="13729" y="4938"/>
                </a:lnTo>
                <a:lnTo>
                  <a:pt x="13769" y="4906"/>
                </a:lnTo>
                <a:lnTo>
                  <a:pt x="13795" y="4989"/>
                </a:lnTo>
                <a:lnTo>
                  <a:pt x="13847" y="5070"/>
                </a:lnTo>
                <a:lnTo>
                  <a:pt x="13807" y="5111"/>
                </a:lnTo>
                <a:lnTo>
                  <a:pt x="13748" y="5082"/>
                </a:lnTo>
                <a:lnTo>
                  <a:pt x="13748" y="5195"/>
                </a:lnTo>
                <a:lnTo>
                  <a:pt x="13786" y="5204"/>
                </a:lnTo>
                <a:lnTo>
                  <a:pt x="13781" y="5297"/>
                </a:lnTo>
                <a:lnTo>
                  <a:pt x="13826" y="5339"/>
                </a:lnTo>
                <a:lnTo>
                  <a:pt x="13833" y="5480"/>
                </a:lnTo>
                <a:lnTo>
                  <a:pt x="13852" y="5573"/>
                </a:lnTo>
                <a:lnTo>
                  <a:pt x="13852" y="5605"/>
                </a:lnTo>
                <a:lnTo>
                  <a:pt x="13769" y="5634"/>
                </a:lnTo>
                <a:lnTo>
                  <a:pt x="13687" y="5615"/>
                </a:lnTo>
                <a:lnTo>
                  <a:pt x="13640" y="5544"/>
                </a:lnTo>
                <a:lnTo>
                  <a:pt x="13583" y="5512"/>
                </a:lnTo>
                <a:lnTo>
                  <a:pt x="13557" y="5410"/>
                </a:lnTo>
                <a:lnTo>
                  <a:pt x="13548" y="5339"/>
                </a:lnTo>
                <a:lnTo>
                  <a:pt x="13562" y="5307"/>
                </a:lnTo>
                <a:lnTo>
                  <a:pt x="13567" y="5256"/>
                </a:lnTo>
                <a:lnTo>
                  <a:pt x="13567" y="5153"/>
                </a:lnTo>
                <a:lnTo>
                  <a:pt x="13614" y="5143"/>
                </a:lnTo>
                <a:lnTo>
                  <a:pt x="13593" y="5102"/>
                </a:lnTo>
                <a:lnTo>
                  <a:pt x="13567" y="5092"/>
                </a:lnTo>
                <a:lnTo>
                  <a:pt x="13531" y="4999"/>
                </a:lnTo>
                <a:lnTo>
                  <a:pt x="13489" y="4948"/>
                </a:lnTo>
                <a:lnTo>
                  <a:pt x="13412" y="4794"/>
                </a:lnTo>
                <a:lnTo>
                  <a:pt x="13407" y="4701"/>
                </a:lnTo>
                <a:lnTo>
                  <a:pt x="13345" y="4579"/>
                </a:lnTo>
                <a:lnTo>
                  <a:pt x="13381" y="4444"/>
                </a:lnTo>
                <a:lnTo>
                  <a:pt x="13433" y="4425"/>
                </a:lnTo>
                <a:lnTo>
                  <a:pt x="13449" y="4341"/>
                </a:lnTo>
                <a:lnTo>
                  <a:pt x="13496" y="4312"/>
                </a:lnTo>
                <a:lnTo>
                  <a:pt x="13552" y="4248"/>
                </a:lnTo>
                <a:close/>
                <a:moveTo>
                  <a:pt x="12893" y="4261"/>
                </a:moveTo>
                <a:lnTo>
                  <a:pt x="12900" y="4290"/>
                </a:lnTo>
                <a:lnTo>
                  <a:pt x="12827" y="4341"/>
                </a:lnTo>
                <a:lnTo>
                  <a:pt x="12863" y="4393"/>
                </a:lnTo>
                <a:lnTo>
                  <a:pt x="12827" y="4505"/>
                </a:lnTo>
                <a:lnTo>
                  <a:pt x="12790" y="4527"/>
                </a:lnTo>
                <a:lnTo>
                  <a:pt x="12841" y="4607"/>
                </a:lnTo>
                <a:lnTo>
                  <a:pt x="12909" y="4659"/>
                </a:lnTo>
                <a:lnTo>
                  <a:pt x="12992" y="4774"/>
                </a:lnTo>
                <a:lnTo>
                  <a:pt x="13018" y="4813"/>
                </a:lnTo>
                <a:lnTo>
                  <a:pt x="13049" y="4835"/>
                </a:lnTo>
                <a:lnTo>
                  <a:pt x="13086" y="4887"/>
                </a:lnTo>
                <a:lnTo>
                  <a:pt x="13107" y="4980"/>
                </a:lnTo>
                <a:lnTo>
                  <a:pt x="13101" y="5041"/>
                </a:lnTo>
                <a:lnTo>
                  <a:pt x="13044" y="5111"/>
                </a:lnTo>
                <a:lnTo>
                  <a:pt x="12997" y="5102"/>
                </a:lnTo>
                <a:lnTo>
                  <a:pt x="12935" y="5121"/>
                </a:lnTo>
                <a:lnTo>
                  <a:pt x="12853" y="5070"/>
                </a:lnTo>
                <a:lnTo>
                  <a:pt x="12749" y="4980"/>
                </a:lnTo>
                <a:lnTo>
                  <a:pt x="12655" y="4980"/>
                </a:lnTo>
                <a:lnTo>
                  <a:pt x="12594" y="5018"/>
                </a:lnTo>
                <a:lnTo>
                  <a:pt x="12530" y="5111"/>
                </a:lnTo>
                <a:lnTo>
                  <a:pt x="12422" y="5092"/>
                </a:lnTo>
                <a:lnTo>
                  <a:pt x="12407" y="5195"/>
                </a:lnTo>
                <a:lnTo>
                  <a:pt x="12318" y="5204"/>
                </a:lnTo>
                <a:lnTo>
                  <a:pt x="12262" y="5339"/>
                </a:lnTo>
                <a:lnTo>
                  <a:pt x="12304" y="5400"/>
                </a:lnTo>
                <a:lnTo>
                  <a:pt x="12283" y="5503"/>
                </a:lnTo>
                <a:lnTo>
                  <a:pt x="12330" y="5573"/>
                </a:lnTo>
                <a:lnTo>
                  <a:pt x="12370" y="5708"/>
                </a:lnTo>
                <a:lnTo>
                  <a:pt x="12433" y="5708"/>
                </a:lnTo>
                <a:lnTo>
                  <a:pt x="12490" y="5779"/>
                </a:lnTo>
                <a:lnTo>
                  <a:pt x="12526" y="5759"/>
                </a:lnTo>
                <a:lnTo>
                  <a:pt x="12537" y="5708"/>
                </a:lnTo>
                <a:lnTo>
                  <a:pt x="12599" y="5708"/>
                </a:lnTo>
                <a:lnTo>
                  <a:pt x="12650" y="5779"/>
                </a:lnTo>
                <a:lnTo>
                  <a:pt x="12738" y="5769"/>
                </a:lnTo>
                <a:lnTo>
                  <a:pt x="12775" y="5686"/>
                </a:lnTo>
                <a:lnTo>
                  <a:pt x="12827" y="5718"/>
                </a:lnTo>
                <a:lnTo>
                  <a:pt x="12863" y="5708"/>
                </a:lnTo>
                <a:lnTo>
                  <a:pt x="12841" y="5759"/>
                </a:lnTo>
                <a:lnTo>
                  <a:pt x="12867" y="5820"/>
                </a:lnTo>
                <a:lnTo>
                  <a:pt x="12858" y="5872"/>
                </a:lnTo>
                <a:lnTo>
                  <a:pt x="12867" y="5974"/>
                </a:lnTo>
                <a:lnTo>
                  <a:pt x="12848" y="6067"/>
                </a:lnTo>
                <a:lnTo>
                  <a:pt x="12832" y="6180"/>
                </a:lnTo>
                <a:lnTo>
                  <a:pt x="12827" y="6212"/>
                </a:lnTo>
                <a:lnTo>
                  <a:pt x="12822" y="6314"/>
                </a:lnTo>
                <a:lnTo>
                  <a:pt x="12811" y="6375"/>
                </a:lnTo>
                <a:lnTo>
                  <a:pt x="12816" y="6385"/>
                </a:lnTo>
                <a:lnTo>
                  <a:pt x="12801" y="6427"/>
                </a:lnTo>
                <a:lnTo>
                  <a:pt x="12775" y="6456"/>
                </a:lnTo>
                <a:lnTo>
                  <a:pt x="12728" y="6446"/>
                </a:lnTo>
                <a:lnTo>
                  <a:pt x="12681" y="6417"/>
                </a:lnTo>
                <a:lnTo>
                  <a:pt x="12671" y="6456"/>
                </a:lnTo>
                <a:lnTo>
                  <a:pt x="12650" y="6385"/>
                </a:lnTo>
                <a:lnTo>
                  <a:pt x="12608" y="6366"/>
                </a:lnTo>
                <a:lnTo>
                  <a:pt x="12556" y="6375"/>
                </a:lnTo>
                <a:lnTo>
                  <a:pt x="12537" y="6417"/>
                </a:lnTo>
                <a:lnTo>
                  <a:pt x="12495" y="6456"/>
                </a:lnTo>
                <a:lnTo>
                  <a:pt x="12469" y="6436"/>
                </a:lnTo>
                <a:lnTo>
                  <a:pt x="12412" y="6395"/>
                </a:lnTo>
                <a:lnTo>
                  <a:pt x="12356" y="6353"/>
                </a:lnTo>
                <a:lnTo>
                  <a:pt x="12278" y="6353"/>
                </a:lnTo>
                <a:lnTo>
                  <a:pt x="12262" y="6314"/>
                </a:lnTo>
                <a:lnTo>
                  <a:pt x="12205" y="6292"/>
                </a:lnTo>
                <a:lnTo>
                  <a:pt x="12184" y="6273"/>
                </a:lnTo>
                <a:lnTo>
                  <a:pt x="12163" y="6273"/>
                </a:lnTo>
                <a:lnTo>
                  <a:pt x="12142" y="6212"/>
                </a:lnTo>
                <a:lnTo>
                  <a:pt x="12064" y="6180"/>
                </a:lnTo>
                <a:lnTo>
                  <a:pt x="12024" y="6199"/>
                </a:lnTo>
                <a:lnTo>
                  <a:pt x="11981" y="6263"/>
                </a:lnTo>
                <a:lnTo>
                  <a:pt x="11967" y="6324"/>
                </a:lnTo>
                <a:lnTo>
                  <a:pt x="11981" y="6427"/>
                </a:lnTo>
                <a:lnTo>
                  <a:pt x="11956" y="6488"/>
                </a:lnTo>
                <a:lnTo>
                  <a:pt x="11930" y="6520"/>
                </a:lnTo>
                <a:lnTo>
                  <a:pt x="11868" y="6446"/>
                </a:lnTo>
                <a:lnTo>
                  <a:pt x="11785" y="6385"/>
                </a:lnTo>
                <a:lnTo>
                  <a:pt x="11734" y="6353"/>
                </a:lnTo>
                <a:lnTo>
                  <a:pt x="11701" y="6231"/>
                </a:lnTo>
                <a:lnTo>
                  <a:pt x="11624" y="6170"/>
                </a:lnTo>
                <a:lnTo>
                  <a:pt x="11578" y="6148"/>
                </a:lnTo>
                <a:lnTo>
                  <a:pt x="11552" y="6160"/>
                </a:lnTo>
                <a:lnTo>
                  <a:pt x="11484" y="6109"/>
                </a:lnTo>
                <a:lnTo>
                  <a:pt x="11463" y="6087"/>
                </a:lnTo>
                <a:lnTo>
                  <a:pt x="11449" y="6026"/>
                </a:lnTo>
                <a:lnTo>
                  <a:pt x="11416" y="6026"/>
                </a:lnTo>
                <a:lnTo>
                  <a:pt x="11407" y="5955"/>
                </a:lnTo>
                <a:lnTo>
                  <a:pt x="11442" y="5881"/>
                </a:lnTo>
                <a:lnTo>
                  <a:pt x="11449" y="5769"/>
                </a:lnTo>
                <a:lnTo>
                  <a:pt x="11428" y="5737"/>
                </a:lnTo>
                <a:lnTo>
                  <a:pt x="11428" y="5676"/>
                </a:lnTo>
                <a:lnTo>
                  <a:pt x="11453" y="5615"/>
                </a:lnTo>
                <a:lnTo>
                  <a:pt x="11449" y="5583"/>
                </a:lnTo>
                <a:lnTo>
                  <a:pt x="11402" y="5634"/>
                </a:lnTo>
                <a:lnTo>
                  <a:pt x="11402" y="5564"/>
                </a:lnTo>
                <a:lnTo>
                  <a:pt x="11360" y="5544"/>
                </a:lnTo>
                <a:lnTo>
                  <a:pt x="11298" y="5596"/>
                </a:lnTo>
                <a:lnTo>
                  <a:pt x="11261" y="5605"/>
                </a:lnTo>
                <a:lnTo>
                  <a:pt x="11235" y="5573"/>
                </a:lnTo>
                <a:lnTo>
                  <a:pt x="11173" y="5573"/>
                </a:lnTo>
                <a:lnTo>
                  <a:pt x="11121" y="5625"/>
                </a:lnTo>
                <a:lnTo>
                  <a:pt x="11091" y="5605"/>
                </a:lnTo>
                <a:lnTo>
                  <a:pt x="10997" y="5615"/>
                </a:lnTo>
                <a:lnTo>
                  <a:pt x="10898" y="5634"/>
                </a:lnTo>
                <a:lnTo>
                  <a:pt x="10841" y="5676"/>
                </a:lnTo>
                <a:lnTo>
                  <a:pt x="10806" y="5727"/>
                </a:lnTo>
                <a:lnTo>
                  <a:pt x="10743" y="5750"/>
                </a:lnTo>
                <a:lnTo>
                  <a:pt x="10686" y="5820"/>
                </a:lnTo>
                <a:lnTo>
                  <a:pt x="10660" y="5820"/>
                </a:lnTo>
                <a:lnTo>
                  <a:pt x="10603" y="5788"/>
                </a:lnTo>
                <a:lnTo>
                  <a:pt x="10551" y="5801"/>
                </a:lnTo>
                <a:lnTo>
                  <a:pt x="10516" y="5737"/>
                </a:lnTo>
                <a:lnTo>
                  <a:pt x="10504" y="5737"/>
                </a:lnTo>
                <a:lnTo>
                  <a:pt x="10516" y="5708"/>
                </a:lnTo>
                <a:lnTo>
                  <a:pt x="10551" y="5657"/>
                </a:lnTo>
                <a:lnTo>
                  <a:pt x="10603" y="5657"/>
                </a:lnTo>
                <a:lnTo>
                  <a:pt x="10676" y="5657"/>
                </a:lnTo>
                <a:lnTo>
                  <a:pt x="10717" y="5554"/>
                </a:lnTo>
                <a:lnTo>
                  <a:pt x="10759" y="5522"/>
                </a:lnTo>
                <a:lnTo>
                  <a:pt x="10768" y="5429"/>
                </a:lnTo>
                <a:lnTo>
                  <a:pt x="10801" y="5368"/>
                </a:lnTo>
                <a:lnTo>
                  <a:pt x="10780" y="5288"/>
                </a:lnTo>
                <a:lnTo>
                  <a:pt x="10801" y="5172"/>
                </a:lnTo>
                <a:lnTo>
                  <a:pt x="10836" y="5102"/>
                </a:lnTo>
                <a:lnTo>
                  <a:pt x="10841" y="5060"/>
                </a:lnTo>
                <a:lnTo>
                  <a:pt x="10914" y="5031"/>
                </a:lnTo>
                <a:lnTo>
                  <a:pt x="10966" y="4938"/>
                </a:lnTo>
                <a:lnTo>
                  <a:pt x="10961" y="4855"/>
                </a:lnTo>
                <a:lnTo>
                  <a:pt x="10966" y="4774"/>
                </a:lnTo>
                <a:lnTo>
                  <a:pt x="11044" y="4733"/>
                </a:lnTo>
                <a:lnTo>
                  <a:pt x="11152" y="4774"/>
                </a:lnTo>
                <a:lnTo>
                  <a:pt x="11199" y="4701"/>
                </a:lnTo>
                <a:lnTo>
                  <a:pt x="11220" y="4691"/>
                </a:lnTo>
                <a:lnTo>
                  <a:pt x="11251" y="4630"/>
                </a:lnTo>
                <a:lnTo>
                  <a:pt x="11277" y="4607"/>
                </a:lnTo>
                <a:lnTo>
                  <a:pt x="11324" y="4649"/>
                </a:lnTo>
                <a:lnTo>
                  <a:pt x="11350" y="4672"/>
                </a:lnTo>
                <a:lnTo>
                  <a:pt x="11371" y="4803"/>
                </a:lnTo>
                <a:lnTo>
                  <a:pt x="11411" y="4887"/>
                </a:lnTo>
                <a:lnTo>
                  <a:pt x="11463" y="4980"/>
                </a:lnTo>
                <a:lnTo>
                  <a:pt x="11510" y="5041"/>
                </a:lnTo>
                <a:lnTo>
                  <a:pt x="11552" y="5050"/>
                </a:lnTo>
                <a:lnTo>
                  <a:pt x="11578" y="5102"/>
                </a:lnTo>
                <a:lnTo>
                  <a:pt x="11614" y="5121"/>
                </a:lnTo>
                <a:lnTo>
                  <a:pt x="11635" y="5185"/>
                </a:lnTo>
                <a:lnTo>
                  <a:pt x="11661" y="5204"/>
                </a:lnTo>
                <a:lnTo>
                  <a:pt x="11682" y="5275"/>
                </a:lnTo>
                <a:lnTo>
                  <a:pt x="11708" y="5358"/>
                </a:lnTo>
                <a:lnTo>
                  <a:pt x="11696" y="5390"/>
                </a:lnTo>
                <a:lnTo>
                  <a:pt x="11687" y="5461"/>
                </a:lnTo>
                <a:lnTo>
                  <a:pt x="11687" y="5503"/>
                </a:lnTo>
                <a:lnTo>
                  <a:pt x="11708" y="5493"/>
                </a:lnTo>
                <a:lnTo>
                  <a:pt x="11734" y="5378"/>
                </a:lnTo>
                <a:lnTo>
                  <a:pt x="11753" y="5368"/>
                </a:lnTo>
                <a:lnTo>
                  <a:pt x="11760" y="5297"/>
                </a:lnTo>
                <a:lnTo>
                  <a:pt x="11717" y="5246"/>
                </a:lnTo>
                <a:lnTo>
                  <a:pt x="11739" y="5153"/>
                </a:lnTo>
                <a:lnTo>
                  <a:pt x="11790" y="5172"/>
                </a:lnTo>
                <a:lnTo>
                  <a:pt x="11821" y="5236"/>
                </a:lnTo>
                <a:lnTo>
                  <a:pt x="11831" y="5185"/>
                </a:lnTo>
                <a:lnTo>
                  <a:pt x="11826" y="5163"/>
                </a:lnTo>
                <a:lnTo>
                  <a:pt x="11774" y="5092"/>
                </a:lnTo>
                <a:lnTo>
                  <a:pt x="11734" y="5050"/>
                </a:lnTo>
                <a:lnTo>
                  <a:pt x="11682" y="4999"/>
                </a:lnTo>
                <a:lnTo>
                  <a:pt x="11696" y="4967"/>
                </a:lnTo>
                <a:lnTo>
                  <a:pt x="11682" y="4938"/>
                </a:lnTo>
                <a:lnTo>
                  <a:pt x="11640" y="4938"/>
                </a:lnTo>
                <a:lnTo>
                  <a:pt x="11572" y="4826"/>
                </a:lnTo>
                <a:lnTo>
                  <a:pt x="11541" y="4710"/>
                </a:lnTo>
                <a:lnTo>
                  <a:pt x="11489" y="4640"/>
                </a:lnTo>
                <a:lnTo>
                  <a:pt x="11468" y="4569"/>
                </a:lnTo>
                <a:lnTo>
                  <a:pt x="11475" y="4527"/>
                </a:lnTo>
                <a:lnTo>
                  <a:pt x="11468" y="4466"/>
                </a:lnTo>
                <a:lnTo>
                  <a:pt x="11510" y="4415"/>
                </a:lnTo>
                <a:lnTo>
                  <a:pt x="11552" y="4434"/>
                </a:lnTo>
                <a:lnTo>
                  <a:pt x="11541" y="4444"/>
                </a:lnTo>
                <a:lnTo>
                  <a:pt x="11541" y="4495"/>
                </a:lnTo>
                <a:lnTo>
                  <a:pt x="11557" y="4537"/>
                </a:lnTo>
                <a:lnTo>
                  <a:pt x="11572" y="4476"/>
                </a:lnTo>
                <a:lnTo>
                  <a:pt x="11609" y="4495"/>
                </a:lnTo>
                <a:lnTo>
                  <a:pt x="11614" y="4537"/>
                </a:lnTo>
                <a:lnTo>
                  <a:pt x="11640" y="4588"/>
                </a:lnTo>
                <a:lnTo>
                  <a:pt x="11630" y="4598"/>
                </a:lnTo>
                <a:lnTo>
                  <a:pt x="11682" y="4701"/>
                </a:lnTo>
                <a:lnTo>
                  <a:pt x="11734" y="4742"/>
                </a:lnTo>
                <a:lnTo>
                  <a:pt x="11769" y="4794"/>
                </a:lnTo>
                <a:lnTo>
                  <a:pt x="11821" y="4845"/>
                </a:lnTo>
                <a:lnTo>
                  <a:pt x="11842" y="4906"/>
                </a:lnTo>
                <a:lnTo>
                  <a:pt x="11857" y="4948"/>
                </a:lnTo>
                <a:lnTo>
                  <a:pt x="11868" y="4957"/>
                </a:lnTo>
                <a:lnTo>
                  <a:pt x="11878" y="4980"/>
                </a:lnTo>
                <a:lnTo>
                  <a:pt x="11873" y="5018"/>
                </a:lnTo>
                <a:lnTo>
                  <a:pt x="11873" y="5111"/>
                </a:lnTo>
                <a:lnTo>
                  <a:pt x="11878" y="5172"/>
                </a:lnTo>
                <a:lnTo>
                  <a:pt x="11909" y="5214"/>
                </a:lnTo>
                <a:lnTo>
                  <a:pt x="11909" y="5246"/>
                </a:lnTo>
                <a:lnTo>
                  <a:pt x="11920" y="5256"/>
                </a:lnTo>
                <a:lnTo>
                  <a:pt x="11925" y="5297"/>
                </a:lnTo>
                <a:lnTo>
                  <a:pt x="11956" y="5378"/>
                </a:lnTo>
                <a:lnTo>
                  <a:pt x="11981" y="5442"/>
                </a:lnTo>
                <a:lnTo>
                  <a:pt x="11998" y="5532"/>
                </a:lnTo>
                <a:lnTo>
                  <a:pt x="12024" y="5647"/>
                </a:lnTo>
                <a:lnTo>
                  <a:pt x="12071" y="5708"/>
                </a:lnTo>
                <a:lnTo>
                  <a:pt x="12106" y="5708"/>
                </a:lnTo>
                <a:lnTo>
                  <a:pt x="12080" y="5583"/>
                </a:lnTo>
                <a:lnTo>
                  <a:pt x="12116" y="5573"/>
                </a:lnTo>
                <a:lnTo>
                  <a:pt x="12096" y="5503"/>
                </a:lnTo>
                <a:lnTo>
                  <a:pt x="12148" y="5544"/>
                </a:lnTo>
                <a:lnTo>
                  <a:pt x="12142" y="5471"/>
                </a:lnTo>
                <a:lnTo>
                  <a:pt x="12111" y="5429"/>
                </a:lnTo>
                <a:lnTo>
                  <a:pt x="12075" y="5368"/>
                </a:lnTo>
                <a:lnTo>
                  <a:pt x="12096" y="5339"/>
                </a:lnTo>
                <a:lnTo>
                  <a:pt x="12064" y="5275"/>
                </a:lnTo>
                <a:lnTo>
                  <a:pt x="12049" y="5195"/>
                </a:lnTo>
                <a:lnTo>
                  <a:pt x="12059" y="5163"/>
                </a:lnTo>
                <a:lnTo>
                  <a:pt x="12090" y="5236"/>
                </a:lnTo>
                <a:lnTo>
                  <a:pt x="12122" y="5236"/>
                </a:lnTo>
                <a:lnTo>
                  <a:pt x="12148" y="5214"/>
                </a:lnTo>
                <a:lnTo>
                  <a:pt x="12106" y="5143"/>
                </a:lnTo>
                <a:lnTo>
                  <a:pt x="12174" y="5111"/>
                </a:lnTo>
                <a:lnTo>
                  <a:pt x="12205" y="5121"/>
                </a:lnTo>
                <a:lnTo>
                  <a:pt x="12241" y="5121"/>
                </a:lnTo>
                <a:lnTo>
                  <a:pt x="12241" y="5153"/>
                </a:lnTo>
                <a:lnTo>
                  <a:pt x="12262" y="5214"/>
                </a:lnTo>
                <a:lnTo>
                  <a:pt x="12304" y="5143"/>
                </a:lnTo>
                <a:lnTo>
                  <a:pt x="12323" y="5102"/>
                </a:lnTo>
                <a:lnTo>
                  <a:pt x="12391" y="5092"/>
                </a:lnTo>
                <a:lnTo>
                  <a:pt x="12401" y="5060"/>
                </a:lnTo>
                <a:lnTo>
                  <a:pt x="12349" y="5018"/>
                </a:lnTo>
                <a:lnTo>
                  <a:pt x="12339" y="4967"/>
                </a:lnTo>
                <a:lnTo>
                  <a:pt x="12318" y="4896"/>
                </a:lnTo>
                <a:lnTo>
                  <a:pt x="12335" y="4803"/>
                </a:lnTo>
                <a:lnTo>
                  <a:pt x="12360" y="4752"/>
                </a:lnTo>
                <a:lnTo>
                  <a:pt x="12365" y="4588"/>
                </a:lnTo>
                <a:lnTo>
                  <a:pt x="12381" y="4598"/>
                </a:lnTo>
                <a:lnTo>
                  <a:pt x="12407" y="4569"/>
                </a:lnTo>
                <a:lnTo>
                  <a:pt x="12401" y="4537"/>
                </a:lnTo>
                <a:lnTo>
                  <a:pt x="12438" y="4434"/>
                </a:lnTo>
                <a:lnTo>
                  <a:pt x="12453" y="4364"/>
                </a:lnTo>
                <a:lnTo>
                  <a:pt x="12500" y="4341"/>
                </a:lnTo>
                <a:lnTo>
                  <a:pt x="12505" y="4393"/>
                </a:lnTo>
                <a:lnTo>
                  <a:pt x="12594" y="4425"/>
                </a:lnTo>
                <a:lnTo>
                  <a:pt x="12615" y="4453"/>
                </a:lnTo>
                <a:lnTo>
                  <a:pt x="12568" y="4495"/>
                </a:lnTo>
                <a:lnTo>
                  <a:pt x="12563" y="4518"/>
                </a:lnTo>
                <a:lnTo>
                  <a:pt x="12624" y="4556"/>
                </a:lnTo>
                <a:lnTo>
                  <a:pt x="12620" y="4620"/>
                </a:lnTo>
                <a:lnTo>
                  <a:pt x="12650" y="4649"/>
                </a:lnTo>
                <a:lnTo>
                  <a:pt x="12718" y="4569"/>
                </a:lnTo>
                <a:lnTo>
                  <a:pt x="12775" y="4547"/>
                </a:lnTo>
                <a:lnTo>
                  <a:pt x="12780" y="4495"/>
                </a:lnTo>
                <a:lnTo>
                  <a:pt x="12723" y="4505"/>
                </a:lnTo>
                <a:lnTo>
                  <a:pt x="12692" y="4476"/>
                </a:lnTo>
                <a:lnTo>
                  <a:pt x="12681" y="4393"/>
                </a:lnTo>
                <a:lnTo>
                  <a:pt x="12723" y="4341"/>
                </a:lnTo>
                <a:lnTo>
                  <a:pt x="12775" y="4332"/>
                </a:lnTo>
                <a:lnTo>
                  <a:pt x="12806" y="4290"/>
                </a:lnTo>
                <a:lnTo>
                  <a:pt x="12848" y="4280"/>
                </a:lnTo>
                <a:lnTo>
                  <a:pt x="12893" y="4261"/>
                </a:lnTo>
                <a:close/>
                <a:moveTo>
                  <a:pt x="18497" y="4425"/>
                </a:moveTo>
                <a:lnTo>
                  <a:pt x="18516" y="4537"/>
                </a:lnTo>
                <a:lnTo>
                  <a:pt x="18563" y="4723"/>
                </a:lnTo>
                <a:lnTo>
                  <a:pt x="18512" y="4723"/>
                </a:lnTo>
                <a:lnTo>
                  <a:pt x="18516" y="4835"/>
                </a:lnTo>
                <a:lnTo>
                  <a:pt x="18563" y="4967"/>
                </a:lnTo>
                <a:lnTo>
                  <a:pt x="18626" y="4957"/>
                </a:lnTo>
                <a:lnTo>
                  <a:pt x="18610" y="4813"/>
                </a:lnTo>
                <a:lnTo>
                  <a:pt x="18730" y="4906"/>
                </a:lnTo>
                <a:lnTo>
                  <a:pt x="18730" y="4774"/>
                </a:lnTo>
                <a:lnTo>
                  <a:pt x="18801" y="4733"/>
                </a:lnTo>
                <a:lnTo>
                  <a:pt x="18735" y="4588"/>
                </a:lnTo>
                <a:lnTo>
                  <a:pt x="18719" y="4640"/>
                </a:lnTo>
                <a:lnTo>
                  <a:pt x="18667" y="4607"/>
                </a:lnTo>
                <a:lnTo>
                  <a:pt x="18610" y="4569"/>
                </a:lnTo>
                <a:lnTo>
                  <a:pt x="18497" y="4425"/>
                </a:lnTo>
                <a:close/>
                <a:moveTo>
                  <a:pt x="11319" y="4774"/>
                </a:moveTo>
                <a:lnTo>
                  <a:pt x="11282" y="4826"/>
                </a:lnTo>
                <a:lnTo>
                  <a:pt x="11272" y="4877"/>
                </a:lnTo>
                <a:lnTo>
                  <a:pt x="11287" y="4957"/>
                </a:lnTo>
                <a:lnTo>
                  <a:pt x="11313" y="4989"/>
                </a:lnTo>
                <a:lnTo>
                  <a:pt x="11329" y="4887"/>
                </a:lnTo>
                <a:lnTo>
                  <a:pt x="11319" y="4774"/>
                </a:lnTo>
                <a:close/>
                <a:moveTo>
                  <a:pt x="18652" y="4989"/>
                </a:moveTo>
                <a:lnTo>
                  <a:pt x="18601" y="5009"/>
                </a:lnTo>
                <a:lnTo>
                  <a:pt x="18605" y="5102"/>
                </a:lnTo>
                <a:lnTo>
                  <a:pt x="18657" y="5256"/>
                </a:lnTo>
                <a:lnTo>
                  <a:pt x="18667" y="5419"/>
                </a:lnTo>
                <a:lnTo>
                  <a:pt x="18652" y="5471"/>
                </a:lnTo>
                <a:lnTo>
                  <a:pt x="18601" y="5605"/>
                </a:lnTo>
                <a:lnTo>
                  <a:pt x="18549" y="5544"/>
                </a:lnTo>
                <a:lnTo>
                  <a:pt x="18549" y="5779"/>
                </a:lnTo>
                <a:lnTo>
                  <a:pt x="18481" y="5759"/>
                </a:lnTo>
                <a:lnTo>
                  <a:pt x="18377" y="5801"/>
                </a:lnTo>
                <a:lnTo>
                  <a:pt x="18356" y="5891"/>
                </a:lnTo>
                <a:lnTo>
                  <a:pt x="18316" y="5955"/>
                </a:lnTo>
                <a:lnTo>
                  <a:pt x="18299" y="6045"/>
                </a:lnTo>
                <a:lnTo>
                  <a:pt x="18257" y="6087"/>
                </a:lnTo>
                <a:lnTo>
                  <a:pt x="18299" y="6180"/>
                </a:lnTo>
                <a:lnTo>
                  <a:pt x="18341" y="6221"/>
                </a:lnTo>
                <a:lnTo>
                  <a:pt x="18351" y="6343"/>
                </a:lnTo>
                <a:lnTo>
                  <a:pt x="18393" y="6395"/>
                </a:lnTo>
                <a:lnTo>
                  <a:pt x="18419" y="6334"/>
                </a:lnTo>
                <a:lnTo>
                  <a:pt x="18408" y="6109"/>
                </a:lnTo>
                <a:lnTo>
                  <a:pt x="18330" y="6006"/>
                </a:lnTo>
                <a:lnTo>
                  <a:pt x="18398" y="6006"/>
                </a:lnTo>
                <a:lnTo>
                  <a:pt x="18450" y="5942"/>
                </a:lnTo>
                <a:lnTo>
                  <a:pt x="18542" y="5913"/>
                </a:lnTo>
                <a:lnTo>
                  <a:pt x="18568" y="6016"/>
                </a:lnTo>
                <a:lnTo>
                  <a:pt x="18620" y="6067"/>
                </a:lnTo>
                <a:lnTo>
                  <a:pt x="18667" y="5904"/>
                </a:lnTo>
                <a:lnTo>
                  <a:pt x="18766" y="5904"/>
                </a:lnTo>
                <a:lnTo>
                  <a:pt x="18822" y="5830"/>
                </a:lnTo>
                <a:lnTo>
                  <a:pt x="18827" y="5737"/>
                </a:lnTo>
                <a:lnTo>
                  <a:pt x="18801" y="5666"/>
                </a:lnTo>
                <a:lnTo>
                  <a:pt x="18797" y="5564"/>
                </a:lnTo>
                <a:lnTo>
                  <a:pt x="18756" y="5419"/>
                </a:lnTo>
                <a:lnTo>
                  <a:pt x="18771" y="5288"/>
                </a:lnTo>
                <a:lnTo>
                  <a:pt x="18740" y="5172"/>
                </a:lnTo>
                <a:lnTo>
                  <a:pt x="18652" y="4989"/>
                </a:lnTo>
                <a:close/>
                <a:moveTo>
                  <a:pt x="11313" y="5009"/>
                </a:moveTo>
                <a:lnTo>
                  <a:pt x="11287" y="5050"/>
                </a:lnTo>
                <a:lnTo>
                  <a:pt x="11256" y="5050"/>
                </a:lnTo>
                <a:lnTo>
                  <a:pt x="11267" y="5121"/>
                </a:lnTo>
                <a:lnTo>
                  <a:pt x="11272" y="5288"/>
                </a:lnTo>
                <a:lnTo>
                  <a:pt x="11298" y="5326"/>
                </a:lnTo>
                <a:lnTo>
                  <a:pt x="11319" y="5275"/>
                </a:lnTo>
                <a:lnTo>
                  <a:pt x="11345" y="5288"/>
                </a:lnTo>
                <a:lnTo>
                  <a:pt x="11350" y="5111"/>
                </a:lnTo>
                <a:lnTo>
                  <a:pt x="11313" y="5009"/>
                </a:lnTo>
                <a:close/>
                <a:moveTo>
                  <a:pt x="11675" y="5419"/>
                </a:moveTo>
                <a:lnTo>
                  <a:pt x="11635" y="5429"/>
                </a:lnTo>
                <a:lnTo>
                  <a:pt x="11578" y="5442"/>
                </a:lnTo>
                <a:lnTo>
                  <a:pt x="11510" y="5429"/>
                </a:lnTo>
                <a:lnTo>
                  <a:pt x="11505" y="5503"/>
                </a:lnTo>
                <a:lnTo>
                  <a:pt x="11583" y="5564"/>
                </a:lnTo>
                <a:lnTo>
                  <a:pt x="11614" y="5583"/>
                </a:lnTo>
                <a:lnTo>
                  <a:pt x="11661" y="5634"/>
                </a:lnTo>
                <a:lnTo>
                  <a:pt x="11671" y="5564"/>
                </a:lnTo>
                <a:lnTo>
                  <a:pt x="11661" y="5522"/>
                </a:lnTo>
                <a:lnTo>
                  <a:pt x="11675" y="5419"/>
                </a:lnTo>
                <a:close/>
                <a:moveTo>
                  <a:pt x="12153" y="5759"/>
                </a:moveTo>
                <a:lnTo>
                  <a:pt x="12142" y="5820"/>
                </a:lnTo>
                <a:lnTo>
                  <a:pt x="12215" y="5840"/>
                </a:lnTo>
                <a:lnTo>
                  <a:pt x="12215" y="5862"/>
                </a:lnTo>
                <a:lnTo>
                  <a:pt x="12297" y="5852"/>
                </a:lnTo>
                <a:lnTo>
                  <a:pt x="12304" y="5811"/>
                </a:lnTo>
                <a:lnTo>
                  <a:pt x="12271" y="5830"/>
                </a:lnTo>
                <a:lnTo>
                  <a:pt x="12271" y="5811"/>
                </a:lnTo>
                <a:lnTo>
                  <a:pt x="12231" y="5801"/>
                </a:lnTo>
                <a:lnTo>
                  <a:pt x="12184" y="5801"/>
                </a:lnTo>
                <a:lnTo>
                  <a:pt x="12153" y="5759"/>
                </a:lnTo>
                <a:close/>
                <a:moveTo>
                  <a:pt x="12775" y="5759"/>
                </a:moveTo>
                <a:lnTo>
                  <a:pt x="12723" y="5801"/>
                </a:lnTo>
                <a:lnTo>
                  <a:pt x="12681" y="5801"/>
                </a:lnTo>
                <a:lnTo>
                  <a:pt x="12676" y="5830"/>
                </a:lnTo>
                <a:lnTo>
                  <a:pt x="12671" y="5830"/>
                </a:lnTo>
                <a:lnTo>
                  <a:pt x="12645" y="5840"/>
                </a:lnTo>
                <a:lnTo>
                  <a:pt x="12660" y="5891"/>
                </a:lnTo>
                <a:lnTo>
                  <a:pt x="12692" y="5913"/>
                </a:lnTo>
                <a:lnTo>
                  <a:pt x="12749" y="5862"/>
                </a:lnTo>
                <a:lnTo>
                  <a:pt x="12744" y="5852"/>
                </a:lnTo>
                <a:lnTo>
                  <a:pt x="12738" y="5820"/>
                </a:lnTo>
                <a:lnTo>
                  <a:pt x="12775" y="5759"/>
                </a:lnTo>
                <a:close/>
                <a:moveTo>
                  <a:pt x="18481" y="5942"/>
                </a:moveTo>
                <a:lnTo>
                  <a:pt x="18471" y="5994"/>
                </a:lnTo>
                <a:lnTo>
                  <a:pt x="18434" y="5984"/>
                </a:lnTo>
                <a:lnTo>
                  <a:pt x="18424" y="6067"/>
                </a:lnTo>
                <a:lnTo>
                  <a:pt x="18434" y="6128"/>
                </a:lnTo>
                <a:lnTo>
                  <a:pt x="18481" y="6170"/>
                </a:lnTo>
                <a:lnTo>
                  <a:pt x="18481" y="6087"/>
                </a:lnTo>
                <a:lnTo>
                  <a:pt x="18502" y="6058"/>
                </a:lnTo>
                <a:lnTo>
                  <a:pt x="18533" y="6096"/>
                </a:lnTo>
                <a:lnTo>
                  <a:pt x="18549" y="6016"/>
                </a:lnTo>
                <a:lnTo>
                  <a:pt x="18533" y="5974"/>
                </a:lnTo>
                <a:lnTo>
                  <a:pt x="18481" y="5942"/>
                </a:lnTo>
                <a:close/>
                <a:moveTo>
                  <a:pt x="6229" y="6940"/>
                </a:moveTo>
                <a:lnTo>
                  <a:pt x="6229" y="6950"/>
                </a:lnTo>
                <a:lnTo>
                  <a:pt x="6250" y="7011"/>
                </a:lnTo>
                <a:lnTo>
                  <a:pt x="6240" y="7084"/>
                </a:lnTo>
                <a:lnTo>
                  <a:pt x="6250" y="7094"/>
                </a:lnTo>
                <a:lnTo>
                  <a:pt x="6271" y="7001"/>
                </a:lnTo>
                <a:lnTo>
                  <a:pt x="6229" y="6940"/>
                </a:lnTo>
                <a:close/>
                <a:moveTo>
                  <a:pt x="6182" y="6959"/>
                </a:moveTo>
                <a:lnTo>
                  <a:pt x="6156" y="6969"/>
                </a:lnTo>
                <a:lnTo>
                  <a:pt x="6156" y="7020"/>
                </a:lnTo>
                <a:lnTo>
                  <a:pt x="6219" y="7001"/>
                </a:lnTo>
                <a:lnTo>
                  <a:pt x="6224" y="6959"/>
                </a:lnTo>
                <a:lnTo>
                  <a:pt x="6182" y="6959"/>
                </a:lnTo>
                <a:close/>
                <a:moveTo>
                  <a:pt x="17972" y="7174"/>
                </a:moveTo>
                <a:lnTo>
                  <a:pt x="17937" y="7277"/>
                </a:lnTo>
                <a:lnTo>
                  <a:pt x="17916" y="7412"/>
                </a:lnTo>
                <a:lnTo>
                  <a:pt x="17932" y="7514"/>
                </a:lnTo>
                <a:lnTo>
                  <a:pt x="17972" y="7627"/>
                </a:lnTo>
                <a:lnTo>
                  <a:pt x="17988" y="7514"/>
                </a:lnTo>
                <a:lnTo>
                  <a:pt x="18005" y="7299"/>
                </a:lnTo>
                <a:lnTo>
                  <a:pt x="18005" y="7216"/>
                </a:lnTo>
                <a:lnTo>
                  <a:pt x="17972" y="7174"/>
                </a:lnTo>
                <a:close/>
                <a:moveTo>
                  <a:pt x="6182" y="7187"/>
                </a:moveTo>
                <a:lnTo>
                  <a:pt x="6167" y="7277"/>
                </a:lnTo>
                <a:lnTo>
                  <a:pt x="6182" y="7309"/>
                </a:lnTo>
                <a:lnTo>
                  <a:pt x="6193" y="7393"/>
                </a:lnTo>
                <a:lnTo>
                  <a:pt x="6208" y="7380"/>
                </a:lnTo>
                <a:lnTo>
                  <a:pt x="6214" y="7309"/>
                </a:lnTo>
                <a:lnTo>
                  <a:pt x="6203" y="7197"/>
                </a:lnTo>
                <a:lnTo>
                  <a:pt x="6182" y="7187"/>
                </a:lnTo>
                <a:close/>
                <a:moveTo>
                  <a:pt x="5923" y="7463"/>
                </a:moveTo>
                <a:lnTo>
                  <a:pt x="5908" y="7473"/>
                </a:lnTo>
                <a:lnTo>
                  <a:pt x="5861" y="7495"/>
                </a:lnTo>
                <a:lnTo>
                  <a:pt x="5830" y="7514"/>
                </a:lnTo>
                <a:lnTo>
                  <a:pt x="5800" y="7547"/>
                </a:lnTo>
                <a:lnTo>
                  <a:pt x="5783" y="7598"/>
                </a:lnTo>
                <a:lnTo>
                  <a:pt x="5753" y="7636"/>
                </a:lnTo>
                <a:lnTo>
                  <a:pt x="5774" y="7649"/>
                </a:lnTo>
                <a:lnTo>
                  <a:pt x="5804" y="7636"/>
                </a:lnTo>
                <a:lnTo>
                  <a:pt x="5814" y="7607"/>
                </a:lnTo>
                <a:lnTo>
                  <a:pt x="5840" y="7598"/>
                </a:lnTo>
                <a:lnTo>
                  <a:pt x="5887" y="7534"/>
                </a:lnTo>
                <a:lnTo>
                  <a:pt x="5944" y="7534"/>
                </a:lnTo>
                <a:lnTo>
                  <a:pt x="5923" y="7575"/>
                </a:lnTo>
                <a:lnTo>
                  <a:pt x="5939" y="7598"/>
                </a:lnTo>
                <a:lnTo>
                  <a:pt x="6017" y="7617"/>
                </a:lnTo>
                <a:lnTo>
                  <a:pt x="6033" y="7649"/>
                </a:lnTo>
                <a:lnTo>
                  <a:pt x="6085" y="7688"/>
                </a:lnTo>
                <a:lnTo>
                  <a:pt x="6120" y="7678"/>
                </a:lnTo>
                <a:lnTo>
                  <a:pt x="6130" y="7761"/>
                </a:lnTo>
                <a:lnTo>
                  <a:pt x="6146" y="7790"/>
                </a:lnTo>
                <a:lnTo>
                  <a:pt x="6188" y="7803"/>
                </a:lnTo>
                <a:lnTo>
                  <a:pt x="6208" y="7842"/>
                </a:lnTo>
                <a:lnTo>
                  <a:pt x="6162" y="7916"/>
                </a:lnTo>
                <a:lnTo>
                  <a:pt x="6250" y="7906"/>
                </a:lnTo>
                <a:lnTo>
                  <a:pt x="6292" y="7916"/>
                </a:lnTo>
                <a:lnTo>
                  <a:pt x="6328" y="7906"/>
                </a:lnTo>
                <a:lnTo>
                  <a:pt x="6370" y="7893"/>
                </a:lnTo>
                <a:lnTo>
                  <a:pt x="6379" y="7855"/>
                </a:lnTo>
                <a:lnTo>
                  <a:pt x="6337" y="7803"/>
                </a:lnTo>
                <a:lnTo>
                  <a:pt x="6297" y="7790"/>
                </a:lnTo>
                <a:lnTo>
                  <a:pt x="6302" y="7761"/>
                </a:lnTo>
                <a:lnTo>
                  <a:pt x="6266" y="7729"/>
                </a:lnTo>
                <a:lnTo>
                  <a:pt x="6245" y="7729"/>
                </a:lnTo>
                <a:lnTo>
                  <a:pt x="6214" y="7668"/>
                </a:lnTo>
                <a:lnTo>
                  <a:pt x="6167" y="7585"/>
                </a:lnTo>
                <a:lnTo>
                  <a:pt x="6151" y="7556"/>
                </a:lnTo>
                <a:lnTo>
                  <a:pt x="6094" y="7566"/>
                </a:lnTo>
                <a:lnTo>
                  <a:pt x="6073" y="7524"/>
                </a:lnTo>
                <a:lnTo>
                  <a:pt x="6022" y="7473"/>
                </a:lnTo>
                <a:lnTo>
                  <a:pt x="5975" y="7473"/>
                </a:lnTo>
                <a:lnTo>
                  <a:pt x="5923" y="7463"/>
                </a:lnTo>
                <a:close/>
                <a:moveTo>
                  <a:pt x="1322" y="7598"/>
                </a:moveTo>
                <a:lnTo>
                  <a:pt x="1310" y="7607"/>
                </a:lnTo>
                <a:lnTo>
                  <a:pt x="1305" y="7617"/>
                </a:lnTo>
                <a:lnTo>
                  <a:pt x="1326" y="7636"/>
                </a:lnTo>
                <a:lnTo>
                  <a:pt x="1331" y="7627"/>
                </a:lnTo>
                <a:lnTo>
                  <a:pt x="1336" y="7598"/>
                </a:lnTo>
                <a:lnTo>
                  <a:pt x="1322" y="7598"/>
                </a:lnTo>
                <a:close/>
                <a:moveTo>
                  <a:pt x="1409" y="7659"/>
                </a:moveTo>
                <a:lnTo>
                  <a:pt x="1388" y="7678"/>
                </a:lnTo>
                <a:lnTo>
                  <a:pt x="1388" y="7688"/>
                </a:lnTo>
                <a:lnTo>
                  <a:pt x="1394" y="7720"/>
                </a:lnTo>
                <a:lnTo>
                  <a:pt x="1414" y="7720"/>
                </a:lnTo>
                <a:lnTo>
                  <a:pt x="1420" y="7720"/>
                </a:lnTo>
                <a:lnTo>
                  <a:pt x="1409" y="7668"/>
                </a:lnTo>
                <a:lnTo>
                  <a:pt x="1409" y="7659"/>
                </a:lnTo>
                <a:close/>
                <a:moveTo>
                  <a:pt x="1446" y="7729"/>
                </a:moveTo>
                <a:lnTo>
                  <a:pt x="1440" y="7752"/>
                </a:lnTo>
                <a:lnTo>
                  <a:pt x="1472" y="7752"/>
                </a:lnTo>
                <a:lnTo>
                  <a:pt x="1472" y="7739"/>
                </a:lnTo>
                <a:lnTo>
                  <a:pt x="1446" y="7729"/>
                </a:lnTo>
                <a:close/>
                <a:moveTo>
                  <a:pt x="1477" y="7761"/>
                </a:moveTo>
                <a:lnTo>
                  <a:pt x="1472" y="7771"/>
                </a:lnTo>
                <a:lnTo>
                  <a:pt x="1472" y="7781"/>
                </a:lnTo>
                <a:lnTo>
                  <a:pt x="1477" y="7790"/>
                </a:lnTo>
                <a:lnTo>
                  <a:pt x="1482" y="7822"/>
                </a:lnTo>
                <a:lnTo>
                  <a:pt x="1503" y="7813"/>
                </a:lnTo>
                <a:lnTo>
                  <a:pt x="1513" y="7790"/>
                </a:lnTo>
                <a:lnTo>
                  <a:pt x="1498" y="7771"/>
                </a:lnTo>
                <a:lnTo>
                  <a:pt x="1477" y="7761"/>
                </a:lnTo>
                <a:close/>
                <a:moveTo>
                  <a:pt x="1513" y="7864"/>
                </a:moveTo>
                <a:lnTo>
                  <a:pt x="1508" y="7874"/>
                </a:lnTo>
                <a:lnTo>
                  <a:pt x="1508" y="7893"/>
                </a:lnTo>
                <a:lnTo>
                  <a:pt x="1492" y="7925"/>
                </a:lnTo>
                <a:lnTo>
                  <a:pt x="1487" y="7935"/>
                </a:lnTo>
                <a:lnTo>
                  <a:pt x="1492" y="7986"/>
                </a:lnTo>
                <a:lnTo>
                  <a:pt x="1487" y="8028"/>
                </a:lnTo>
                <a:lnTo>
                  <a:pt x="1498" y="8047"/>
                </a:lnTo>
                <a:lnTo>
                  <a:pt x="1513" y="8018"/>
                </a:lnTo>
                <a:lnTo>
                  <a:pt x="1534" y="7996"/>
                </a:lnTo>
                <a:lnTo>
                  <a:pt x="1560" y="7967"/>
                </a:lnTo>
                <a:lnTo>
                  <a:pt x="1555" y="7916"/>
                </a:lnTo>
                <a:lnTo>
                  <a:pt x="1543" y="7893"/>
                </a:lnTo>
                <a:lnTo>
                  <a:pt x="1534" y="7883"/>
                </a:lnTo>
                <a:lnTo>
                  <a:pt x="1518" y="7864"/>
                </a:lnTo>
                <a:lnTo>
                  <a:pt x="1513" y="7864"/>
                </a:lnTo>
                <a:close/>
                <a:moveTo>
                  <a:pt x="17371" y="7883"/>
                </a:moveTo>
                <a:lnTo>
                  <a:pt x="17310" y="7925"/>
                </a:lnTo>
                <a:lnTo>
                  <a:pt x="17284" y="7986"/>
                </a:lnTo>
                <a:lnTo>
                  <a:pt x="17294" y="8098"/>
                </a:lnTo>
                <a:lnTo>
                  <a:pt x="17345" y="8140"/>
                </a:lnTo>
                <a:lnTo>
                  <a:pt x="17392" y="8079"/>
                </a:lnTo>
                <a:lnTo>
                  <a:pt x="17402" y="7996"/>
                </a:lnTo>
                <a:lnTo>
                  <a:pt x="17423" y="7935"/>
                </a:lnTo>
                <a:lnTo>
                  <a:pt x="17402" y="7883"/>
                </a:lnTo>
                <a:lnTo>
                  <a:pt x="17371" y="7883"/>
                </a:lnTo>
                <a:close/>
                <a:moveTo>
                  <a:pt x="6436" y="7906"/>
                </a:moveTo>
                <a:lnTo>
                  <a:pt x="6422" y="7944"/>
                </a:lnTo>
                <a:lnTo>
                  <a:pt x="6457" y="7967"/>
                </a:lnTo>
                <a:lnTo>
                  <a:pt x="6452" y="8018"/>
                </a:lnTo>
                <a:lnTo>
                  <a:pt x="6478" y="8079"/>
                </a:lnTo>
                <a:lnTo>
                  <a:pt x="6452" y="8111"/>
                </a:lnTo>
                <a:lnTo>
                  <a:pt x="6410" y="8098"/>
                </a:lnTo>
                <a:lnTo>
                  <a:pt x="6354" y="8079"/>
                </a:lnTo>
                <a:lnTo>
                  <a:pt x="6349" y="8121"/>
                </a:lnTo>
                <a:lnTo>
                  <a:pt x="6379" y="8163"/>
                </a:lnTo>
                <a:lnTo>
                  <a:pt x="6405" y="8140"/>
                </a:lnTo>
                <a:lnTo>
                  <a:pt x="6441" y="8150"/>
                </a:lnTo>
                <a:lnTo>
                  <a:pt x="6473" y="8140"/>
                </a:lnTo>
                <a:lnTo>
                  <a:pt x="6509" y="8163"/>
                </a:lnTo>
                <a:lnTo>
                  <a:pt x="6509" y="8201"/>
                </a:lnTo>
                <a:lnTo>
                  <a:pt x="6525" y="8224"/>
                </a:lnTo>
                <a:lnTo>
                  <a:pt x="6556" y="8130"/>
                </a:lnTo>
                <a:lnTo>
                  <a:pt x="6577" y="8111"/>
                </a:lnTo>
                <a:lnTo>
                  <a:pt x="6582" y="8140"/>
                </a:lnTo>
                <a:lnTo>
                  <a:pt x="6608" y="8130"/>
                </a:lnTo>
                <a:lnTo>
                  <a:pt x="6618" y="8111"/>
                </a:lnTo>
                <a:lnTo>
                  <a:pt x="6639" y="8121"/>
                </a:lnTo>
                <a:lnTo>
                  <a:pt x="6664" y="8111"/>
                </a:lnTo>
                <a:lnTo>
                  <a:pt x="6690" y="8140"/>
                </a:lnTo>
                <a:lnTo>
                  <a:pt x="6716" y="8089"/>
                </a:lnTo>
                <a:lnTo>
                  <a:pt x="6690" y="8037"/>
                </a:lnTo>
                <a:lnTo>
                  <a:pt x="6664" y="8028"/>
                </a:lnTo>
                <a:lnTo>
                  <a:pt x="6669" y="7986"/>
                </a:lnTo>
                <a:lnTo>
                  <a:pt x="6634" y="7996"/>
                </a:lnTo>
                <a:lnTo>
                  <a:pt x="6629" y="7944"/>
                </a:lnTo>
                <a:lnTo>
                  <a:pt x="6613" y="7944"/>
                </a:lnTo>
                <a:lnTo>
                  <a:pt x="6577" y="7916"/>
                </a:lnTo>
                <a:lnTo>
                  <a:pt x="6530" y="7916"/>
                </a:lnTo>
                <a:lnTo>
                  <a:pt x="6525" y="7935"/>
                </a:lnTo>
                <a:lnTo>
                  <a:pt x="6473" y="7916"/>
                </a:lnTo>
                <a:lnTo>
                  <a:pt x="6436" y="7906"/>
                </a:lnTo>
                <a:close/>
                <a:moveTo>
                  <a:pt x="6151" y="8098"/>
                </a:moveTo>
                <a:lnTo>
                  <a:pt x="6125" y="8111"/>
                </a:lnTo>
                <a:lnTo>
                  <a:pt x="6115" y="8140"/>
                </a:lnTo>
                <a:lnTo>
                  <a:pt x="6146" y="8191"/>
                </a:lnTo>
                <a:lnTo>
                  <a:pt x="6177" y="8214"/>
                </a:lnTo>
                <a:lnTo>
                  <a:pt x="6198" y="8182"/>
                </a:lnTo>
                <a:lnTo>
                  <a:pt x="6240" y="8182"/>
                </a:lnTo>
                <a:lnTo>
                  <a:pt x="6234" y="8150"/>
                </a:lnTo>
                <a:lnTo>
                  <a:pt x="6203" y="8111"/>
                </a:lnTo>
                <a:lnTo>
                  <a:pt x="6162" y="8098"/>
                </a:lnTo>
                <a:lnTo>
                  <a:pt x="6151" y="8098"/>
                </a:lnTo>
                <a:close/>
                <a:moveTo>
                  <a:pt x="6789" y="8098"/>
                </a:moveTo>
                <a:lnTo>
                  <a:pt x="6778" y="8121"/>
                </a:lnTo>
                <a:lnTo>
                  <a:pt x="6778" y="8172"/>
                </a:lnTo>
                <a:lnTo>
                  <a:pt x="6815" y="8172"/>
                </a:lnTo>
                <a:lnTo>
                  <a:pt x="6862" y="8172"/>
                </a:lnTo>
                <a:lnTo>
                  <a:pt x="6877" y="8140"/>
                </a:lnTo>
                <a:lnTo>
                  <a:pt x="6867" y="8111"/>
                </a:lnTo>
                <a:lnTo>
                  <a:pt x="6836" y="8098"/>
                </a:lnTo>
                <a:lnTo>
                  <a:pt x="6789" y="8098"/>
                </a:lnTo>
                <a:close/>
                <a:moveTo>
                  <a:pt x="18014" y="8098"/>
                </a:moveTo>
                <a:lnTo>
                  <a:pt x="18009" y="8224"/>
                </a:lnTo>
                <a:lnTo>
                  <a:pt x="18019" y="8439"/>
                </a:lnTo>
                <a:lnTo>
                  <a:pt x="17993" y="8387"/>
                </a:lnTo>
                <a:lnTo>
                  <a:pt x="18005" y="8522"/>
                </a:lnTo>
                <a:lnTo>
                  <a:pt x="18014" y="8583"/>
                </a:lnTo>
                <a:lnTo>
                  <a:pt x="18050" y="8653"/>
                </a:lnTo>
                <a:lnTo>
                  <a:pt x="18056" y="8612"/>
                </a:lnTo>
                <a:lnTo>
                  <a:pt x="18076" y="8644"/>
                </a:lnTo>
                <a:lnTo>
                  <a:pt x="18061" y="8676"/>
                </a:lnTo>
                <a:lnTo>
                  <a:pt x="18061" y="8737"/>
                </a:lnTo>
                <a:lnTo>
                  <a:pt x="18092" y="8766"/>
                </a:lnTo>
                <a:lnTo>
                  <a:pt x="18144" y="8747"/>
                </a:lnTo>
                <a:lnTo>
                  <a:pt x="18191" y="8830"/>
                </a:lnTo>
                <a:lnTo>
                  <a:pt x="18201" y="8779"/>
                </a:lnTo>
                <a:lnTo>
                  <a:pt x="18226" y="8849"/>
                </a:lnTo>
                <a:lnTo>
                  <a:pt x="18278" y="8910"/>
                </a:lnTo>
                <a:lnTo>
                  <a:pt x="18283" y="8849"/>
                </a:lnTo>
                <a:lnTo>
                  <a:pt x="18257" y="8817"/>
                </a:lnTo>
                <a:lnTo>
                  <a:pt x="18264" y="8747"/>
                </a:lnTo>
                <a:lnTo>
                  <a:pt x="18180" y="8663"/>
                </a:lnTo>
                <a:lnTo>
                  <a:pt x="18154" y="8686"/>
                </a:lnTo>
                <a:lnTo>
                  <a:pt x="18123" y="8663"/>
                </a:lnTo>
                <a:lnTo>
                  <a:pt x="18102" y="8560"/>
                </a:lnTo>
                <a:lnTo>
                  <a:pt x="18102" y="8448"/>
                </a:lnTo>
                <a:lnTo>
                  <a:pt x="18134" y="8406"/>
                </a:lnTo>
                <a:lnTo>
                  <a:pt x="18139" y="8294"/>
                </a:lnTo>
                <a:lnTo>
                  <a:pt x="18113" y="8191"/>
                </a:lnTo>
                <a:lnTo>
                  <a:pt x="18118" y="8140"/>
                </a:lnTo>
                <a:lnTo>
                  <a:pt x="18108" y="8098"/>
                </a:lnTo>
                <a:lnTo>
                  <a:pt x="18092" y="8140"/>
                </a:lnTo>
                <a:lnTo>
                  <a:pt x="18050" y="8098"/>
                </a:lnTo>
                <a:lnTo>
                  <a:pt x="18014" y="8098"/>
                </a:lnTo>
                <a:close/>
                <a:moveTo>
                  <a:pt x="18045" y="8788"/>
                </a:moveTo>
                <a:lnTo>
                  <a:pt x="18082" y="8891"/>
                </a:lnTo>
                <a:lnTo>
                  <a:pt x="18113" y="8961"/>
                </a:lnTo>
                <a:lnTo>
                  <a:pt x="18123" y="8840"/>
                </a:lnTo>
                <a:lnTo>
                  <a:pt x="18097" y="8788"/>
                </a:lnTo>
                <a:lnTo>
                  <a:pt x="18045" y="8788"/>
                </a:lnTo>
                <a:close/>
                <a:moveTo>
                  <a:pt x="18290" y="8910"/>
                </a:moveTo>
                <a:lnTo>
                  <a:pt x="18335" y="9013"/>
                </a:lnTo>
                <a:lnTo>
                  <a:pt x="18335" y="9064"/>
                </a:lnTo>
                <a:lnTo>
                  <a:pt x="18299" y="9055"/>
                </a:lnTo>
                <a:lnTo>
                  <a:pt x="18316" y="9138"/>
                </a:lnTo>
                <a:lnTo>
                  <a:pt x="18335" y="9148"/>
                </a:lnTo>
                <a:lnTo>
                  <a:pt x="18341" y="9241"/>
                </a:lnTo>
                <a:lnTo>
                  <a:pt x="18367" y="9209"/>
                </a:lnTo>
                <a:lnTo>
                  <a:pt x="18351" y="9125"/>
                </a:lnTo>
                <a:lnTo>
                  <a:pt x="18346" y="9074"/>
                </a:lnTo>
                <a:lnTo>
                  <a:pt x="18393" y="9116"/>
                </a:lnTo>
                <a:lnTo>
                  <a:pt x="18367" y="8961"/>
                </a:lnTo>
                <a:lnTo>
                  <a:pt x="18346" y="8910"/>
                </a:lnTo>
                <a:lnTo>
                  <a:pt x="18290" y="8910"/>
                </a:lnTo>
                <a:close/>
                <a:moveTo>
                  <a:pt x="18154" y="9003"/>
                </a:moveTo>
                <a:lnTo>
                  <a:pt x="18165" y="9064"/>
                </a:lnTo>
                <a:lnTo>
                  <a:pt x="18165" y="9138"/>
                </a:lnTo>
                <a:lnTo>
                  <a:pt x="18170" y="9199"/>
                </a:lnTo>
                <a:lnTo>
                  <a:pt x="18205" y="9157"/>
                </a:lnTo>
                <a:lnTo>
                  <a:pt x="18231" y="9096"/>
                </a:lnTo>
                <a:lnTo>
                  <a:pt x="18226" y="9045"/>
                </a:lnTo>
                <a:lnTo>
                  <a:pt x="18191" y="9045"/>
                </a:lnTo>
                <a:lnTo>
                  <a:pt x="18154" y="9003"/>
                </a:lnTo>
                <a:close/>
                <a:moveTo>
                  <a:pt x="18014" y="9074"/>
                </a:moveTo>
                <a:lnTo>
                  <a:pt x="17988" y="9209"/>
                </a:lnTo>
                <a:lnTo>
                  <a:pt x="17958" y="9302"/>
                </a:lnTo>
                <a:lnTo>
                  <a:pt x="17916" y="9382"/>
                </a:lnTo>
                <a:lnTo>
                  <a:pt x="17890" y="9475"/>
                </a:lnTo>
                <a:lnTo>
                  <a:pt x="17962" y="9353"/>
                </a:lnTo>
                <a:lnTo>
                  <a:pt x="17993" y="9260"/>
                </a:lnTo>
                <a:lnTo>
                  <a:pt x="18031" y="9176"/>
                </a:lnTo>
                <a:lnTo>
                  <a:pt x="18014" y="9074"/>
                </a:lnTo>
                <a:close/>
                <a:moveTo>
                  <a:pt x="18290" y="9087"/>
                </a:moveTo>
                <a:lnTo>
                  <a:pt x="18252" y="9218"/>
                </a:lnTo>
                <a:lnTo>
                  <a:pt x="18257" y="9125"/>
                </a:lnTo>
                <a:lnTo>
                  <a:pt x="18222" y="9138"/>
                </a:lnTo>
                <a:lnTo>
                  <a:pt x="18222" y="9218"/>
                </a:lnTo>
                <a:lnTo>
                  <a:pt x="18205" y="9260"/>
                </a:lnTo>
                <a:lnTo>
                  <a:pt x="18196" y="9302"/>
                </a:lnTo>
                <a:lnTo>
                  <a:pt x="18238" y="9395"/>
                </a:lnTo>
                <a:lnTo>
                  <a:pt x="18257" y="9353"/>
                </a:lnTo>
                <a:lnTo>
                  <a:pt x="18269" y="9260"/>
                </a:lnTo>
                <a:lnTo>
                  <a:pt x="18290" y="9218"/>
                </a:lnTo>
                <a:lnTo>
                  <a:pt x="18290" y="9087"/>
                </a:lnTo>
                <a:close/>
                <a:moveTo>
                  <a:pt x="7110" y="9138"/>
                </a:moveTo>
                <a:lnTo>
                  <a:pt x="7074" y="9157"/>
                </a:lnTo>
                <a:lnTo>
                  <a:pt x="7074" y="9209"/>
                </a:lnTo>
                <a:lnTo>
                  <a:pt x="7058" y="9250"/>
                </a:lnTo>
                <a:lnTo>
                  <a:pt x="7069" y="9260"/>
                </a:lnTo>
                <a:lnTo>
                  <a:pt x="7121" y="9241"/>
                </a:lnTo>
                <a:lnTo>
                  <a:pt x="7126" y="9138"/>
                </a:lnTo>
                <a:lnTo>
                  <a:pt x="7110" y="9138"/>
                </a:lnTo>
                <a:close/>
                <a:moveTo>
                  <a:pt x="15647" y="9279"/>
                </a:moveTo>
                <a:lnTo>
                  <a:pt x="15621" y="9507"/>
                </a:lnTo>
                <a:lnTo>
                  <a:pt x="15635" y="9703"/>
                </a:lnTo>
                <a:lnTo>
                  <a:pt x="15666" y="9805"/>
                </a:lnTo>
                <a:lnTo>
                  <a:pt x="15718" y="9773"/>
                </a:lnTo>
                <a:lnTo>
                  <a:pt x="15744" y="9732"/>
                </a:lnTo>
                <a:lnTo>
                  <a:pt x="15750" y="9600"/>
                </a:lnTo>
                <a:lnTo>
                  <a:pt x="15718" y="9456"/>
                </a:lnTo>
                <a:lnTo>
                  <a:pt x="15687" y="9353"/>
                </a:lnTo>
                <a:lnTo>
                  <a:pt x="15647" y="9279"/>
                </a:lnTo>
                <a:close/>
                <a:moveTo>
                  <a:pt x="18382" y="9292"/>
                </a:moveTo>
                <a:lnTo>
                  <a:pt x="18387" y="9395"/>
                </a:lnTo>
                <a:lnTo>
                  <a:pt x="18346" y="9404"/>
                </a:lnTo>
                <a:lnTo>
                  <a:pt x="18335" y="9456"/>
                </a:lnTo>
                <a:lnTo>
                  <a:pt x="18294" y="9497"/>
                </a:lnTo>
                <a:lnTo>
                  <a:pt x="18269" y="9433"/>
                </a:lnTo>
                <a:lnTo>
                  <a:pt x="18238" y="9484"/>
                </a:lnTo>
                <a:lnTo>
                  <a:pt x="18201" y="9526"/>
                </a:lnTo>
                <a:lnTo>
                  <a:pt x="18180" y="9639"/>
                </a:lnTo>
                <a:lnTo>
                  <a:pt x="18196" y="9680"/>
                </a:lnTo>
                <a:lnTo>
                  <a:pt x="18238" y="9600"/>
                </a:lnTo>
                <a:lnTo>
                  <a:pt x="18264" y="9610"/>
                </a:lnTo>
                <a:lnTo>
                  <a:pt x="18283" y="9558"/>
                </a:lnTo>
                <a:lnTo>
                  <a:pt x="18320" y="9619"/>
                </a:lnTo>
                <a:lnTo>
                  <a:pt x="18304" y="9680"/>
                </a:lnTo>
                <a:lnTo>
                  <a:pt x="18325" y="9783"/>
                </a:lnTo>
                <a:lnTo>
                  <a:pt x="18398" y="9857"/>
                </a:lnTo>
                <a:lnTo>
                  <a:pt x="18413" y="9793"/>
                </a:lnTo>
                <a:lnTo>
                  <a:pt x="18393" y="9690"/>
                </a:lnTo>
                <a:lnTo>
                  <a:pt x="18419" y="9629"/>
                </a:lnTo>
                <a:lnTo>
                  <a:pt x="18445" y="9764"/>
                </a:lnTo>
                <a:lnTo>
                  <a:pt x="18460" y="9639"/>
                </a:lnTo>
                <a:lnTo>
                  <a:pt x="18455" y="9568"/>
                </a:lnTo>
                <a:lnTo>
                  <a:pt x="18445" y="9475"/>
                </a:lnTo>
                <a:lnTo>
                  <a:pt x="18439" y="9424"/>
                </a:lnTo>
                <a:lnTo>
                  <a:pt x="18434" y="9353"/>
                </a:lnTo>
                <a:lnTo>
                  <a:pt x="18382" y="9292"/>
                </a:lnTo>
                <a:close/>
                <a:moveTo>
                  <a:pt x="17869" y="9680"/>
                </a:moveTo>
                <a:lnTo>
                  <a:pt x="17843" y="9783"/>
                </a:lnTo>
                <a:lnTo>
                  <a:pt x="17797" y="9876"/>
                </a:lnTo>
                <a:lnTo>
                  <a:pt x="17750" y="9947"/>
                </a:lnTo>
                <a:lnTo>
                  <a:pt x="17724" y="9998"/>
                </a:lnTo>
                <a:lnTo>
                  <a:pt x="17698" y="10091"/>
                </a:lnTo>
                <a:lnTo>
                  <a:pt x="17656" y="10194"/>
                </a:lnTo>
                <a:lnTo>
                  <a:pt x="17584" y="10226"/>
                </a:lnTo>
                <a:lnTo>
                  <a:pt x="17558" y="10255"/>
                </a:lnTo>
                <a:lnTo>
                  <a:pt x="17548" y="10370"/>
                </a:lnTo>
                <a:lnTo>
                  <a:pt x="17501" y="10389"/>
                </a:lnTo>
                <a:lnTo>
                  <a:pt x="17454" y="10348"/>
                </a:lnTo>
                <a:lnTo>
                  <a:pt x="17418" y="10441"/>
                </a:lnTo>
                <a:lnTo>
                  <a:pt x="17413" y="10563"/>
                </a:lnTo>
                <a:lnTo>
                  <a:pt x="17423" y="10678"/>
                </a:lnTo>
                <a:lnTo>
                  <a:pt x="17449" y="10800"/>
                </a:lnTo>
                <a:lnTo>
                  <a:pt x="17480" y="10842"/>
                </a:lnTo>
                <a:lnTo>
                  <a:pt x="17486" y="11015"/>
                </a:lnTo>
                <a:lnTo>
                  <a:pt x="17538" y="11037"/>
                </a:lnTo>
                <a:lnTo>
                  <a:pt x="17579" y="11025"/>
                </a:lnTo>
                <a:lnTo>
                  <a:pt x="17600" y="11098"/>
                </a:lnTo>
                <a:lnTo>
                  <a:pt x="17673" y="11047"/>
                </a:lnTo>
                <a:lnTo>
                  <a:pt x="17703" y="11089"/>
                </a:lnTo>
                <a:lnTo>
                  <a:pt x="17745" y="11098"/>
                </a:lnTo>
                <a:lnTo>
                  <a:pt x="17765" y="11179"/>
                </a:lnTo>
                <a:lnTo>
                  <a:pt x="17838" y="11118"/>
                </a:lnTo>
                <a:lnTo>
                  <a:pt x="17843" y="11169"/>
                </a:lnTo>
                <a:lnTo>
                  <a:pt x="17875" y="10954"/>
                </a:lnTo>
                <a:lnTo>
                  <a:pt x="17875" y="10819"/>
                </a:lnTo>
                <a:lnTo>
                  <a:pt x="17937" y="10729"/>
                </a:lnTo>
                <a:lnTo>
                  <a:pt x="17932" y="10604"/>
                </a:lnTo>
                <a:lnTo>
                  <a:pt x="17953" y="10511"/>
                </a:lnTo>
                <a:lnTo>
                  <a:pt x="18024" y="10492"/>
                </a:lnTo>
                <a:lnTo>
                  <a:pt x="17953" y="10370"/>
                </a:lnTo>
                <a:lnTo>
                  <a:pt x="17962" y="10306"/>
                </a:lnTo>
                <a:lnTo>
                  <a:pt x="17916" y="10174"/>
                </a:lnTo>
                <a:lnTo>
                  <a:pt x="17946" y="10062"/>
                </a:lnTo>
                <a:lnTo>
                  <a:pt x="17993" y="10011"/>
                </a:lnTo>
                <a:lnTo>
                  <a:pt x="17979" y="9947"/>
                </a:lnTo>
                <a:lnTo>
                  <a:pt x="18019" y="9937"/>
                </a:lnTo>
                <a:lnTo>
                  <a:pt x="18024" y="9886"/>
                </a:lnTo>
                <a:lnTo>
                  <a:pt x="17972" y="9844"/>
                </a:lnTo>
                <a:lnTo>
                  <a:pt x="17932" y="9805"/>
                </a:lnTo>
                <a:lnTo>
                  <a:pt x="17927" y="9741"/>
                </a:lnTo>
                <a:lnTo>
                  <a:pt x="17894" y="9680"/>
                </a:lnTo>
                <a:lnTo>
                  <a:pt x="17869" y="9680"/>
                </a:lnTo>
                <a:close/>
                <a:moveTo>
                  <a:pt x="16573" y="9876"/>
                </a:moveTo>
                <a:lnTo>
                  <a:pt x="16584" y="9937"/>
                </a:lnTo>
                <a:lnTo>
                  <a:pt x="16646" y="10091"/>
                </a:lnTo>
                <a:lnTo>
                  <a:pt x="16698" y="10174"/>
                </a:lnTo>
                <a:lnTo>
                  <a:pt x="16728" y="10287"/>
                </a:lnTo>
                <a:lnTo>
                  <a:pt x="16787" y="10370"/>
                </a:lnTo>
                <a:lnTo>
                  <a:pt x="16806" y="10482"/>
                </a:lnTo>
                <a:lnTo>
                  <a:pt x="16827" y="10595"/>
                </a:lnTo>
                <a:lnTo>
                  <a:pt x="16879" y="10707"/>
                </a:lnTo>
                <a:lnTo>
                  <a:pt x="16926" y="10903"/>
                </a:lnTo>
                <a:lnTo>
                  <a:pt x="16952" y="11005"/>
                </a:lnTo>
                <a:lnTo>
                  <a:pt x="16999" y="11108"/>
                </a:lnTo>
                <a:lnTo>
                  <a:pt x="17020" y="11191"/>
                </a:lnTo>
                <a:lnTo>
                  <a:pt x="17098" y="11304"/>
                </a:lnTo>
                <a:lnTo>
                  <a:pt x="17143" y="11416"/>
                </a:lnTo>
                <a:lnTo>
                  <a:pt x="17211" y="11416"/>
                </a:lnTo>
                <a:lnTo>
                  <a:pt x="17221" y="11201"/>
                </a:lnTo>
                <a:lnTo>
                  <a:pt x="17237" y="11037"/>
                </a:lnTo>
                <a:lnTo>
                  <a:pt x="17211" y="10954"/>
                </a:lnTo>
                <a:lnTo>
                  <a:pt x="17164" y="10935"/>
                </a:lnTo>
                <a:lnTo>
                  <a:pt x="17143" y="10861"/>
                </a:lnTo>
                <a:lnTo>
                  <a:pt x="17133" y="10768"/>
                </a:lnTo>
                <a:lnTo>
                  <a:pt x="17112" y="10758"/>
                </a:lnTo>
                <a:lnTo>
                  <a:pt x="17081" y="10717"/>
                </a:lnTo>
                <a:lnTo>
                  <a:pt x="17102" y="10604"/>
                </a:lnTo>
                <a:lnTo>
                  <a:pt x="17056" y="10543"/>
                </a:lnTo>
                <a:lnTo>
                  <a:pt x="17020" y="10431"/>
                </a:lnTo>
                <a:lnTo>
                  <a:pt x="16968" y="10338"/>
                </a:lnTo>
                <a:lnTo>
                  <a:pt x="16910" y="10338"/>
                </a:lnTo>
                <a:lnTo>
                  <a:pt x="16848" y="10184"/>
                </a:lnTo>
                <a:lnTo>
                  <a:pt x="16813" y="10133"/>
                </a:lnTo>
                <a:lnTo>
                  <a:pt x="16766" y="10040"/>
                </a:lnTo>
                <a:lnTo>
                  <a:pt x="16709" y="9908"/>
                </a:lnTo>
                <a:lnTo>
                  <a:pt x="16615" y="9876"/>
                </a:lnTo>
                <a:lnTo>
                  <a:pt x="16573" y="9876"/>
                </a:lnTo>
                <a:close/>
                <a:moveTo>
                  <a:pt x="18563" y="10328"/>
                </a:moveTo>
                <a:lnTo>
                  <a:pt x="18542" y="10370"/>
                </a:lnTo>
                <a:lnTo>
                  <a:pt x="18533" y="10482"/>
                </a:lnTo>
                <a:lnTo>
                  <a:pt x="18554" y="10656"/>
                </a:lnTo>
                <a:lnTo>
                  <a:pt x="18575" y="10739"/>
                </a:lnTo>
                <a:lnTo>
                  <a:pt x="18594" y="10729"/>
                </a:lnTo>
                <a:lnTo>
                  <a:pt x="18568" y="10656"/>
                </a:lnTo>
                <a:lnTo>
                  <a:pt x="18580" y="10575"/>
                </a:lnTo>
                <a:lnTo>
                  <a:pt x="18610" y="10585"/>
                </a:lnTo>
                <a:lnTo>
                  <a:pt x="18610" y="10460"/>
                </a:lnTo>
                <a:lnTo>
                  <a:pt x="18605" y="10409"/>
                </a:lnTo>
                <a:lnTo>
                  <a:pt x="18568" y="10399"/>
                </a:lnTo>
                <a:lnTo>
                  <a:pt x="18563" y="10328"/>
                </a:lnTo>
                <a:close/>
                <a:moveTo>
                  <a:pt x="18393" y="10399"/>
                </a:moveTo>
                <a:lnTo>
                  <a:pt x="18330" y="10492"/>
                </a:lnTo>
                <a:lnTo>
                  <a:pt x="18264" y="10502"/>
                </a:lnTo>
                <a:lnTo>
                  <a:pt x="18186" y="10482"/>
                </a:lnTo>
                <a:lnTo>
                  <a:pt x="18139" y="10441"/>
                </a:lnTo>
                <a:lnTo>
                  <a:pt x="18087" y="10543"/>
                </a:lnTo>
                <a:lnTo>
                  <a:pt x="18076" y="10595"/>
                </a:lnTo>
                <a:lnTo>
                  <a:pt x="18045" y="10800"/>
                </a:lnTo>
                <a:lnTo>
                  <a:pt x="18035" y="10912"/>
                </a:lnTo>
                <a:lnTo>
                  <a:pt x="18009" y="11005"/>
                </a:lnTo>
                <a:lnTo>
                  <a:pt x="18024" y="11098"/>
                </a:lnTo>
                <a:lnTo>
                  <a:pt x="18050" y="11098"/>
                </a:lnTo>
                <a:lnTo>
                  <a:pt x="18056" y="11230"/>
                </a:lnTo>
                <a:lnTo>
                  <a:pt x="18035" y="11355"/>
                </a:lnTo>
                <a:lnTo>
                  <a:pt x="18061" y="11397"/>
                </a:lnTo>
                <a:lnTo>
                  <a:pt x="18097" y="11374"/>
                </a:lnTo>
                <a:lnTo>
                  <a:pt x="18102" y="11179"/>
                </a:lnTo>
                <a:lnTo>
                  <a:pt x="18097" y="11015"/>
                </a:lnTo>
                <a:lnTo>
                  <a:pt x="18139" y="10973"/>
                </a:lnTo>
                <a:lnTo>
                  <a:pt x="18134" y="11108"/>
                </a:lnTo>
                <a:lnTo>
                  <a:pt x="18175" y="11191"/>
                </a:lnTo>
                <a:lnTo>
                  <a:pt x="18165" y="11243"/>
                </a:lnTo>
                <a:lnTo>
                  <a:pt x="18180" y="11281"/>
                </a:lnTo>
                <a:lnTo>
                  <a:pt x="18243" y="11230"/>
                </a:lnTo>
                <a:lnTo>
                  <a:pt x="18212" y="11333"/>
                </a:lnTo>
                <a:lnTo>
                  <a:pt x="18231" y="11384"/>
                </a:lnTo>
                <a:lnTo>
                  <a:pt x="18264" y="11345"/>
                </a:lnTo>
                <a:lnTo>
                  <a:pt x="18269" y="11252"/>
                </a:lnTo>
                <a:lnTo>
                  <a:pt x="18217" y="11098"/>
                </a:lnTo>
                <a:lnTo>
                  <a:pt x="18231" y="11057"/>
                </a:lnTo>
                <a:lnTo>
                  <a:pt x="18175" y="10883"/>
                </a:lnTo>
                <a:lnTo>
                  <a:pt x="18226" y="10819"/>
                </a:lnTo>
                <a:lnTo>
                  <a:pt x="18257" y="10749"/>
                </a:lnTo>
                <a:lnTo>
                  <a:pt x="18283" y="10768"/>
                </a:lnTo>
                <a:lnTo>
                  <a:pt x="18290" y="10707"/>
                </a:lnTo>
                <a:lnTo>
                  <a:pt x="18175" y="10749"/>
                </a:lnTo>
                <a:lnTo>
                  <a:pt x="18139" y="10810"/>
                </a:lnTo>
                <a:lnTo>
                  <a:pt x="18087" y="10688"/>
                </a:lnTo>
                <a:lnTo>
                  <a:pt x="18097" y="10585"/>
                </a:lnTo>
                <a:lnTo>
                  <a:pt x="18149" y="10563"/>
                </a:lnTo>
                <a:lnTo>
                  <a:pt x="18248" y="10563"/>
                </a:lnTo>
                <a:lnTo>
                  <a:pt x="18309" y="10585"/>
                </a:lnTo>
                <a:lnTo>
                  <a:pt x="18356" y="10563"/>
                </a:lnTo>
                <a:lnTo>
                  <a:pt x="18403" y="10431"/>
                </a:lnTo>
                <a:lnTo>
                  <a:pt x="18393" y="10399"/>
                </a:lnTo>
                <a:close/>
                <a:moveTo>
                  <a:pt x="18839" y="10665"/>
                </a:moveTo>
                <a:lnTo>
                  <a:pt x="18808" y="10717"/>
                </a:lnTo>
                <a:lnTo>
                  <a:pt x="18724" y="10749"/>
                </a:lnTo>
                <a:lnTo>
                  <a:pt x="18750" y="10810"/>
                </a:lnTo>
                <a:lnTo>
                  <a:pt x="18801" y="10842"/>
                </a:lnTo>
                <a:lnTo>
                  <a:pt x="18822" y="10922"/>
                </a:lnTo>
                <a:lnTo>
                  <a:pt x="18916" y="10922"/>
                </a:lnTo>
                <a:lnTo>
                  <a:pt x="18916" y="10954"/>
                </a:lnTo>
                <a:lnTo>
                  <a:pt x="18874" y="10954"/>
                </a:lnTo>
                <a:lnTo>
                  <a:pt x="18808" y="11005"/>
                </a:lnTo>
                <a:lnTo>
                  <a:pt x="18853" y="11066"/>
                </a:lnTo>
                <a:lnTo>
                  <a:pt x="18853" y="11127"/>
                </a:lnTo>
                <a:lnTo>
                  <a:pt x="18865" y="11179"/>
                </a:lnTo>
                <a:lnTo>
                  <a:pt x="18890" y="11169"/>
                </a:lnTo>
                <a:lnTo>
                  <a:pt x="18912" y="11098"/>
                </a:lnTo>
                <a:lnTo>
                  <a:pt x="18994" y="11230"/>
                </a:lnTo>
                <a:lnTo>
                  <a:pt x="19046" y="11243"/>
                </a:lnTo>
                <a:lnTo>
                  <a:pt x="19159" y="11355"/>
                </a:lnTo>
                <a:lnTo>
                  <a:pt x="19185" y="11467"/>
                </a:lnTo>
                <a:lnTo>
                  <a:pt x="19197" y="11612"/>
                </a:lnTo>
                <a:lnTo>
                  <a:pt x="19154" y="11653"/>
                </a:lnTo>
                <a:lnTo>
                  <a:pt x="19124" y="11766"/>
                </a:lnTo>
                <a:lnTo>
                  <a:pt x="19201" y="11766"/>
                </a:lnTo>
                <a:lnTo>
                  <a:pt x="19216" y="11724"/>
                </a:lnTo>
                <a:lnTo>
                  <a:pt x="19279" y="11743"/>
                </a:lnTo>
                <a:lnTo>
                  <a:pt x="19331" y="11859"/>
                </a:lnTo>
                <a:lnTo>
                  <a:pt x="19393" y="11868"/>
                </a:lnTo>
                <a:lnTo>
                  <a:pt x="19423" y="11888"/>
                </a:lnTo>
                <a:lnTo>
                  <a:pt x="19470" y="11846"/>
                </a:lnTo>
                <a:lnTo>
                  <a:pt x="19470" y="11743"/>
                </a:lnTo>
                <a:lnTo>
                  <a:pt x="19508" y="11692"/>
                </a:lnTo>
                <a:lnTo>
                  <a:pt x="19564" y="11663"/>
                </a:lnTo>
                <a:lnTo>
                  <a:pt x="19637" y="11714"/>
                </a:lnTo>
                <a:lnTo>
                  <a:pt x="19663" y="11836"/>
                </a:lnTo>
                <a:lnTo>
                  <a:pt x="19694" y="11910"/>
                </a:lnTo>
                <a:lnTo>
                  <a:pt x="19734" y="12000"/>
                </a:lnTo>
                <a:lnTo>
                  <a:pt x="19797" y="12022"/>
                </a:lnTo>
                <a:lnTo>
                  <a:pt x="19849" y="12032"/>
                </a:lnTo>
                <a:lnTo>
                  <a:pt x="19859" y="12074"/>
                </a:lnTo>
                <a:lnTo>
                  <a:pt x="19901" y="12064"/>
                </a:lnTo>
                <a:lnTo>
                  <a:pt x="19911" y="12022"/>
                </a:lnTo>
                <a:lnTo>
                  <a:pt x="19849" y="11961"/>
                </a:lnTo>
                <a:lnTo>
                  <a:pt x="19870" y="11939"/>
                </a:lnTo>
                <a:lnTo>
                  <a:pt x="19823" y="11920"/>
                </a:lnTo>
                <a:lnTo>
                  <a:pt x="19828" y="11859"/>
                </a:lnTo>
                <a:lnTo>
                  <a:pt x="19793" y="11859"/>
                </a:lnTo>
                <a:lnTo>
                  <a:pt x="19760" y="11714"/>
                </a:lnTo>
                <a:lnTo>
                  <a:pt x="19708" y="11621"/>
                </a:lnTo>
                <a:lnTo>
                  <a:pt x="19704" y="11538"/>
                </a:lnTo>
                <a:lnTo>
                  <a:pt x="19755" y="11519"/>
                </a:lnTo>
                <a:lnTo>
                  <a:pt x="19746" y="11448"/>
                </a:lnTo>
                <a:lnTo>
                  <a:pt x="19647" y="11365"/>
                </a:lnTo>
                <a:lnTo>
                  <a:pt x="19642" y="11281"/>
                </a:lnTo>
                <a:lnTo>
                  <a:pt x="19611" y="11211"/>
                </a:lnTo>
                <a:lnTo>
                  <a:pt x="19569" y="11150"/>
                </a:lnTo>
                <a:lnTo>
                  <a:pt x="19461" y="11066"/>
                </a:lnTo>
                <a:lnTo>
                  <a:pt x="19357" y="10973"/>
                </a:lnTo>
                <a:lnTo>
                  <a:pt x="19289" y="10944"/>
                </a:lnTo>
                <a:lnTo>
                  <a:pt x="19248" y="10903"/>
                </a:lnTo>
                <a:lnTo>
                  <a:pt x="19197" y="10851"/>
                </a:lnTo>
                <a:lnTo>
                  <a:pt x="19145" y="10851"/>
                </a:lnTo>
                <a:lnTo>
                  <a:pt x="19072" y="10935"/>
                </a:lnTo>
                <a:lnTo>
                  <a:pt x="19020" y="11076"/>
                </a:lnTo>
                <a:lnTo>
                  <a:pt x="18957" y="10996"/>
                </a:lnTo>
                <a:lnTo>
                  <a:pt x="18942" y="10781"/>
                </a:lnTo>
                <a:lnTo>
                  <a:pt x="18931" y="10729"/>
                </a:lnTo>
                <a:lnTo>
                  <a:pt x="18839" y="10665"/>
                </a:lnTo>
                <a:close/>
                <a:moveTo>
                  <a:pt x="19958" y="10964"/>
                </a:moveTo>
                <a:lnTo>
                  <a:pt x="19942" y="10996"/>
                </a:lnTo>
                <a:lnTo>
                  <a:pt x="19984" y="11037"/>
                </a:lnTo>
                <a:lnTo>
                  <a:pt x="20019" y="11089"/>
                </a:lnTo>
                <a:lnTo>
                  <a:pt x="20045" y="11140"/>
                </a:lnTo>
                <a:lnTo>
                  <a:pt x="20057" y="11191"/>
                </a:lnTo>
                <a:lnTo>
                  <a:pt x="20066" y="11272"/>
                </a:lnTo>
                <a:lnTo>
                  <a:pt x="20087" y="11230"/>
                </a:lnTo>
                <a:lnTo>
                  <a:pt x="20082" y="11159"/>
                </a:lnTo>
                <a:lnTo>
                  <a:pt x="20061" y="11118"/>
                </a:lnTo>
                <a:lnTo>
                  <a:pt x="20036" y="11057"/>
                </a:lnTo>
                <a:lnTo>
                  <a:pt x="20010" y="11025"/>
                </a:lnTo>
                <a:lnTo>
                  <a:pt x="19993" y="10996"/>
                </a:lnTo>
                <a:lnTo>
                  <a:pt x="19958" y="10964"/>
                </a:lnTo>
                <a:close/>
                <a:moveTo>
                  <a:pt x="18575" y="11005"/>
                </a:moveTo>
                <a:lnTo>
                  <a:pt x="18558" y="11076"/>
                </a:lnTo>
                <a:lnTo>
                  <a:pt x="18601" y="11089"/>
                </a:lnTo>
                <a:lnTo>
                  <a:pt x="18636" y="11076"/>
                </a:lnTo>
                <a:lnTo>
                  <a:pt x="18688" y="11089"/>
                </a:lnTo>
                <a:lnTo>
                  <a:pt x="18735" y="11150"/>
                </a:lnTo>
                <a:lnTo>
                  <a:pt x="18714" y="11037"/>
                </a:lnTo>
                <a:lnTo>
                  <a:pt x="18652" y="11005"/>
                </a:lnTo>
                <a:lnTo>
                  <a:pt x="18575" y="11005"/>
                </a:lnTo>
                <a:close/>
                <a:moveTo>
                  <a:pt x="18507" y="11047"/>
                </a:moveTo>
                <a:lnTo>
                  <a:pt x="18445" y="11057"/>
                </a:lnTo>
                <a:lnTo>
                  <a:pt x="18455" y="11108"/>
                </a:lnTo>
                <a:lnTo>
                  <a:pt x="18497" y="11140"/>
                </a:lnTo>
                <a:lnTo>
                  <a:pt x="18523" y="11089"/>
                </a:lnTo>
                <a:lnTo>
                  <a:pt x="18507" y="11047"/>
                </a:lnTo>
                <a:close/>
                <a:moveTo>
                  <a:pt x="20026" y="11179"/>
                </a:moveTo>
                <a:lnTo>
                  <a:pt x="19989" y="11191"/>
                </a:lnTo>
                <a:lnTo>
                  <a:pt x="19993" y="11262"/>
                </a:lnTo>
                <a:lnTo>
                  <a:pt x="19958" y="11313"/>
                </a:lnTo>
                <a:lnTo>
                  <a:pt x="19942" y="11365"/>
                </a:lnTo>
                <a:lnTo>
                  <a:pt x="19906" y="11374"/>
                </a:lnTo>
                <a:lnTo>
                  <a:pt x="19901" y="11304"/>
                </a:lnTo>
                <a:lnTo>
                  <a:pt x="19890" y="11304"/>
                </a:lnTo>
                <a:lnTo>
                  <a:pt x="19880" y="11365"/>
                </a:lnTo>
                <a:lnTo>
                  <a:pt x="19849" y="11374"/>
                </a:lnTo>
                <a:lnTo>
                  <a:pt x="19793" y="11355"/>
                </a:lnTo>
                <a:lnTo>
                  <a:pt x="19786" y="11406"/>
                </a:lnTo>
                <a:lnTo>
                  <a:pt x="19823" y="11435"/>
                </a:lnTo>
                <a:lnTo>
                  <a:pt x="19870" y="11477"/>
                </a:lnTo>
                <a:lnTo>
                  <a:pt x="19901" y="11477"/>
                </a:lnTo>
                <a:lnTo>
                  <a:pt x="19932" y="11448"/>
                </a:lnTo>
                <a:lnTo>
                  <a:pt x="19967" y="11416"/>
                </a:lnTo>
                <a:lnTo>
                  <a:pt x="19979" y="11374"/>
                </a:lnTo>
                <a:lnTo>
                  <a:pt x="20010" y="11365"/>
                </a:lnTo>
                <a:lnTo>
                  <a:pt x="20036" y="11281"/>
                </a:lnTo>
                <a:lnTo>
                  <a:pt x="20040" y="11211"/>
                </a:lnTo>
                <a:lnTo>
                  <a:pt x="20026" y="11179"/>
                </a:lnTo>
                <a:close/>
                <a:moveTo>
                  <a:pt x="20175" y="11304"/>
                </a:moveTo>
                <a:lnTo>
                  <a:pt x="20165" y="11323"/>
                </a:lnTo>
                <a:lnTo>
                  <a:pt x="20175" y="11426"/>
                </a:lnTo>
                <a:lnTo>
                  <a:pt x="20201" y="11509"/>
                </a:lnTo>
                <a:lnTo>
                  <a:pt x="20222" y="11560"/>
                </a:lnTo>
                <a:lnTo>
                  <a:pt x="20243" y="11551"/>
                </a:lnTo>
                <a:lnTo>
                  <a:pt x="20248" y="11509"/>
                </a:lnTo>
                <a:lnTo>
                  <a:pt x="20222" y="11467"/>
                </a:lnTo>
                <a:lnTo>
                  <a:pt x="20196" y="11374"/>
                </a:lnTo>
                <a:lnTo>
                  <a:pt x="20181" y="11345"/>
                </a:lnTo>
                <a:lnTo>
                  <a:pt x="20175" y="11304"/>
                </a:lnTo>
                <a:close/>
                <a:moveTo>
                  <a:pt x="18952" y="11365"/>
                </a:moveTo>
                <a:lnTo>
                  <a:pt x="18937" y="11406"/>
                </a:lnTo>
                <a:lnTo>
                  <a:pt x="18926" y="11458"/>
                </a:lnTo>
                <a:lnTo>
                  <a:pt x="18926" y="11560"/>
                </a:lnTo>
                <a:lnTo>
                  <a:pt x="18963" y="11467"/>
                </a:lnTo>
                <a:lnTo>
                  <a:pt x="18963" y="11397"/>
                </a:lnTo>
                <a:lnTo>
                  <a:pt x="18952" y="11365"/>
                </a:lnTo>
                <a:close/>
                <a:moveTo>
                  <a:pt x="17227" y="11426"/>
                </a:moveTo>
                <a:lnTo>
                  <a:pt x="17180" y="11551"/>
                </a:lnTo>
                <a:lnTo>
                  <a:pt x="17237" y="11560"/>
                </a:lnTo>
                <a:lnTo>
                  <a:pt x="17247" y="11621"/>
                </a:lnTo>
                <a:lnTo>
                  <a:pt x="17357" y="11673"/>
                </a:lnTo>
                <a:lnTo>
                  <a:pt x="17383" y="11663"/>
                </a:lnTo>
                <a:lnTo>
                  <a:pt x="17423" y="11673"/>
                </a:lnTo>
                <a:lnTo>
                  <a:pt x="17491" y="11724"/>
                </a:lnTo>
                <a:lnTo>
                  <a:pt x="17548" y="11743"/>
                </a:lnTo>
                <a:lnTo>
                  <a:pt x="17609" y="11756"/>
                </a:lnTo>
                <a:lnTo>
                  <a:pt x="17668" y="11756"/>
                </a:lnTo>
                <a:lnTo>
                  <a:pt x="17729" y="11807"/>
                </a:lnTo>
                <a:lnTo>
                  <a:pt x="17802" y="11756"/>
                </a:lnTo>
                <a:lnTo>
                  <a:pt x="17729" y="11682"/>
                </a:lnTo>
                <a:lnTo>
                  <a:pt x="17642" y="11653"/>
                </a:lnTo>
                <a:lnTo>
                  <a:pt x="17621" y="11560"/>
                </a:lnTo>
                <a:lnTo>
                  <a:pt x="17512" y="11499"/>
                </a:lnTo>
                <a:lnTo>
                  <a:pt x="17496" y="11560"/>
                </a:lnTo>
                <a:lnTo>
                  <a:pt x="17376" y="11538"/>
                </a:lnTo>
                <a:lnTo>
                  <a:pt x="17371" y="11499"/>
                </a:lnTo>
                <a:lnTo>
                  <a:pt x="17345" y="11487"/>
                </a:lnTo>
                <a:lnTo>
                  <a:pt x="17298" y="11426"/>
                </a:lnTo>
                <a:lnTo>
                  <a:pt x="17227" y="11426"/>
                </a:lnTo>
                <a:close/>
                <a:moveTo>
                  <a:pt x="20285" y="11519"/>
                </a:moveTo>
                <a:lnTo>
                  <a:pt x="20278" y="11538"/>
                </a:lnTo>
                <a:lnTo>
                  <a:pt x="20299" y="11602"/>
                </a:lnTo>
                <a:lnTo>
                  <a:pt x="20325" y="11631"/>
                </a:lnTo>
                <a:lnTo>
                  <a:pt x="20337" y="11621"/>
                </a:lnTo>
                <a:lnTo>
                  <a:pt x="20316" y="11570"/>
                </a:lnTo>
                <a:lnTo>
                  <a:pt x="20285" y="11519"/>
                </a:lnTo>
                <a:close/>
                <a:moveTo>
                  <a:pt x="20389" y="11612"/>
                </a:moveTo>
                <a:lnTo>
                  <a:pt x="20377" y="11631"/>
                </a:lnTo>
                <a:lnTo>
                  <a:pt x="20398" y="11673"/>
                </a:lnTo>
                <a:lnTo>
                  <a:pt x="20429" y="11724"/>
                </a:lnTo>
                <a:lnTo>
                  <a:pt x="20476" y="11785"/>
                </a:lnTo>
                <a:lnTo>
                  <a:pt x="20471" y="11756"/>
                </a:lnTo>
                <a:lnTo>
                  <a:pt x="20460" y="11714"/>
                </a:lnTo>
                <a:lnTo>
                  <a:pt x="20414" y="11653"/>
                </a:lnTo>
                <a:lnTo>
                  <a:pt x="20389" y="11612"/>
                </a:lnTo>
                <a:close/>
                <a:moveTo>
                  <a:pt x="17937" y="11724"/>
                </a:moveTo>
                <a:lnTo>
                  <a:pt x="17916" y="11766"/>
                </a:lnTo>
                <a:lnTo>
                  <a:pt x="17885" y="11775"/>
                </a:lnTo>
                <a:lnTo>
                  <a:pt x="17859" y="11846"/>
                </a:lnTo>
                <a:lnTo>
                  <a:pt x="17890" y="11846"/>
                </a:lnTo>
                <a:lnTo>
                  <a:pt x="17937" y="11827"/>
                </a:lnTo>
                <a:lnTo>
                  <a:pt x="18005" y="11807"/>
                </a:lnTo>
                <a:lnTo>
                  <a:pt x="17993" y="11743"/>
                </a:lnTo>
                <a:lnTo>
                  <a:pt x="17958" y="11756"/>
                </a:lnTo>
                <a:lnTo>
                  <a:pt x="17937" y="11724"/>
                </a:lnTo>
                <a:close/>
                <a:moveTo>
                  <a:pt x="18238" y="11724"/>
                </a:moveTo>
                <a:lnTo>
                  <a:pt x="18180" y="11775"/>
                </a:lnTo>
                <a:lnTo>
                  <a:pt x="18139" y="11785"/>
                </a:lnTo>
                <a:lnTo>
                  <a:pt x="18102" y="11743"/>
                </a:lnTo>
                <a:lnTo>
                  <a:pt x="18056" y="11766"/>
                </a:lnTo>
                <a:lnTo>
                  <a:pt x="18056" y="11817"/>
                </a:lnTo>
                <a:lnTo>
                  <a:pt x="18134" y="11836"/>
                </a:lnTo>
                <a:lnTo>
                  <a:pt x="18226" y="11795"/>
                </a:lnTo>
                <a:lnTo>
                  <a:pt x="18238" y="11724"/>
                </a:lnTo>
                <a:close/>
                <a:moveTo>
                  <a:pt x="18481" y="11743"/>
                </a:moveTo>
                <a:lnTo>
                  <a:pt x="18460" y="11766"/>
                </a:lnTo>
                <a:lnTo>
                  <a:pt x="18419" y="11766"/>
                </a:lnTo>
                <a:lnTo>
                  <a:pt x="18367" y="11795"/>
                </a:lnTo>
                <a:lnTo>
                  <a:pt x="18356" y="11827"/>
                </a:lnTo>
                <a:lnTo>
                  <a:pt x="18294" y="11888"/>
                </a:lnTo>
                <a:lnTo>
                  <a:pt x="18269" y="11971"/>
                </a:lnTo>
                <a:lnTo>
                  <a:pt x="18257" y="12013"/>
                </a:lnTo>
                <a:lnTo>
                  <a:pt x="18264" y="12032"/>
                </a:lnTo>
                <a:lnTo>
                  <a:pt x="18320" y="12000"/>
                </a:lnTo>
                <a:lnTo>
                  <a:pt x="18361" y="11897"/>
                </a:lnTo>
                <a:lnTo>
                  <a:pt x="18413" y="11859"/>
                </a:lnTo>
                <a:lnTo>
                  <a:pt x="18481" y="11795"/>
                </a:lnTo>
                <a:lnTo>
                  <a:pt x="18502" y="11766"/>
                </a:lnTo>
                <a:lnTo>
                  <a:pt x="18481" y="11743"/>
                </a:lnTo>
                <a:close/>
                <a:moveTo>
                  <a:pt x="20518" y="11756"/>
                </a:moveTo>
                <a:lnTo>
                  <a:pt x="20523" y="11836"/>
                </a:lnTo>
                <a:lnTo>
                  <a:pt x="20563" y="11949"/>
                </a:lnTo>
                <a:lnTo>
                  <a:pt x="20575" y="11929"/>
                </a:lnTo>
                <a:lnTo>
                  <a:pt x="20554" y="11859"/>
                </a:lnTo>
                <a:lnTo>
                  <a:pt x="20538" y="11756"/>
                </a:lnTo>
                <a:lnTo>
                  <a:pt x="20518" y="11756"/>
                </a:lnTo>
                <a:close/>
                <a:moveTo>
                  <a:pt x="20455" y="11878"/>
                </a:moveTo>
                <a:lnTo>
                  <a:pt x="20450" y="11929"/>
                </a:lnTo>
                <a:lnTo>
                  <a:pt x="20460" y="11949"/>
                </a:lnTo>
                <a:lnTo>
                  <a:pt x="20497" y="11971"/>
                </a:lnTo>
                <a:lnTo>
                  <a:pt x="20523" y="11961"/>
                </a:lnTo>
                <a:lnTo>
                  <a:pt x="20512" y="11929"/>
                </a:lnTo>
                <a:lnTo>
                  <a:pt x="20497" y="11897"/>
                </a:lnTo>
                <a:lnTo>
                  <a:pt x="20455" y="11878"/>
                </a:lnTo>
                <a:close/>
                <a:moveTo>
                  <a:pt x="18050" y="11897"/>
                </a:moveTo>
                <a:lnTo>
                  <a:pt x="17993" y="11920"/>
                </a:lnTo>
                <a:lnTo>
                  <a:pt x="18066" y="12013"/>
                </a:lnTo>
                <a:lnTo>
                  <a:pt x="18092" y="12013"/>
                </a:lnTo>
                <a:lnTo>
                  <a:pt x="18097" y="11981"/>
                </a:lnTo>
                <a:lnTo>
                  <a:pt x="18076" y="11939"/>
                </a:lnTo>
                <a:lnTo>
                  <a:pt x="18050" y="11897"/>
                </a:lnTo>
                <a:close/>
                <a:moveTo>
                  <a:pt x="20549" y="12013"/>
                </a:moveTo>
                <a:lnTo>
                  <a:pt x="20563" y="12093"/>
                </a:lnTo>
                <a:lnTo>
                  <a:pt x="20606" y="12093"/>
                </a:lnTo>
                <a:lnTo>
                  <a:pt x="20589" y="12042"/>
                </a:lnTo>
                <a:lnTo>
                  <a:pt x="20580" y="12042"/>
                </a:lnTo>
                <a:lnTo>
                  <a:pt x="20549" y="12013"/>
                </a:lnTo>
                <a:close/>
                <a:moveTo>
                  <a:pt x="19409" y="12074"/>
                </a:moveTo>
                <a:lnTo>
                  <a:pt x="19383" y="12125"/>
                </a:lnTo>
                <a:lnTo>
                  <a:pt x="19378" y="12167"/>
                </a:lnTo>
                <a:lnTo>
                  <a:pt x="19362" y="12237"/>
                </a:lnTo>
                <a:lnTo>
                  <a:pt x="19341" y="12308"/>
                </a:lnTo>
                <a:lnTo>
                  <a:pt x="19346" y="12350"/>
                </a:lnTo>
                <a:lnTo>
                  <a:pt x="19336" y="12382"/>
                </a:lnTo>
                <a:lnTo>
                  <a:pt x="19320" y="12484"/>
                </a:lnTo>
                <a:lnTo>
                  <a:pt x="19320" y="12565"/>
                </a:lnTo>
                <a:lnTo>
                  <a:pt x="19315" y="12597"/>
                </a:lnTo>
                <a:lnTo>
                  <a:pt x="19315" y="12667"/>
                </a:lnTo>
                <a:lnTo>
                  <a:pt x="19289" y="12770"/>
                </a:lnTo>
                <a:lnTo>
                  <a:pt x="19274" y="12853"/>
                </a:lnTo>
                <a:lnTo>
                  <a:pt x="19258" y="12914"/>
                </a:lnTo>
                <a:lnTo>
                  <a:pt x="19237" y="12988"/>
                </a:lnTo>
                <a:lnTo>
                  <a:pt x="19190" y="13027"/>
                </a:lnTo>
                <a:lnTo>
                  <a:pt x="19138" y="12988"/>
                </a:lnTo>
                <a:lnTo>
                  <a:pt x="19133" y="12947"/>
                </a:lnTo>
                <a:lnTo>
                  <a:pt x="19108" y="12905"/>
                </a:lnTo>
                <a:lnTo>
                  <a:pt x="19093" y="12905"/>
                </a:lnTo>
                <a:lnTo>
                  <a:pt x="19056" y="12821"/>
                </a:lnTo>
                <a:lnTo>
                  <a:pt x="19030" y="12783"/>
                </a:lnTo>
                <a:lnTo>
                  <a:pt x="18983" y="12741"/>
                </a:lnTo>
                <a:lnTo>
                  <a:pt x="18942" y="12658"/>
                </a:lnTo>
                <a:lnTo>
                  <a:pt x="18942" y="12629"/>
                </a:lnTo>
                <a:lnTo>
                  <a:pt x="18968" y="12555"/>
                </a:lnTo>
                <a:lnTo>
                  <a:pt x="18994" y="12484"/>
                </a:lnTo>
                <a:lnTo>
                  <a:pt x="18989" y="12433"/>
                </a:lnTo>
                <a:lnTo>
                  <a:pt x="19009" y="12433"/>
                </a:lnTo>
                <a:lnTo>
                  <a:pt x="19035" y="12372"/>
                </a:lnTo>
                <a:lnTo>
                  <a:pt x="19056" y="12298"/>
                </a:lnTo>
                <a:lnTo>
                  <a:pt x="19035" y="12237"/>
                </a:lnTo>
                <a:lnTo>
                  <a:pt x="19020" y="12257"/>
                </a:lnTo>
                <a:lnTo>
                  <a:pt x="18994" y="12247"/>
                </a:lnTo>
                <a:lnTo>
                  <a:pt x="18957" y="12289"/>
                </a:lnTo>
                <a:lnTo>
                  <a:pt x="18921" y="12247"/>
                </a:lnTo>
                <a:lnTo>
                  <a:pt x="18905" y="12257"/>
                </a:lnTo>
                <a:lnTo>
                  <a:pt x="18853" y="12228"/>
                </a:lnTo>
                <a:lnTo>
                  <a:pt x="18827" y="12167"/>
                </a:lnTo>
                <a:lnTo>
                  <a:pt x="18792" y="12135"/>
                </a:lnTo>
                <a:lnTo>
                  <a:pt x="18756" y="12154"/>
                </a:lnTo>
                <a:lnTo>
                  <a:pt x="18797" y="12196"/>
                </a:lnTo>
                <a:lnTo>
                  <a:pt x="18797" y="12270"/>
                </a:lnTo>
                <a:lnTo>
                  <a:pt x="18745" y="12298"/>
                </a:lnTo>
                <a:lnTo>
                  <a:pt x="18714" y="12279"/>
                </a:lnTo>
                <a:lnTo>
                  <a:pt x="18672" y="12330"/>
                </a:lnTo>
                <a:lnTo>
                  <a:pt x="18641" y="12401"/>
                </a:lnTo>
                <a:lnTo>
                  <a:pt x="18652" y="12443"/>
                </a:lnTo>
                <a:lnTo>
                  <a:pt x="18620" y="12475"/>
                </a:lnTo>
                <a:lnTo>
                  <a:pt x="18584" y="12587"/>
                </a:lnTo>
                <a:lnTo>
                  <a:pt x="18589" y="12658"/>
                </a:lnTo>
                <a:lnTo>
                  <a:pt x="18554" y="12648"/>
                </a:lnTo>
                <a:lnTo>
                  <a:pt x="18516" y="12648"/>
                </a:lnTo>
                <a:lnTo>
                  <a:pt x="18486" y="12565"/>
                </a:lnTo>
                <a:lnTo>
                  <a:pt x="18450" y="12504"/>
                </a:lnTo>
                <a:lnTo>
                  <a:pt x="18419" y="12513"/>
                </a:lnTo>
                <a:lnTo>
                  <a:pt x="18387" y="12536"/>
                </a:lnTo>
                <a:lnTo>
                  <a:pt x="18387" y="12578"/>
                </a:lnTo>
                <a:lnTo>
                  <a:pt x="18361" y="12555"/>
                </a:lnTo>
                <a:lnTo>
                  <a:pt x="18356" y="12597"/>
                </a:lnTo>
                <a:lnTo>
                  <a:pt x="18325" y="12616"/>
                </a:lnTo>
                <a:lnTo>
                  <a:pt x="18309" y="12667"/>
                </a:lnTo>
                <a:lnTo>
                  <a:pt x="18269" y="12741"/>
                </a:lnTo>
                <a:lnTo>
                  <a:pt x="18252" y="12844"/>
                </a:lnTo>
                <a:lnTo>
                  <a:pt x="18231" y="12812"/>
                </a:lnTo>
                <a:lnTo>
                  <a:pt x="18205" y="12873"/>
                </a:lnTo>
                <a:lnTo>
                  <a:pt x="18222" y="12947"/>
                </a:lnTo>
                <a:lnTo>
                  <a:pt x="18196" y="12966"/>
                </a:lnTo>
                <a:lnTo>
                  <a:pt x="18180" y="12853"/>
                </a:lnTo>
                <a:lnTo>
                  <a:pt x="18128" y="12966"/>
                </a:lnTo>
                <a:lnTo>
                  <a:pt x="18118" y="13040"/>
                </a:lnTo>
                <a:lnTo>
                  <a:pt x="18113" y="13101"/>
                </a:lnTo>
                <a:lnTo>
                  <a:pt x="18071" y="13161"/>
                </a:lnTo>
                <a:lnTo>
                  <a:pt x="18050" y="13245"/>
                </a:lnTo>
                <a:lnTo>
                  <a:pt x="18009" y="13296"/>
                </a:lnTo>
                <a:lnTo>
                  <a:pt x="17941" y="13335"/>
                </a:lnTo>
                <a:lnTo>
                  <a:pt x="17911" y="13335"/>
                </a:lnTo>
                <a:lnTo>
                  <a:pt x="17894" y="13348"/>
                </a:lnTo>
                <a:lnTo>
                  <a:pt x="17885" y="13376"/>
                </a:lnTo>
                <a:lnTo>
                  <a:pt x="17843" y="13399"/>
                </a:lnTo>
                <a:lnTo>
                  <a:pt x="17791" y="13437"/>
                </a:lnTo>
                <a:lnTo>
                  <a:pt x="17781" y="13428"/>
                </a:lnTo>
                <a:lnTo>
                  <a:pt x="17750" y="13437"/>
                </a:lnTo>
                <a:lnTo>
                  <a:pt x="17698" y="13489"/>
                </a:lnTo>
                <a:lnTo>
                  <a:pt x="17668" y="13540"/>
                </a:lnTo>
                <a:lnTo>
                  <a:pt x="17616" y="13591"/>
                </a:lnTo>
                <a:lnTo>
                  <a:pt x="17579" y="13684"/>
                </a:lnTo>
                <a:lnTo>
                  <a:pt x="17584" y="13582"/>
                </a:lnTo>
                <a:lnTo>
                  <a:pt x="17553" y="13675"/>
                </a:lnTo>
                <a:lnTo>
                  <a:pt x="17548" y="13758"/>
                </a:lnTo>
                <a:lnTo>
                  <a:pt x="17538" y="13829"/>
                </a:lnTo>
                <a:lnTo>
                  <a:pt x="17522" y="13861"/>
                </a:lnTo>
                <a:lnTo>
                  <a:pt x="17506" y="13941"/>
                </a:lnTo>
                <a:lnTo>
                  <a:pt x="17517" y="13983"/>
                </a:lnTo>
                <a:lnTo>
                  <a:pt x="17517" y="14025"/>
                </a:lnTo>
                <a:lnTo>
                  <a:pt x="17532" y="14127"/>
                </a:lnTo>
                <a:lnTo>
                  <a:pt x="17527" y="14198"/>
                </a:lnTo>
                <a:lnTo>
                  <a:pt x="17517" y="14147"/>
                </a:lnTo>
                <a:lnTo>
                  <a:pt x="17491" y="14105"/>
                </a:lnTo>
                <a:lnTo>
                  <a:pt x="17496" y="14230"/>
                </a:lnTo>
                <a:lnTo>
                  <a:pt x="17475" y="14179"/>
                </a:lnTo>
                <a:lnTo>
                  <a:pt x="17480" y="14230"/>
                </a:lnTo>
                <a:lnTo>
                  <a:pt x="17496" y="14342"/>
                </a:lnTo>
                <a:lnTo>
                  <a:pt x="17491" y="14445"/>
                </a:lnTo>
                <a:lnTo>
                  <a:pt x="17512" y="14506"/>
                </a:lnTo>
                <a:lnTo>
                  <a:pt x="17506" y="14538"/>
                </a:lnTo>
                <a:lnTo>
                  <a:pt x="17517" y="14631"/>
                </a:lnTo>
                <a:lnTo>
                  <a:pt x="17501" y="14711"/>
                </a:lnTo>
                <a:lnTo>
                  <a:pt x="17496" y="14785"/>
                </a:lnTo>
                <a:lnTo>
                  <a:pt x="17506" y="14926"/>
                </a:lnTo>
                <a:lnTo>
                  <a:pt x="17501" y="15000"/>
                </a:lnTo>
                <a:lnTo>
                  <a:pt x="17475" y="15103"/>
                </a:lnTo>
                <a:lnTo>
                  <a:pt x="17470" y="15144"/>
                </a:lnTo>
                <a:lnTo>
                  <a:pt x="17454" y="15173"/>
                </a:lnTo>
                <a:lnTo>
                  <a:pt x="17418" y="15196"/>
                </a:lnTo>
                <a:lnTo>
                  <a:pt x="17402" y="15276"/>
                </a:lnTo>
                <a:lnTo>
                  <a:pt x="17428" y="15298"/>
                </a:lnTo>
                <a:lnTo>
                  <a:pt x="17475" y="15388"/>
                </a:lnTo>
                <a:lnTo>
                  <a:pt x="17512" y="15388"/>
                </a:lnTo>
                <a:lnTo>
                  <a:pt x="17553" y="15388"/>
                </a:lnTo>
                <a:lnTo>
                  <a:pt x="17590" y="15350"/>
                </a:lnTo>
                <a:lnTo>
                  <a:pt x="17626" y="15308"/>
                </a:lnTo>
                <a:lnTo>
                  <a:pt x="17642" y="15318"/>
                </a:lnTo>
                <a:lnTo>
                  <a:pt x="17687" y="15247"/>
                </a:lnTo>
                <a:lnTo>
                  <a:pt x="17729" y="15234"/>
                </a:lnTo>
                <a:lnTo>
                  <a:pt x="17776" y="15225"/>
                </a:lnTo>
                <a:lnTo>
                  <a:pt x="17823" y="15247"/>
                </a:lnTo>
                <a:lnTo>
                  <a:pt x="17859" y="15234"/>
                </a:lnTo>
                <a:lnTo>
                  <a:pt x="17911" y="15234"/>
                </a:lnTo>
                <a:lnTo>
                  <a:pt x="17941" y="15173"/>
                </a:lnTo>
                <a:lnTo>
                  <a:pt x="17967" y="15103"/>
                </a:lnTo>
                <a:lnTo>
                  <a:pt x="18024" y="15071"/>
                </a:lnTo>
                <a:lnTo>
                  <a:pt x="18097" y="15010"/>
                </a:lnTo>
                <a:lnTo>
                  <a:pt x="18149" y="15010"/>
                </a:lnTo>
                <a:lnTo>
                  <a:pt x="18226" y="14968"/>
                </a:lnTo>
                <a:lnTo>
                  <a:pt x="18309" y="14917"/>
                </a:lnTo>
                <a:lnTo>
                  <a:pt x="18413" y="14907"/>
                </a:lnTo>
                <a:lnTo>
                  <a:pt x="18460" y="14968"/>
                </a:lnTo>
                <a:lnTo>
                  <a:pt x="18497" y="14978"/>
                </a:lnTo>
                <a:lnTo>
                  <a:pt x="18554" y="15061"/>
                </a:lnTo>
                <a:lnTo>
                  <a:pt x="18537" y="15093"/>
                </a:lnTo>
                <a:lnTo>
                  <a:pt x="18558" y="15144"/>
                </a:lnTo>
                <a:lnTo>
                  <a:pt x="18575" y="15247"/>
                </a:lnTo>
                <a:lnTo>
                  <a:pt x="18554" y="15318"/>
                </a:lnTo>
                <a:lnTo>
                  <a:pt x="18584" y="15369"/>
                </a:lnTo>
                <a:lnTo>
                  <a:pt x="18631" y="15257"/>
                </a:lnTo>
                <a:lnTo>
                  <a:pt x="18678" y="15215"/>
                </a:lnTo>
                <a:lnTo>
                  <a:pt x="18750" y="15103"/>
                </a:lnTo>
                <a:lnTo>
                  <a:pt x="18735" y="15196"/>
                </a:lnTo>
                <a:lnTo>
                  <a:pt x="18698" y="15266"/>
                </a:lnTo>
                <a:lnTo>
                  <a:pt x="18667" y="15350"/>
                </a:lnTo>
                <a:lnTo>
                  <a:pt x="18620" y="15420"/>
                </a:lnTo>
                <a:lnTo>
                  <a:pt x="18678" y="15401"/>
                </a:lnTo>
                <a:lnTo>
                  <a:pt x="18730" y="15298"/>
                </a:lnTo>
                <a:lnTo>
                  <a:pt x="18719" y="15401"/>
                </a:lnTo>
                <a:lnTo>
                  <a:pt x="18683" y="15472"/>
                </a:lnTo>
                <a:lnTo>
                  <a:pt x="18735" y="15481"/>
                </a:lnTo>
                <a:lnTo>
                  <a:pt x="18750" y="15542"/>
                </a:lnTo>
                <a:lnTo>
                  <a:pt x="18745" y="15606"/>
                </a:lnTo>
                <a:lnTo>
                  <a:pt x="18730" y="15709"/>
                </a:lnTo>
                <a:lnTo>
                  <a:pt x="18745" y="15789"/>
                </a:lnTo>
                <a:lnTo>
                  <a:pt x="18787" y="15831"/>
                </a:lnTo>
                <a:lnTo>
                  <a:pt x="18818" y="15841"/>
                </a:lnTo>
                <a:lnTo>
                  <a:pt x="18844" y="15863"/>
                </a:lnTo>
                <a:lnTo>
                  <a:pt x="18879" y="15902"/>
                </a:lnTo>
                <a:lnTo>
                  <a:pt x="18957" y="15799"/>
                </a:lnTo>
                <a:lnTo>
                  <a:pt x="18994" y="15780"/>
                </a:lnTo>
                <a:lnTo>
                  <a:pt x="18968" y="15850"/>
                </a:lnTo>
                <a:lnTo>
                  <a:pt x="18994" y="15873"/>
                </a:lnTo>
                <a:lnTo>
                  <a:pt x="19025" y="15934"/>
                </a:lnTo>
                <a:lnTo>
                  <a:pt x="19077" y="15873"/>
                </a:lnTo>
                <a:lnTo>
                  <a:pt x="19119" y="15821"/>
                </a:lnTo>
                <a:lnTo>
                  <a:pt x="19185" y="15770"/>
                </a:lnTo>
                <a:lnTo>
                  <a:pt x="19248" y="15760"/>
                </a:lnTo>
                <a:lnTo>
                  <a:pt x="19294" y="15719"/>
                </a:lnTo>
                <a:lnTo>
                  <a:pt x="19305" y="15667"/>
                </a:lnTo>
                <a:lnTo>
                  <a:pt x="19336" y="15574"/>
                </a:lnTo>
                <a:lnTo>
                  <a:pt x="19378" y="15472"/>
                </a:lnTo>
                <a:lnTo>
                  <a:pt x="19418" y="15411"/>
                </a:lnTo>
                <a:lnTo>
                  <a:pt x="19465" y="15286"/>
                </a:lnTo>
                <a:lnTo>
                  <a:pt x="19501" y="15225"/>
                </a:lnTo>
                <a:lnTo>
                  <a:pt x="19548" y="15122"/>
                </a:lnTo>
                <a:lnTo>
                  <a:pt x="19605" y="15051"/>
                </a:lnTo>
                <a:lnTo>
                  <a:pt x="19663" y="14926"/>
                </a:lnTo>
                <a:lnTo>
                  <a:pt x="19694" y="14824"/>
                </a:lnTo>
                <a:lnTo>
                  <a:pt x="19708" y="14753"/>
                </a:lnTo>
                <a:lnTo>
                  <a:pt x="19750" y="14631"/>
                </a:lnTo>
                <a:lnTo>
                  <a:pt x="19772" y="14567"/>
                </a:lnTo>
                <a:lnTo>
                  <a:pt x="19797" y="14445"/>
                </a:lnTo>
                <a:lnTo>
                  <a:pt x="19793" y="14333"/>
                </a:lnTo>
                <a:lnTo>
                  <a:pt x="19812" y="14249"/>
                </a:lnTo>
                <a:lnTo>
                  <a:pt x="19823" y="14169"/>
                </a:lnTo>
                <a:lnTo>
                  <a:pt x="19823" y="14053"/>
                </a:lnTo>
                <a:lnTo>
                  <a:pt x="19793" y="13951"/>
                </a:lnTo>
                <a:lnTo>
                  <a:pt x="19772" y="13899"/>
                </a:lnTo>
                <a:lnTo>
                  <a:pt x="19741" y="13810"/>
                </a:lnTo>
                <a:lnTo>
                  <a:pt x="19750" y="13665"/>
                </a:lnTo>
                <a:lnTo>
                  <a:pt x="19729" y="13684"/>
                </a:lnTo>
                <a:lnTo>
                  <a:pt x="19715" y="13633"/>
                </a:lnTo>
                <a:lnTo>
                  <a:pt x="19689" y="13665"/>
                </a:lnTo>
                <a:lnTo>
                  <a:pt x="19682" y="13511"/>
                </a:lnTo>
                <a:lnTo>
                  <a:pt x="19657" y="13428"/>
                </a:lnTo>
                <a:lnTo>
                  <a:pt x="19668" y="13399"/>
                </a:lnTo>
                <a:lnTo>
                  <a:pt x="19637" y="13335"/>
                </a:lnTo>
                <a:lnTo>
                  <a:pt x="19600" y="13274"/>
                </a:lnTo>
                <a:lnTo>
                  <a:pt x="19543" y="13203"/>
                </a:lnTo>
                <a:lnTo>
                  <a:pt x="19533" y="13110"/>
                </a:lnTo>
                <a:lnTo>
                  <a:pt x="19548" y="13040"/>
                </a:lnTo>
                <a:lnTo>
                  <a:pt x="19543" y="12924"/>
                </a:lnTo>
                <a:lnTo>
                  <a:pt x="19533" y="12905"/>
                </a:lnTo>
                <a:lnTo>
                  <a:pt x="19527" y="12834"/>
                </a:lnTo>
                <a:lnTo>
                  <a:pt x="19527" y="12719"/>
                </a:lnTo>
                <a:lnTo>
                  <a:pt x="19538" y="12658"/>
                </a:lnTo>
                <a:lnTo>
                  <a:pt x="19512" y="12606"/>
                </a:lnTo>
                <a:lnTo>
                  <a:pt x="19496" y="12545"/>
                </a:lnTo>
                <a:lnTo>
                  <a:pt x="19456" y="12597"/>
                </a:lnTo>
                <a:lnTo>
                  <a:pt x="19440" y="12494"/>
                </a:lnTo>
                <a:lnTo>
                  <a:pt x="19444" y="12443"/>
                </a:lnTo>
                <a:lnTo>
                  <a:pt x="19449" y="12372"/>
                </a:lnTo>
                <a:lnTo>
                  <a:pt x="19430" y="12298"/>
                </a:lnTo>
                <a:lnTo>
                  <a:pt x="19435" y="12237"/>
                </a:lnTo>
                <a:lnTo>
                  <a:pt x="19418" y="12228"/>
                </a:lnTo>
                <a:lnTo>
                  <a:pt x="19418" y="12135"/>
                </a:lnTo>
                <a:lnTo>
                  <a:pt x="19409" y="12074"/>
                </a:lnTo>
                <a:close/>
                <a:moveTo>
                  <a:pt x="13765" y="12257"/>
                </a:moveTo>
                <a:lnTo>
                  <a:pt x="13744" y="12321"/>
                </a:lnTo>
                <a:lnTo>
                  <a:pt x="13744" y="12401"/>
                </a:lnTo>
                <a:lnTo>
                  <a:pt x="13708" y="12494"/>
                </a:lnTo>
                <a:lnTo>
                  <a:pt x="13682" y="12484"/>
                </a:lnTo>
                <a:lnTo>
                  <a:pt x="13687" y="12536"/>
                </a:lnTo>
                <a:lnTo>
                  <a:pt x="13666" y="12606"/>
                </a:lnTo>
                <a:lnTo>
                  <a:pt x="13619" y="12690"/>
                </a:lnTo>
                <a:lnTo>
                  <a:pt x="13578" y="12770"/>
                </a:lnTo>
                <a:lnTo>
                  <a:pt x="13552" y="12770"/>
                </a:lnTo>
                <a:lnTo>
                  <a:pt x="13531" y="12793"/>
                </a:lnTo>
                <a:lnTo>
                  <a:pt x="13496" y="12821"/>
                </a:lnTo>
                <a:lnTo>
                  <a:pt x="13470" y="12821"/>
                </a:lnTo>
                <a:lnTo>
                  <a:pt x="13458" y="12914"/>
                </a:lnTo>
                <a:lnTo>
                  <a:pt x="13433" y="12988"/>
                </a:lnTo>
                <a:lnTo>
                  <a:pt x="13433" y="13110"/>
                </a:lnTo>
                <a:lnTo>
                  <a:pt x="13444" y="13203"/>
                </a:lnTo>
                <a:lnTo>
                  <a:pt x="13454" y="13264"/>
                </a:lnTo>
                <a:lnTo>
                  <a:pt x="13444" y="13357"/>
                </a:lnTo>
                <a:lnTo>
                  <a:pt x="13412" y="13460"/>
                </a:lnTo>
                <a:lnTo>
                  <a:pt x="13412" y="13502"/>
                </a:lnTo>
                <a:lnTo>
                  <a:pt x="13386" y="13521"/>
                </a:lnTo>
                <a:lnTo>
                  <a:pt x="13371" y="13624"/>
                </a:lnTo>
                <a:lnTo>
                  <a:pt x="13371" y="13717"/>
                </a:lnTo>
                <a:lnTo>
                  <a:pt x="13386" y="13829"/>
                </a:lnTo>
                <a:lnTo>
                  <a:pt x="13386" y="13951"/>
                </a:lnTo>
                <a:lnTo>
                  <a:pt x="13402" y="14025"/>
                </a:lnTo>
                <a:lnTo>
                  <a:pt x="13449" y="14066"/>
                </a:lnTo>
                <a:lnTo>
                  <a:pt x="13480" y="14105"/>
                </a:lnTo>
                <a:lnTo>
                  <a:pt x="13531" y="14044"/>
                </a:lnTo>
                <a:lnTo>
                  <a:pt x="13583" y="14015"/>
                </a:lnTo>
                <a:lnTo>
                  <a:pt x="13614" y="13861"/>
                </a:lnTo>
                <a:lnTo>
                  <a:pt x="13645" y="13665"/>
                </a:lnTo>
                <a:lnTo>
                  <a:pt x="13692" y="13409"/>
                </a:lnTo>
                <a:lnTo>
                  <a:pt x="13729" y="13222"/>
                </a:lnTo>
                <a:lnTo>
                  <a:pt x="13760" y="13059"/>
                </a:lnTo>
                <a:lnTo>
                  <a:pt x="13765" y="12947"/>
                </a:lnTo>
                <a:lnTo>
                  <a:pt x="13786" y="12914"/>
                </a:lnTo>
                <a:lnTo>
                  <a:pt x="13791" y="12863"/>
                </a:lnTo>
                <a:lnTo>
                  <a:pt x="13781" y="12760"/>
                </a:lnTo>
                <a:lnTo>
                  <a:pt x="13795" y="12719"/>
                </a:lnTo>
                <a:lnTo>
                  <a:pt x="13812" y="12802"/>
                </a:lnTo>
                <a:lnTo>
                  <a:pt x="13826" y="12760"/>
                </a:lnTo>
                <a:lnTo>
                  <a:pt x="13833" y="12690"/>
                </a:lnTo>
                <a:lnTo>
                  <a:pt x="13821" y="12629"/>
                </a:lnTo>
                <a:lnTo>
                  <a:pt x="13816" y="12462"/>
                </a:lnTo>
                <a:lnTo>
                  <a:pt x="13800" y="12372"/>
                </a:lnTo>
                <a:lnTo>
                  <a:pt x="13786" y="12321"/>
                </a:lnTo>
                <a:lnTo>
                  <a:pt x="13765" y="12257"/>
                </a:lnTo>
                <a:close/>
                <a:moveTo>
                  <a:pt x="20818" y="12606"/>
                </a:moveTo>
                <a:lnTo>
                  <a:pt x="20808" y="12709"/>
                </a:lnTo>
                <a:lnTo>
                  <a:pt x="20813" y="12751"/>
                </a:lnTo>
                <a:lnTo>
                  <a:pt x="20829" y="12741"/>
                </a:lnTo>
                <a:lnTo>
                  <a:pt x="20844" y="12760"/>
                </a:lnTo>
                <a:lnTo>
                  <a:pt x="20844" y="12648"/>
                </a:lnTo>
                <a:lnTo>
                  <a:pt x="20818" y="12606"/>
                </a:lnTo>
                <a:close/>
                <a:moveTo>
                  <a:pt x="20839" y="12783"/>
                </a:moveTo>
                <a:lnTo>
                  <a:pt x="20834" y="12821"/>
                </a:lnTo>
                <a:lnTo>
                  <a:pt x="20844" y="12873"/>
                </a:lnTo>
                <a:lnTo>
                  <a:pt x="20865" y="12863"/>
                </a:lnTo>
                <a:lnTo>
                  <a:pt x="20839" y="12783"/>
                </a:lnTo>
                <a:close/>
                <a:moveTo>
                  <a:pt x="0" y="12802"/>
                </a:moveTo>
                <a:lnTo>
                  <a:pt x="5" y="12873"/>
                </a:lnTo>
                <a:lnTo>
                  <a:pt x="10" y="12863"/>
                </a:lnTo>
                <a:lnTo>
                  <a:pt x="10" y="12802"/>
                </a:lnTo>
                <a:lnTo>
                  <a:pt x="0" y="12802"/>
                </a:lnTo>
                <a:close/>
                <a:moveTo>
                  <a:pt x="21600" y="12802"/>
                </a:moveTo>
                <a:lnTo>
                  <a:pt x="21560" y="12853"/>
                </a:lnTo>
                <a:lnTo>
                  <a:pt x="21543" y="12853"/>
                </a:lnTo>
                <a:lnTo>
                  <a:pt x="21508" y="12886"/>
                </a:lnTo>
                <a:lnTo>
                  <a:pt x="21513" y="12937"/>
                </a:lnTo>
                <a:lnTo>
                  <a:pt x="21555" y="12905"/>
                </a:lnTo>
                <a:lnTo>
                  <a:pt x="21595" y="12873"/>
                </a:lnTo>
                <a:lnTo>
                  <a:pt x="21600" y="12802"/>
                </a:lnTo>
                <a:close/>
                <a:moveTo>
                  <a:pt x="21482" y="12975"/>
                </a:moveTo>
                <a:lnTo>
                  <a:pt x="21466" y="13007"/>
                </a:lnTo>
                <a:lnTo>
                  <a:pt x="21440" y="12988"/>
                </a:lnTo>
                <a:lnTo>
                  <a:pt x="21414" y="13027"/>
                </a:lnTo>
                <a:lnTo>
                  <a:pt x="21409" y="13091"/>
                </a:lnTo>
                <a:lnTo>
                  <a:pt x="21440" y="13110"/>
                </a:lnTo>
                <a:lnTo>
                  <a:pt x="21482" y="13091"/>
                </a:lnTo>
                <a:lnTo>
                  <a:pt x="21496" y="13017"/>
                </a:lnTo>
                <a:lnTo>
                  <a:pt x="21482" y="12975"/>
                </a:lnTo>
                <a:close/>
                <a:moveTo>
                  <a:pt x="20580" y="13357"/>
                </a:moveTo>
                <a:lnTo>
                  <a:pt x="20580" y="13399"/>
                </a:lnTo>
                <a:lnTo>
                  <a:pt x="20606" y="13502"/>
                </a:lnTo>
                <a:lnTo>
                  <a:pt x="20636" y="13572"/>
                </a:lnTo>
                <a:lnTo>
                  <a:pt x="20674" y="13633"/>
                </a:lnTo>
                <a:lnTo>
                  <a:pt x="20700" y="13665"/>
                </a:lnTo>
                <a:lnTo>
                  <a:pt x="20725" y="13633"/>
                </a:lnTo>
                <a:lnTo>
                  <a:pt x="20704" y="13572"/>
                </a:lnTo>
                <a:lnTo>
                  <a:pt x="20667" y="13489"/>
                </a:lnTo>
                <a:lnTo>
                  <a:pt x="20653" y="13450"/>
                </a:lnTo>
                <a:lnTo>
                  <a:pt x="20632" y="13409"/>
                </a:lnTo>
                <a:lnTo>
                  <a:pt x="20606" y="13357"/>
                </a:lnTo>
                <a:lnTo>
                  <a:pt x="20580" y="13357"/>
                </a:lnTo>
                <a:close/>
                <a:moveTo>
                  <a:pt x="20725" y="15308"/>
                </a:moveTo>
                <a:lnTo>
                  <a:pt x="20700" y="15318"/>
                </a:lnTo>
                <a:lnTo>
                  <a:pt x="20693" y="15420"/>
                </a:lnTo>
                <a:lnTo>
                  <a:pt x="20704" y="15533"/>
                </a:lnTo>
                <a:lnTo>
                  <a:pt x="20709" y="15594"/>
                </a:lnTo>
                <a:lnTo>
                  <a:pt x="20704" y="15616"/>
                </a:lnTo>
                <a:lnTo>
                  <a:pt x="20693" y="15709"/>
                </a:lnTo>
                <a:lnTo>
                  <a:pt x="20667" y="15799"/>
                </a:lnTo>
                <a:lnTo>
                  <a:pt x="20627" y="15902"/>
                </a:lnTo>
                <a:lnTo>
                  <a:pt x="20570" y="15943"/>
                </a:lnTo>
                <a:lnTo>
                  <a:pt x="20549" y="15995"/>
                </a:lnTo>
                <a:lnTo>
                  <a:pt x="20589" y="16046"/>
                </a:lnTo>
                <a:lnTo>
                  <a:pt x="20580" y="16129"/>
                </a:lnTo>
                <a:lnTo>
                  <a:pt x="20507" y="16232"/>
                </a:lnTo>
                <a:lnTo>
                  <a:pt x="20523" y="16251"/>
                </a:lnTo>
                <a:lnTo>
                  <a:pt x="20518" y="16293"/>
                </a:lnTo>
                <a:lnTo>
                  <a:pt x="20580" y="16242"/>
                </a:lnTo>
                <a:lnTo>
                  <a:pt x="20648" y="16149"/>
                </a:lnTo>
                <a:lnTo>
                  <a:pt x="20693" y="16068"/>
                </a:lnTo>
                <a:lnTo>
                  <a:pt x="20709" y="16046"/>
                </a:lnTo>
                <a:lnTo>
                  <a:pt x="20725" y="15985"/>
                </a:lnTo>
                <a:lnTo>
                  <a:pt x="20756" y="15943"/>
                </a:lnTo>
                <a:lnTo>
                  <a:pt x="20797" y="15953"/>
                </a:lnTo>
                <a:lnTo>
                  <a:pt x="20844" y="15873"/>
                </a:lnTo>
                <a:lnTo>
                  <a:pt x="20895" y="15748"/>
                </a:lnTo>
                <a:lnTo>
                  <a:pt x="20874" y="15738"/>
                </a:lnTo>
                <a:lnTo>
                  <a:pt x="20823" y="15789"/>
                </a:lnTo>
                <a:lnTo>
                  <a:pt x="20792" y="15780"/>
                </a:lnTo>
                <a:lnTo>
                  <a:pt x="20761" y="15728"/>
                </a:lnTo>
                <a:lnTo>
                  <a:pt x="20787" y="15626"/>
                </a:lnTo>
                <a:lnTo>
                  <a:pt x="20771" y="15594"/>
                </a:lnTo>
                <a:lnTo>
                  <a:pt x="20740" y="15687"/>
                </a:lnTo>
                <a:lnTo>
                  <a:pt x="20745" y="15542"/>
                </a:lnTo>
                <a:lnTo>
                  <a:pt x="20766" y="15420"/>
                </a:lnTo>
                <a:lnTo>
                  <a:pt x="20730" y="15388"/>
                </a:lnTo>
                <a:lnTo>
                  <a:pt x="20725" y="15308"/>
                </a:lnTo>
                <a:close/>
                <a:moveTo>
                  <a:pt x="20445" y="16129"/>
                </a:moveTo>
                <a:lnTo>
                  <a:pt x="20382" y="16190"/>
                </a:lnTo>
                <a:lnTo>
                  <a:pt x="20346" y="16261"/>
                </a:lnTo>
                <a:lnTo>
                  <a:pt x="20311" y="16303"/>
                </a:lnTo>
                <a:lnTo>
                  <a:pt x="20248" y="16405"/>
                </a:lnTo>
                <a:lnTo>
                  <a:pt x="20186" y="16466"/>
                </a:lnTo>
                <a:lnTo>
                  <a:pt x="20113" y="16540"/>
                </a:lnTo>
                <a:lnTo>
                  <a:pt x="20052" y="16591"/>
                </a:lnTo>
                <a:lnTo>
                  <a:pt x="20005" y="16620"/>
                </a:lnTo>
                <a:lnTo>
                  <a:pt x="19880" y="16755"/>
                </a:lnTo>
                <a:lnTo>
                  <a:pt x="19812" y="16848"/>
                </a:lnTo>
                <a:lnTo>
                  <a:pt x="19802" y="16899"/>
                </a:lnTo>
                <a:lnTo>
                  <a:pt x="19854" y="16909"/>
                </a:lnTo>
                <a:lnTo>
                  <a:pt x="19870" y="16951"/>
                </a:lnTo>
                <a:lnTo>
                  <a:pt x="19922" y="16951"/>
                </a:lnTo>
                <a:lnTo>
                  <a:pt x="19963" y="16919"/>
                </a:lnTo>
                <a:lnTo>
                  <a:pt x="20031" y="16858"/>
                </a:lnTo>
                <a:lnTo>
                  <a:pt x="20118" y="16723"/>
                </a:lnTo>
                <a:lnTo>
                  <a:pt x="20170" y="16633"/>
                </a:lnTo>
                <a:lnTo>
                  <a:pt x="20238" y="16582"/>
                </a:lnTo>
                <a:lnTo>
                  <a:pt x="20278" y="16582"/>
                </a:lnTo>
                <a:lnTo>
                  <a:pt x="20290" y="16518"/>
                </a:lnTo>
                <a:lnTo>
                  <a:pt x="20337" y="16466"/>
                </a:lnTo>
                <a:lnTo>
                  <a:pt x="20414" y="16364"/>
                </a:lnTo>
                <a:lnTo>
                  <a:pt x="20460" y="16303"/>
                </a:lnTo>
                <a:lnTo>
                  <a:pt x="20481" y="16242"/>
                </a:lnTo>
                <a:lnTo>
                  <a:pt x="20486" y="16190"/>
                </a:lnTo>
                <a:lnTo>
                  <a:pt x="20424" y="16242"/>
                </a:lnTo>
                <a:lnTo>
                  <a:pt x="20434" y="16190"/>
                </a:lnTo>
                <a:lnTo>
                  <a:pt x="20445" y="16129"/>
                </a:lnTo>
                <a:close/>
                <a:moveTo>
                  <a:pt x="18869" y="16158"/>
                </a:moveTo>
                <a:lnTo>
                  <a:pt x="18848" y="16222"/>
                </a:lnTo>
                <a:lnTo>
                  <a:pt x="18844" y="16335"/>
                </a:lnTo>
                <a:lnTo>
                  <a:pt x="18822" y="16428"/>
                </a:lnTo>
                <a:lnTo>
                  <a:pt x="18813" y="16540"/>
                </a:lnTo>
                <a:lnTo>
                  <a:pt x="18848" y="16550"/>
                </a:lnTo>
                <a:lnTo>
                  <a:pt x="18853" y="16550"/>
                </a:lnTo>
                <a:lnTo>
                  <a:pt x="18926" y="16457"/>
                </a:lnTo>
                <a:lnTo>
                  <a:pt x="18931" y="16498"/>
                </a:lnTo>
                <a:lnTo>
                  <a:pt x="18978" y="16386"/>
                </a:lnTo>
                <a:lnTo>
                  <a:pt x="19009" y="16344"/>
                </a:lnTo>
                <a:lnTo>
                  <a:pt x="19061" y="16181"/>
                </a:lnTo>
                <a:lnTo>
                  <a:pt x="19030" y="16171"/>
                </a:lnTo>
                <a:lnTo>
                  <a:pt x="18978" y="16200"/>
                </a:lnTo>
                <a:lnTo>
                  <a:pt x="18942" y="16222"/>
                </a:lnTo>
                <a:lnTo>
                  <a:pt x="18900" y="16171"/>
                </a:lnTo>
                <a:lnTo>
                  <a:pt x="18869" y="16158"/>
                </a:lnTo>
                <a:close/>
                <a:moveTo>
                  <a:pt x="14464" y="17217"/>
                </a:moveTo>
                <a:lnTo>
                  <a:pt x="14459" y="17249"/>
                </a:lnTo>
                <a:lnTo>
                  <a:pt x="14438" y="17301"/>
                </a:lnTo>
                <a:lnTo>
                  <a:pt x="14429" y="17371"/>
                </a:lnTo>
                <a:lnTo>
                  <a:pt x="14511" y="17361"/>
                </a:lnTo>
                <a:lnTo>
                  <a:pt x="14537" y="17301"/>
                </a:lnTo>
                <a:lnTo>
                  <a:pt x="14542" y="17278"/>
                </a:lnTo>
                <a:lnTo>
                  <a:pt x="14490" y="17259"/>
                </a:lnTo>
                <a:lnTo>
                  <a:pt x="14464" y="17217"/>
                </a:lnTo>
                <a:close/>
                <a:moveTo>
                  <a:pt x="7737" y="17544"/>
                </a:moveTo>
                <a:lnTo>
                  <a:pt x="7717" y="17596"/>
                </a:lnTo>
                <a:lnTo>
                  <a:pt x="7670" y="17567"/>
                </a:lnTo>
                <a:lnTo>
                  <a:pt x="7618" y="17637"/>
                </a:lnTo>
                <a:lnTo>
                  <a:pt x="7654" y="17698"/>
                </a:lnTo>
                <a:lnTo>
                  <a:pt x="7691" y="17637"/>
                </a:lnTo>
                <a:lnTo>
                  <a:pt x="7722" y="17689"/>
                </a:lnTo>
                <a:lnTo>
                  <a:pt x="7784" y="17647"/>
                </a:lnTo>
                <a:lnTo>
                  <a:pt x="7788" y="17609"/>
                </a:lnTo>
                <a:lnTo>
                  <a:pt x="7737" y="17544"/>
                </a:lnTo>
                <a:close/>
                <a:moveTo>
                  <a:pt x="7213" y="17730"/>
                </a:moveTo>
                <a:lnTo>
                  <a:pt x="7178" y="17782"/>
                </a:lnTo>
                <a:lnTo>
                  <a:pt x="7183" y="17875"/>
                </a:lnTo>
                <a:lnTo>
                  <a:pt x="7167" y="17936"/>
                </a:lnTo>
                <a:lnTo>
                  <a:pt x="7089" y="17884"/>
                </a:lnTo>
                <a:lnTo>
                  <a:pt x="6996" y="17801"/>
                </a:lnTo>
                <a:lnTo>
                  <a:pt x="6950" y="17772"/>
                </a:lnTo>
                <a:lnTo>
                  <a:pt x="7053" y="17917"/>
                </a:lnTo>
                <a:lnTo>
                  <a:pt x="7121" y="17987"/>
                </a:lnTo>
                <a:lnTo>
                  <a:pt x="7204" y="18058"/>
                </a:lnTo>
                <a:lnTo>
                  <a:pt x="7260" y="18080"/>
                </a:lnTo>
                <a:lnTo>
                  <a:pt x="7307" y="18109"/>
                </a:lnTo>
                <a:lnTo>
                  <a:pt x="7364" y="18132"/>
                </a:lnTo>
                <a:lnTo>
                  <a:pt x="7400" y="18090"/>
                </a:lnTo>
                <a:lnTo>
                  <a:pt x="7406" y="18039"/>
                </a:lnTo>
                <a:lnTo>
                  <a:pt x="7437" y="18080"/>
                </a:lnTo>
                <a:lnTo>
                  <a:pt x="7484" y="18080"/>
                </a:lnTo>
                <a:lnTo>
                  <a:pt x="7494" y="18006"/>
                </a:lnTo>
                <a:lnTo>
                  <a:pt x="7416" y="17978"/>
                </a:lnTo>
                <a:lnTo>
                  <a:pt x="7333" y="17904"/>
                </a:lnTo>
                <a:lnTo>
                  <a:pt x="7286" y="17801"/>
                </a:lnTo>
                <a:lnTo>
                  <a:pt x="7256" y="17740"/>
                </a:lnTo>
                <a:lnTo>
                  <a:pt x="7213" y="17730"/>
                </a:lnTo>
                <a:close/>
                <a:moveTo>
                  <a:pt x="8085" y="19084"/>
                </a:moveTo>
                <a:lnTo>
                  <a:pt x="8054" y="19107"/>
                </a:lnTo>
                <a:lnTo>
                  <a:pt x="8033" y="19136"/>
                </a:lnTo>
                <a:lnTo>
                  <a:pt x="8007" y="19168"/>
                </a:lnTo>
                <a:lnTo>
                  <a:pt x="7976" y="19187"/>
                </a:lnTo>
                <a:lnTo>
                  <a:pt x="7944" y="19210"/>
                </a:lnTo>
                <a:lnTo>
                  <a:pt x="7929" y="19251"/>
                </a:lnTo>
                <a:lnTo>
                  <a:pt x="7882" y="19251"/>
                </a:lnTo>
                <a:lnTo>
                  <a:pt x="7861" y="19280"/>
                </a:lnTo>
                <a:lnTo>
                  <a:pt x="7847" y="19322"/>
                </a:lnTo>
                <a:lnTo>
                  <a:pt x="7840" y="19373"/>
                </a:lnTo>
                <a:lnTo>
                  <a:pt x="7814" y="19405"/>
                </a:lnTo>
                <a:lnTo>
                  <a:pt x="7795" y="19444"/>
                </a:lnTo>
                <a:lnTo>
                  <a:pt x="7774" y="19486"/>
                </a:lnTo>
                <a:lnTo>
                  <a:pt x="7763" y="19518"/>
                </a:lnTo>
                <a:lnTo>
                  <a:pt x="7753" y="19569"/>
                </a:lnTo>
                <a:lnTo>
                  <a:pt x="7774" y="19620"/>
                </a:lnTo>
                <a:lnTo>
                  <a:pt x="7795" y="19672"/>
                </a:lnTo>
                <a:lnTo>
                  <a:pt x="7800" y="19713"/>
                </a:lnTo>
                <a:lnTo>
                  <a:pt x="7800" y="19765"/>
                </a:lnTo>
                <a:lnTo>
                  <a:pt x="7788" y="19803"/>
                </a:lnTo>
                <a:lnTo>
                  <a:pt x="7800" y="19845"/>
                </a:lnTo>
                <a:lnTo>
                  <a:pt x="7814" y="19896"/>
                </a:lnTo>
                <a:lnTo>
                  <a:pt x="7840" y="19928"/>
                </a:lnTo>
                <a:lnTo>
                  <a:pt x="7866" y="19980"/>
                </a:lnTo>
                <a:lnTo>
                  <a:pt x="7899" y="20021"/>
                </a:lnTo>
                <a:lnTo>
                  <a:pt x="7924" y="20060"/>
                </a:lnTo>
                <a:lnTo>
                  <a:pt x="7944" y="20111"/>
                </a:lnTo>
                <a:lnTo>
                  <a:pt x="7950" y="20153"/>
                </a:lnTo>
                <a:lnTo>
                  <a:pt x="7939" y="20195"/>
                </a:lnTo>
                <a:lnTo>
                  <a:pt x="7903" y="20214"/>
                </a:lnTo>
                <a:lnTo>
                  <a:pt x="7856" y="20236"/>
                </a:lnTo>
                <a:lnTo>
                  <a:pt x="7805" y="20246"/>
                </a:lnTo>
                <a:lnTo>
                  <a:pt x="7758" y="20256"/>
                </a:lnTo>
                <a:lnTo>
                  <a:pt x="7727" y="20288"/>
                </a:lnTo>
                <a:lnTo>
                  <a:pt x="7691" y="20307"/>
                </a:lnTo>
                <a:lnTo>
                  <a:pt x="7639" y="20317"/>
                </a:lnTo>
                <a:lnTo>
                  <a:pt x="7597" y="20288"/>
                </a:lnTo>
                <a:lnTo>
                  <a:pt x="7546" y="20256"/>
                </a:lnTo>
                <a:lnTo>
                  <a:pt x="7494" y="20265"/>
                </a:lnTo>
                <a:lnTo>
                  <a:pt x="7432" y="20227"/>
                </a:lnTo>
                <a:lnTo>
                  <a:pt x="7432" y="20265"/>
                </a:lnTo>
                <a:lnTo>
                  <a:pt x="7416" y="20307"/>
                </a:lnTo>
                <a:lnTo>
                  <a:pt x="7359" y="20288"/>
                </a:lnTo>
                <a:lnTo>
                  <a:pt x="7303" y="20265"/>
                </a:lnTo>
                <a:lnTo>
                  <a:pt x="7244" y="20265"/>
                </a:lnTo>
                <a:lnTo>
                  <a:pt x="7192" y="20227"/>
                </a:lnTo>
                <a:lnTo>
                  <a:pt x="7147" y="20236"/>
                </a:lnTo>
                <a:lnTo>
                  <a:pt x="7084" y="20214"/>
                </a:lnTo>
                <a:lnTo>
                  <a:pt x="7032" y="20163"/>
                </a:lnTo>
                <a:lnTo>
                  <a:pt x="7032" y="20246"/>
                </a:lnTo>
                <a:lnTo>
                  <a:pt x="6980" y="20256"/>
                </a:lnTo>
                <a:lnTo>
                  <a:pt x="6928" y="20236"/>
                </a:lnTo>
                <a:lnTo>
                  <a:pt x="6881" y="20246"/>
                </a:lnTo>
                <a:lnTo>
                  <a:pt x="6836" y="20265"/>
                </a:lnTo>
                <a:lnTo>
                  <a:pt x="6789" y="20278"/>
                </a:lnTo>
                <a:lnTo>
                  <a:pt x="6726" y="20278"/>
                </a:lnTo>
                <a:lnTo>
                  <a:pt x="6690" y="20236"/>
                </a:lnTo>
                <a:lnTo>
                  <a:pt x="6634" y="20204"/>
                </a:lnTo>
                <a:lnTo>
                  <a:pt x="6571" y="20185"/>
                </a:lnTo>
                <a:lnTo>
                  <a:pt x="6525" y="20195"/>
                </a:lnTo>
                <a:lnTo>
                  <a:pt x="6462" y="20185"/>
                </a:lnTo>
                <a:lnTo>
                  <a:pt x="6426" y="20175"/>
                </a:lnTo>
                <a:lnTo>
                  <a:pt x="6483" y="20256"/>
                </a:lnTo>
                <a:lnTo>
                  <a:pt x="6514" y="20297"/>
                </a:lnTo>
                <a:lnTo>
                  <a:pt x="6556" y="20339"/>
                </a:lnTo>
                <a:lnTo>
                  <a:pt x="6613" y="20339"/>
                </a:lnTo>
                <a:lnTo>
                  <a:pt x="6655" y="20381"/>
                </a:lnTo>
                <a:lnTo>
                  <a:pt x="6700" y="20419"/>
                </a:lnTo>
                <a:lnTo>
                  <a:pt x="6707" y="20461"/>
                </a:lnTo>
                <a:lnTo>
                  <a:pt x="6639" y="20442"/>
                </a:lnTo>
                <a:lnTo>
                  <a:pt x="6577" y="20432"/>
                </a:lnTo>
                <a:lnTo>
                  <a:pt x="6509" y="20419"/>
                </a:lnTo>
                <a:lnTo>
                  <a:pt x="6473" y="20442"/>
                </a:lnTo>
                <a:lnTo>
                  <a:pt x="6415" y="20451"/>
                </a:lnTo>
                <a:lnTo>
                  <a:pt x="6354" y="20419"/>
                </a:lnTo>
                <a:lnTo>
                  <a:pt x="6292" y="20410"/>
                </a:lnTo>
                <a:lnTo>
                  <a:pt x="6219" y="20368"/>
                </a:lnTo>
                <a:lnTo>
                  <a:pt x="6193" y="20400"/>
                </a:lnTo>
                <a:lnTo>
                  <a:pt x="6146" y="20368"/>
                </a:lnTo>
                <a:lnTo>
                  <a:pt x="6104" y="20329"/>
                </a:lnTo>
                <a:lnTo>
                  <a:pt x="6059" y="20297"/>
                </a:lnTo>
                <a:lnTo>
                  <a:pt x="6038" y="20329"/>
                </a:lnTo>
                <a:lnTo>
                  <a:pt x="6000" y="20349"/>
                </a:lnTo>
                <a:lnTo>
                  <a:pt x="5934" y="20329"/>
                </a:lnTo>
                <a:lnTo>
                  <a:pt x="5892" y="20339"/>
                </a:lnTo>
                <a:lnTo>
                  <a:pt x="5871" y="20381"/>
                </a:lnTo>
                <a:lnTo>
                  <a:pt x="5819" y="20381"/>
                </a:lnTo>
                <a:lnTo>
                  <a:pt x="5758" y="20381"/>
                </a:lnTo>
                <a:lnTo>
                  <a:pt x="5696" y="20381"/>
                </a:lnTo>
                <a:lnTo>
                  <a:pt x="5638" y="20381"/>
                </a:lnTo>
                <a:lnTo>
                  <a:pt x="5571" y="20368"/>
                </a:lnTo>
                <a:lnTo>
                  <a:pt x="5508" y="20358"/>
                </a:lnTo>
                <a:lnTo>
                  <a:pt x="5468" y="20368"/>
                </a:lnTo>
                <a:lnTo>
                  <a:pt x="5411" y="20381"/>
                </a:lnTo>
                <a:lnTo>
                  <a:pt x="5343" y="20358"/>
                </a:lnTo>
                <a:lnTo>
                  <a:pt x="5291" y="20368"/>
                </a:lnTo>
                <a:lnTo>
                  <a:pt x="5255" y="20358"/>
                </a:lnTo>
                <a:lnTo>
                  <a:pt x="5218" y="20358"/>
                </a:lnTo>
                <a:lnTo>
                  <a:pt x="5187" y="20381"/>
                </a:lnTo>
                <a:lnTo>
                  <a:pt x="5162" y="20400"/>
                </a:lnTo>
                <a:lnTo>
                  <a:pt x="5126" y="20432"/>
                </a:lnTo>
                <a:lnTo>
                  <a:pt x="5074" y="20442"/>
                </a:lnTo>
                <a:lnTo>
                  <a:pt x="5022" y="20442"/>
                </a:lnTo>
                <a:lnTo>
                  <a:pt x="4996" y="20461"/>
                </a:lnTo>
                <a:lnTo>
                  <a:pt x="4949" y="20483"/>
                </a:lnTo>
                <a:lnTo>
                  <a:pt x="4898" y="20451"/>
                </a:lnTo>
                <a:lnTo>
                  <a:pt x="4860" y="20471"/>
                </a:lnTo>
                <a:lnTo>
                  <a:pt x="4876" y="20503"/>
                </a:lnTo>
                <a:lnTo>
                  <a:pt x="4923" y="20544"/>
                </a:lnTo>
                <a:lnTo>
                  <a:pt x="4959" y="20586"/>
                </a:lnTo>
                <a:lnTo>
                  <a:pt x="4907" y="20596"/>
                </a:lnTo>
                <a:lnTo>
                  <a:pt x="4893" y="20625"/>
                </a:lnTo>
                <a:lnTo>
                  <a:pt x="4872" y="20657"/>
                </a:lnTo>
                <a:lnTo>
                  <a:pt x="4834" y="20676"/>
                </a:lnTo>
                <a:lnTo>
                  <a:pt x="4783" y="20689"/>
                </a:lnTo>
                <a:lnTo>
                  <a:pt x="4711" y="20647"/>
                </a:lnTo>
                <a:lnTo>
                  <a:pt x="4659" y="20657"/>
                </a:lnTo>
                <a:lnTo>
                  <a:pt x="4608" y="20666"/>
                </a:lnTo>
                <a:lnTo>
                  <a:pt x="4540" y="20637"/>
                </a:lnTo>
                <a:lnTo>
                  <a:pt x="4509" y="20625"/>
                </a:lnTo>
                <a:lnTo>
                  <a:pt x="4634" y="20740"/>
                </a:lnTo>
                <a:lnTo>
                  <a:pt x="4700" y="20779"/>
                </a:lnTo>
                <a:lnTo>
                  <a:pt x="4783" y="20811"/>
                </a:lnTo>
                <a:lnTo>
                  <a:pt x="4846" y="20843"/>
                </a:lnTo>
                <a:lnTo>
                  <a:pt x="4928" y="20852"/>
                </a:lnTo>
                <a:lnTo>
                  <a:pt x="5011" y="20862"/>
                </a:lnTo>
                <a:lnTo>
                  <a:pt x="5093" y="20872"/>
                </a:lnTo>
                <a:lnTo>
                  <a:pt x="5183" y="20904"/>
                </a:lnTo>
                <a:lnTo>
                  <a:pt x="5260" y="20923"/>
                </a:lnTo>
                <a:lnTo>
                  <a:pt x="5307" y="20965"/>
                </a:lnTo>
                <a:lnTo>
                  <a:pt x="5307" y="20997"/>
                </a:lnTo>
                <a:lnTo>
                  <a:pt x="5281" y="21026"/>
                </a:lnTo>
                <a:lnTo>
                  <a:pt x="5239" y="21048"/>
                </a:lnTo>
                <a:lnTo>
                  <a:pt x="5157" y="21026"/>
                </a:lnTo>
                <a:lnTo>
                  <a:pt x="5084" y="21035"/>
                </a:lnTo>
                <a:lnTo>
                  <a:pt x="4990" y="21026"/>
                </a:lnTo>
                <a:lnTo>
                  <a:pt x="5079" y="21058"/>
                </a:lnTo>
                <a:lnTo>
                  <a:pt x="5136" y="21087"/>
                </a:lnTo>
                <a:lnTo>
                  <a:pt x="5223" y="21109"/>
                </a:lnTo>
                <a:lnTo>
                  <a:pt x="5270" y="21138"/>
                </a:lnTo>
                <a:lnTo>
                  <a:pt x="5291" y="21170"/>
                </a:lnTo>
                <a:lnTo>
                  <a:pt x="5312" y="21202"/>
                </a:lnTo>
                <a:lnTo>
                  <a:pt x="5348" y="21241"/>
                </a:lnTo>
                <a:lnTo>
                  <a:pt x="5463" y="21253"/>
                </a:lnTo>
                <a:lnTo>
                  <a:pt x="5524" y="21282"/>
                </a:lnTo>
                <a:lnTo>
                  <a:pt x="5659" y="21305"/>
                </a:lnTo>
                <a:lnTo>
                  <a:pt x="5800" y="21305"/>
                </a:lnTo>
                <a:lnTo>
                  <a:pt x="5830" y="21334"/>
                </a:lnTo>
                <a:lnTo>
                  <a:pt x="5758" y="21356"/>
                </a:lnTo>
                <a:lnTo>
                  <a:pt x="5689" y="21375"/>
                </a:lnTo>
                <a:lnTo>
                  <a:pt x="5581" y="21356"/>
                </a:lnTo>
                <a:lnTo>
                  <a:pt x="5416" y="21343"/>
                </a:lnTo>
                <a:lnTo>
                  <a:pt x="5343" y="21366"/>
                </a:lnTo>
                <a:lnTo>
                  <a:pt x="5187" y="21343"/>
                </a:lnTo>
                <a:lnTo>
                  <a:pt x="5079" y="21324"/>
                </a:lnTo>
                <a:lnTo>
                  <a:pt x="4959" y="21305"/>
                </a:lnTo>
                <a:lnTo>
                  <a:pt x="4872" y="21282"/>
                </a:lnTo>
                <a:lnTo>
                  <a:pt x="4846" y="21273"/>
                </a:lnTo>
                <a:lnTo>
                  <a:pt x="4789" y="21253"/>
                </a:lnTo>
                <a:lnTo>
                  <a:pt x="4700" y="21273"/>
                </a:lnTo>
                <a:lnTo>
                  <a:pt x="4695" y="21305"/>
                </a:lnTo>
                <a:lnTo>
                  <a:pt x="4601" y="21273"/>
                </a:lnTo>
                <a:lnTo>
                  <a:pt x="4596" y="21273"/>
                </a:lnTo>
                <a:lnTo>
                  <a:pt x="4591" y="21273"/>
                </a:lnTo>
                <a:lnTo>
                  <a:pt x="4591" y="21282"/>
                </a:lnTo>
                <a:lnTo>
                  <a:pt x="4587" y="21292"/>
                </a:lnTo>
                <a:lnTo>
                  <a:pt x="4493" y="21273"/>
                </a:lnTo>
                <a:lnTo>
                  <a:pt x="4519" y="21314"/>
                </a:lnTo>
                <a:lnTo>
                  <a:pt x="4985" y="21600"/>
                </a:lnTo>
                <a:lnTo>
                  <a:pt x="16615" y="21600"/>
                </a:lnTo>
                <a:lnTo>
                  <a:pt x="17081" y="21314"/>
                </a:lnTo>
                <a:lnTo>
                  <a:pt x="17046" y="21305"/>
                </a:lnTo>
                <a:lnTo>
                  <a:pt x="16999" y="21273"/>
                </a:lnTo>
                <a:lnTo>
                  <a:pt x="16874" y="21292"/>
                </a:lnTo>
                <a:lnTo>
                  <a:pt x="16879" y="21273"/>
                </a:lnTo>
                <a:lnTo>
                  <a:pt x="16879" y="21263"/>
                </a:lnTo>
                <a:lnTo>
                  <a:pt x="16801" y="21253"/>
                </a:lnTo>
                <a:lnTo>
                  <a:pt x="16832" y="21212"/>
                </a:lnTo>
                <a:lnTo>
                  <a:pt x="16780" y="21189"/>
                </a:lnTo>
                <a:lnTo>
                  <a:pt x="16754" y="21160"/>
                </a:lnTo>
                <a:lnTo>
                  <a:pt x="16740" y="21138"/>
                </a:lnTo>
                <a:lnTo>
                  <a:pt x="16724" y="21109"/>
                </a:lnTo>
                <a:lnTo>
                  <a:pt x="16728" y="21077"/>
                </a:lnTo>
                <a:lnTo>
                  <a:pt x="16749" y="21048"/>
                </a:lnTo>
                <a:lnTo>
                  <a:pt x="16735" y="21016"/>
                </a:lnTo>
                <a:lnTo>
                  <a:pt x="16792" y="20984"/>
                </a:lnTo>
                <a:lnTo>
                  <a:pt x="16843" y="20955"/>
                </a:lnTo>
                <a:lnTo>
                  <a:pt x="16900" y="20904"/>
                </a:lnTo>
                <a:lnTo>
                  <a:pt x="16994" y="20852"/>
                </a:lnTo>
                <a:lnTo>
                  <a:pt x="17065" y="20852"/>
                </a:lnTo>
                <a:lnTo>
                  <a:pt x="17149" y="20830"/>
                </a:lnTo>
                <a:lnTo>
                  <a:pt x="17237" y="20811"/>
                </a:lnTo>
                <a:lnTo>
                  <a:pt x="17268" y="20769"/>
                </a:lnTo>
                <a:lnTo>
                  <a:pt x="17211" y="20759"/>
                </a:lnTo>
                <a:lnTo>
                  <a:pt x="17227" y="20718"/>
                </a:lnTo>
                <a:lnTo>
                  <a:pt x="17258" y="20689"/>
                </a:lnTo>
                <a:lnTo>
                  <a:pt x="17279" y="20647"/>
                </a:lnTo>
                <a:lnTo>
                  <a:pt x="17315" y="20605"/>
                </a:lnTo>
                <a:lnTo>
                  <a:pt x="17362" y="20564"/>
                </a:lnTo>
                <a:lnTo>
                  <a:pt x="17409" y="20522"/>
                </a:lnTo>
                <a:lnTo>
                  <a:pt x="17465" y="20483"/>
                </a:lnTo>
                <a:lnTo>
                  <a:pt x="17527" y="20442"/>
                </a:lnTo>
                <a:lnTo>
                  <a:pt x="17590" y="20410"/>
                </a:lnTo>
                <a:lnTo>
                  <a:pt x="17647" y="20368"/>
                </a:lnTo>
                <a:lnTo>
                  <a:pt x="17720" y="20339"/>
                </a:lnTo>
                <a:lnTo>
                  <a:pt x="17781" y="20307"/>
                </a:lnTo>
                <a:lnTo>
                  <a:pt x="17849" y="20288"/>
                </a:lnTo>
                <a:lnTo>
                  <a:pt x="17906" y="20246"/>
                </a:lnTo>
                <a:lnTo>
                  <a:pt x="17958" y="20204"/>
                </a:lnTo>
                <a:lnTo>
                  <a:pt x="18014" y="20153"/>
                </a:lnTo>
                <a:lnTo>
                  <a:pt x="18071" y="20111"/>
                </a:lnTo>
                <a:lnTo>
                  <a:pt x="18113" y="20073"/>
                </a:lnTo>
                <a:lnTo>
                  <a:pt x="18113" y="20041"/>
                </a:lnTo>
                <a:lnTo>
                  <a:pt x="18082" y="20021"/>
                </a:lnTo>
                <a:lnTo>
                  <a:pt x="18061" y="19989"/>
                </a:lnTo>
                <a:lnTo>
                  <a:pt x="18024" y="19980"/>
                </a:lnTo>
                <a:lnTo>
                  <a:pt x="17979" y="19970"/>
                </a:lnTo>
                <a:lnTo>
                  <a:pt x="17927" y="19970"/>
                </a:lnTo>
                <a:lnTo>
                  <a:pt x="17885" y="19957"/>
                </a:lnTo>
                <a:lnTo>
                  <a:pt x="17833" y="19957"/>
                </a:lnTo>
                <a:lnTo>
                  <a:pt x="17797" y="19948"/>
                </a:lnTo>
                <a:lnTo>
                  <a:pt x="17797" y="19906"/>
                </a:lnTo>
                <a:lnTo>
                  <a:pt x="17765" y="19877"/>
                </a:lnTo>
                <a:lnTo>
                  <a:pt x="17776" y="19835"/>
                </a:lnTo>
                <a:lnTo>
                  <a:pt x="17734" y="19826"/>
                </a:lnTo>
                <a:lnTo>
                  <a:pt x="17687" y="19816"/>
                </a:lnTo>
                <a:lnTo>
                  <a:pt x="17673" y="19784"/>
                </a:lnTo>
                <a:lnTo>
                  <a:pt x="17661" y="19742"/>
                </a:lnTo>
                <a:lnTo>
                  <a:pt x="17642" y="19713"/>
                </a:lnTo>
                <a:lnTo>
                  <a:pt x="17590" y="19752"/>
                </a:lnTo>
                <a:lnTo>
                  <a:pt x="17538" y="19752"/>
                </a:lnTo>
                <a:lnTo>
                  <a:pt x="17506" y="19733"/>
                </a:lnTo>
                <a:lnTo>
                  <a:pt x="17460" y="19713"/>
                </a:lnTo>
                <a:lnTo>
                  <a:pt x="17413" y="19691"/>
                </a:lnTo>
                <a:lnTo>
                  <a:pt x="17383" y="19662"/>
                </a:lnTo>
                <a:lnTo>
                  <a:pt x="17357" y="19640"/>
                </a:lnTo>
                <a:lnTo>
                  <a:pt x="17345" y="19598"/>
                </a:lnTo>
                <a:lnTo>
                  <a:pt x="17383" y="19559"/>
                </a:lnTo>
                <a:lnTo>
                  <a:pt x="17371" y="19527"/>
                </a:lnTo>
                <a:lnTo>
                  <a:pt x="17331" y="19518"/>
                </a:lnTo>
                <a:lnTo>
                  <a:pt x="17273" y="19508"/>
                </a:lnTo>
                <a:lnTo>
                  <a:pt x="17227" y="19508"/>
                </a:lnTo>
                <a:lnTo>
                  <a:pt x="17169" y="19508"/>
                </a:lnTo>
                <a:lnTo>
                  <a:pt x="17124" y="19518"/>
                </a:lnTo>
                <a:lnTo>
                  <a:pt x="17060" y="19518"/>
                </a:lnTo>
                <a:lnTo>
                  <a:pt x="17009" y="19527"/>
                </a:lnTo>
                <a:lnTo>
                  <a:pt x="16983" y="19508"/>
                </a:lnTo>
                <a:lnTo>
                  <a:pt x="16983" y="19466"/>
                </a:lnTo>
                <a:lnTo>
                  <a:pt x="16999" y="19415"/>
                </a:lnTo>
                <a:lnTo>
                  <a:pt x="17020" y="19364"/>
                </a:lnTo>
                <a:lnTo>
                  <a:pt x="17009" y="19332"/>
                </a:lnTo>
                <a:lnTo>
                  <a:pt x="16978" y="19383"/>
                </a:lnTo>
                <a:lnTo>
                  <a:pt x="16936" y="19444"/>
                </a:lnTo>
                <a:lnTo>
                  <a:pt x="16890" y="19444"/>
                </a:lnTo>
                <a:lnTo>
                  <a:pt x="16843" y="19466"/>
                </a:lnTo>
                <a:lnTo>
                  <a:pt x="16792" y="19466"/>
                </a:lnTo>
                <a:lnTo>
                  <a:pt x="16740" y="19466"/>
                </a:lnTo>
                <a:lnTo>
                  <a:pt x="16683" y="19486"/>
                </a:lnTo>
                <a:lnTo>
                  <a:pt x="16631" y="19508"/>
                </a:lnTo>
                <a:lnTo>
                  <a:pt x="16594" y="19495"/>
                </a:lnTo>
                <a:lnTo>
                  <a:pt x="16558" y="19486"/>
                </a:lnTo>
                <a:lnTo>
                  <a:pt x="16516" y="19486"/>
                </a:lnTo>
                <a:lnTo>
                  <a:pt x="16464" y="19495"/>
                </a:lnTo>
                <a:lnTo>
                  <a:pt x="16424" y="19486"/>
                </a:lnTo>
                <a:lnTo>
                  <a:pt x="16392" y="19476"/>
                </a:lnTo>
                <a:lnTo>
                  <a:pt x="16346" y="19486"/>
                </a:lnTo>
                <a:lnTo>
                  <a:pt x="16299" y="19518"/>
                </a:lnTo>
                <a:lnTo>
                  <a:pt x="16243" y="19559"/>
                </a:lnTo>
                <a:lnTo>
                  <a:pt x="16196" y="19569"/>
                </a:lnTo>
                <a:lnTo>
                  <a:pt x="16144" y="19559"/>
                </a:lnTo>
                <a:lnTo>
                  <a:pt x="16102" y="19527"/>
                </a:lnTo>
                <a:lnTo>
                  <a:pt x="16087" y="19495"/>
                </a:lnTo>
                <a:lnTo>
                  <a:pt x="16035" y="19495"/>
                </a:lnTo>
                <a:lnTo>
                  <a:pt x="16019" y="19466"/>
                </a:lnTo>
                <a:lnTo>
                  <a:pt x="16014" y="19425"/>
                </a:lnTo>
                <a:lnTo>
                  <a:pt x="15993" y="19405"/>
                </a:lnTo>
                <a:lnTo>
                  <a:pt x="15946" y="19425"/>
                </a:lnTo>
                <a:lnTo>
                  <a:pt x="15889" y="19434"/>
                </a:lnTo>
                <a:lnTo>
                  <a:pt x="15842" y="19466"/>
                </a:lnTo>
                <a:lnTo>
                  <a:pt x="15791" y="19495"/>
                </a:lnTo>
                <a:lnTo>
                  <a:pt x="15734" y="19518"/>
                </a:lnTo>
                <a:lnTo>
                  <a:pt x="15682" y="19527"/>
                </a:lnTo>
                <a:lnTo>
                  <a:pt x="15640" y="19527"/>
                </a:lnTo>
                <a:lnTo>
                  <a:pt x="15595" y="19527"/>
                </a:lnTo>
                <a:lnTo>
                  <a:pt x="15569" y="19457"/>
                </a:lnTo>
                <a:lnTo>
                  <a:pt x="15557" y="19415"/>
                </a:lnTo>
                <a:lnTo>
                  <a:pt x="15536" y="19383"/>
                </a:lnTo>
                <a:lnTo>
                  <a:pt x="15517" y="19364"/>
                </a:lnTo>
                <a:lnTo>
                  <a:pt x="15418" y="19457"/>
                </a:lnTo>
                <a:lnTo>
                  <a:pt x="15376" y="19486"/>
                </a:lnTo>
                <a:lnTo>
                  <a:pt x="15336" y="19527"/>
                </a:lnTo>
                <a:lnTo>
                  <a:pt x="15289" y="19559"/>
                </a:lnTo>
                <a:lnTo>
                  <a:pt x="15246" y="19547"/>
                </a:lnTo>
                <a:lnTo>
                  <a:pt x="15200" y="19559"/>
                </a:lnTo>
                <a:lnTo>
                  <a:pt x="15154" y="19559"/>
                </a:lnTo>
                <a:lnTo>
                  <a:pt x="15107" y="19579"/>
                </a:lnTo>
                <a:lnTo>
                  <a:pt x="15081" y="19559"/>
                </a:lnTo>
                <a:lnTo>
                  <a:pt x="15044" y="19547"/>
                </a:lnTo>
                <a:lnTo>
                  <a:pt x="15013" y="19559"/>
                </a:lnTo>
                <a:lnTo>
                  <a:pt x="14973" y="19559"/>
                </a:lnTo>
                <a:lnTo>
                  <a:pt x="14931" y="19547"/>
                </a:lnTo>
                <a:lnTo>
                  <a:pt x="14879" y="19559"/>
                </a:lnTo>
                <a:lnTo>
                  <a:pt x="14843" y="19547"/>
                </a:lnTo>
                <a:lnTo>
                  <a:pt x="14811" y="19527"/>
                </a:lnTo>
                <a:lnTo>
                  <a:pt x="14811" y="19476"/>
                </a:lnTo>
                <a:lnTo>
                  <a:pt x="14806" y="19444"/>
                </a:lnTo>
                <a:lnTo>
                  <a:pt x="14754" y="19518"/>
                </a:lnTo>
                <a:lnTo>
                  <a:pt x="14707" y="19547"/>
                </a:lnTo>
                <a:lnTo>
                  <a:pt x="14662" y="19547"/>
                </a:lnTo>
                <a:lnTo>
                  <a:pt x="14615" y="19559"/>
                </a:lnTo>
                <a:lnTo>
                  <a:pt x="14568" y="19569"/>
                </a:lnTo>
                <a:lnTo>
                  <a:pt x="14526" y="19559"/>
                </a:lnTo>
                <a:lnTo>
                  <a:pt x="14490" y="19579"/>
                </a:lnTo>
                <a:lnTo>
                  <a:pt x="14455" y="19598"/>
                </a:lnTo>
                <a:lnTo>
                  <a:pt x="14417" y="19640"/>
                </a:lnTo>
                <a:lnTo>
                  <a:pt x="14370" y="19662"/>
                </a:lnTo>
                <a:lnTo>
                  <a:pt x="14318" y="19691"/>
                </a:lnTo>
                <a:lnTo>
                  <a:pt x="14273" y="19733"/>
                </a:lnTo>
                <a:lnTo>
                  <a:pt x="14247" y="19774"/>
                </a:lnTo>
                <a:lnTo>
                  <a:pt x="14210" y="19816"/>
                </a:lnTo>
                <a:lnTo>
                  <a:pt x="14158" y="19835"/>
                </a:lnTo>
                <a:lnTo>
                  <a:pt x="14111" y="19845"/>
                </a:lnTo>
                <a:lnTo>
                  <a:pt x="14059" y="19855"/>
                </a:lnTo>
                <a:lnTo>
                  <a:pt x="14029" y="19867"/>
                </a:lnTo>
                <a:lnTo>
                  <a:pt x="13988" y="19919"/>
                </a:lnTo>
                <a:lnTo>
                  <a:pt x="13962" y="19957"/>
                </a:lnTo>
                <a:lnTo>
                  <a:pt x="13920" y="19989"/>
                </a:lnTo>
                <a:lnTo>
                  <a:pt x="13884" y="20031"/>
                </a:lnTo>
                <a:lnTo>
                  <a:pt x="13859" y="20073"/>
                </a:lnTo>
                <a:lnTo>
                  <a:pt x="13816" y="20111"/>
                </a:lnTo>
                <a:lnTo>
                  <a:pt x="13765" y="20134"/>
                </a:lnTo>
                <a:lnTo>
                  <a:pt x="13718" y="20124"/>
                </a:lnTo>
                <a:lnTo>
                  <a:pt x="13697" y="20092"/>
                </a:lnTo>
                <a:lnTo>
                  <a:pt x="13734" y="20041"/>
                </a:lnTo>
                <a:lnTo>
                  <a:pt x="13769" y="19999"/>
                </a:lnTo>
                <a:lnTo>
                  <a:pt x="13791" y="19957"/>
                </a:lnTo>
                <a:lnTo>
                  <a:pt x="13739" y="19957"/>
                </a:lnTo>
                <a:lnTo>
                  <a:pt x="13748" y="19919"/>
                </a:lnTo>
                <a:lnTo>
                  <a:pt x="13795" y="19877"/>
                </a:lnTo>
                <a:lnTo>
                  <a:pt x="13847" y="19845"/>
                </a:lnTo>
                <a:lnTo>
                  <a:pt x="13868" y="19794"/>
                </a:lnTo>
                <a:lnTo>
                  <a:pt x="13878" y="19765"/>
                </a:lnTo>
                <a:lnTo>
                  <a:pt x="13878" y="19640"/>
                </a:lnTo>
                <a:lnTo>
                  <a:pt x="13833" y="19640"/>
                </a:lnTo>
                <a:lnTo>
                  <a:pt x="13791" y="19630"/>
                </a:lnTo>
                <a:lnTo>
                  <a:pt x="13755" y="19620"/>
                </a:lnTo>
                <a:lnTo>
                  <a:pt x="13713" y="19611"/>
                </a:lnTo>
                <a:lnTo>
                  <a:pt x="13677" y="19579"/>
                </a:lnTo>
                <a:lnTo>
                  <a:pt x="13625" y="19630"/>
                </a:lnTo>
                <a:lnTo>
                  <a:pt x="13583" y="19649"/>
                </a:lnTo>
                <a:lnTo>
                  <a:pt x="13541" y="19640"/>
                </a:lnTo>
                <a:lnTo>
                  <a:pt x="13515" y="19611"/>
                </a:lnTo>
                <a:lnTo>
                  <a:pt x="13496" y="19579"/>
                </a:lnTo>
                <a:lnTo>
                  <a:pt x="13444" y="19569"/>
                </a:lnTo>
                <a:lnTo>
                  <a:pt x="13423" y="19537"/>
                </a:lnTo>
                <a:lnTo>
                  <a:pt x="13392" y="19495"/>
                </a:lnTo>
                <a:lnTo>
                  <a:pt x="13402" y="19444"/>
                </a:lnTo>
                <a:lnTo>
                  <a:pt x="13371" y="19415"/>
                </a:lnTo>
                <a:lnTo>
                  <a:pt x="13334" y="19405"/>
                </a:lnTo>
                <a:lnTo>
                  <a:pt x="13293" y="19393"/>
                </a:lnTo>
                <a:lnTo>
                  <a:pt x="13251" y="19405"/>
                </a:lnTo>
                <a:lnTo>
                  <a:pt x="13199" y="19425"/>
                </a:lnTo>
                <a:lnTo>
                  <a:pt x="13159" y="19444"/>
                </a:lnTo>
                <a:lnTo>
                  <a:pt x="13112" y="19476"/>
                </a:lnTo>
                <a:lnTo>
                  <a:pt x="13096" y="19518"/>
                </a:lnTo>
                <a:lnTo>
                  <a:pt x="13049" y="19547"/>
                </a:lnTo>
                <a:lnTo>
                  <a:pt x="13008" y="19547"/>
                </a:lnTo>
                <a:lnTo>
                  <a:pt x="12971" y="19579"/>
                </a:lnTo>
                <a:lnTo>
                  <a:pt x="12926" y="19620"/>
                </a:lnTo>
                <a:lnTo>
                  <a:pt x="12884" y="19598"/>
                </a:lnTo>
                <a:lnTo>
                  <a:pt x="12848" y="19630"/>
                </a:lnTo>
                <a:lnTo>
                  <a:pt x="12801" y="19662"/>
                </a:lnTo>
                <a:lnTo>
                  <a:pt x="12764" y="19681"/>
                </a:lnTo>
                <a:lnTo>
                  <a:pt x="12707" y="19701"/>
                </a:lnTo>
                <a:lnTo>
                  <a:pt x="12660" y="19723"/>
                </a:lnTo>
                <a:lnTo>
                  <a:pt x="12608" y="19752"/>
                </a:lnTo>
                <a:lnTo>
                  <a:pt x="12563" y="19774"/>
                </a:lnTo>
                <a:lnTo>
                  <a:pt x="12542" y="19826"/>
                </a:lnTo>
                <a:lnTo>
                  <a:pt x="12490" y="19855"/>
                </a:lnTo>
                <a:lnTo>
                  <a:pt x="12464" y="19826"/>
                </a:lnTo>
                <a:lnTo>
                  <a:pt x="12438" y="19784"/>
                </a:lnTo>
                <a:lnTo>
                  <a:pt x="12391" y="19794"/>
                </a:lnTo>
                <a:lnTo>
                  <a:pt x="12360" y="19765"/>
                </a:lnTo>
                <a:lnTo>
                  <a:pt x="12344" y="19723"/>
                </a:lnTo>
                <a:lnTo>
                  <a:pt x="12304" y="19713"/>
                </a:lnTo>
                <a:lnTo>
                  <a:pt x="12271" y="19742"/>
                </a:lnTo>
                <a:lnTo>
                  <a:pt x="12241" y="19816"/>
                </a:lnTo>
                <a:lnTo>
                  <a:pt x="12200" y="19845"/>
                </a:lnTo>
                <a:lnTo>
                  <a:pt x="12153" y="19855"/>
                </a:lnTo>
                <a:lnTo>
                  <a:pt x="12111" y="19877"/>
                </a:lnTo>
                <a:lnTo>
                  <a:pt x="12071" y="19906"/>
                </a:lnTo>
                <a:lnTo>
                  <a:pt x="12024" y="19919"/>
                </a:lnTo>
                <a:lnTo>
                  <a:pt x="11977" y="19928"/>
                </a:lnTo>
                <a:lnTo>
                  <a:pt x="11925" y="19938"/>
                </a:lnTo>
                <a:lnTo>
                  <a:pt x="11878" y="19938"/>
                </a:lnTo>
                <a:lnTo>
                  <a:pt x="11826" y="19938"/>
                </a:lnTo>
                <a:lnTo>
                  <a:pt x="11774" y="19957"/>
                </a:lnTo>
                <a:lnTo>
                  <a:pt x="11753" y="19928"/>
                </a:lnTo>
                <a:lnTo>
                  <a:pt x="11734" y="19887"/>
                </a:lnTo>
                <a:lnTo>
                  <a:pt x="11687" y="19887"/>
                </a:lnTo>
                <a:lnTo>
                  <a:pt x="11640" y="19867"/>
                </a:lnTo>
                <a:lnTo>
                  <a:pt x="11593" y="19867"/>
                </a:lnTo>
                <a:lnTo>
                  <a:pt x="11541" y="19867"/>
                </a:lnTo>
                <a:lnTo>
                  <a:pt x="11494" y="19887"/>
                </a:lnTo>
                <a:lnTo>
                  <a:pt x="11458" y="19928"/>
                </a:lnTo>
                <a:lnTo>
                  <a:pt x="11442" y="19887"/>
                </a:lnTo>
                <a:lnTo>
                  <a:pt x="11385" y="19877"/>
                </a:lnTo>
                <a:lnTo>
                  <a:pt x="11339" y="19906"/>
                </a:lnTo>
                <a:lnTo>
                  <a:pt x="11319" y="19948"/>
                </a:lnTo>
                <a:lnTo>
                  <a:pt x="11267" y="19980"/>
                </a:lnTo>
                <a:lnTo>
                  <a:pt x="11246" y="19938"/>
                </a:lnTo>
                <a:lnTo>
                  <a:pt x="11215" y="19887"/>
                </a:lnTo>
                <a:lnTo>
                  <a:pt x="11168" y="19896"/>
                </a:lnTo>
                <a:lnTo>
                  <a:pt x="11138" y="19867"/>
                </a:lnTo>
                <a:lnTo>
                  <a:pt x="11112" y="19906"/>
                </a:lnTo>
                <a:lnTo>
                  <a:pt x="11075" y="19928"/>
                </a:lnTo>
                <a:lnTo>
                  <a:pt x="11023" y="19948"/>
                </a:lnTo>
                <a:lnTo>
                  <a:pt x="10976" y="19980"/>
                </a:lnTo>
                <a:lnTo>
                  <a:pt x="10930" y="19989"/>
                </a:lnTo>
                <a:lnTo>
                  <a:pt x="10883" y="20009"/>
                </a:lnTo>
                <a:lnTo>
                  <a:pt x="10836" y="20031"/>
                </a:lnTo>
                <a:lnTo>
                  <a:pt x="10789" y="20060"/>
                </a:lnTo>
                <a:lnTo>
                  <a:pt x="10775" y="20021"/>
                </a:lnTo>
                <a:lnTo>
                  <a:pt x="10723" y="20009"/>
                </a:lnTo>
                <a:lnTo>
                  <a:pt x="10671" y="20021"/>
                </a:lnTo>
                <a:lnTo>
                  <a:pt x="10613" y="20041"/>
                </a:lnTo>
                <a:lnTo>
                  <a:pt x="10561" y="20041"/>
                </a:lnTo>
                <a:lnTo>
                  <a:pt x="10551" y="19999"/>
                </a:lnTo>
                <a:lnTo>
                  <a:pt x="10504" y="19989"/>
                </a:lnTo>
                <a:lnTo>
                  <a:pt x="10483" y="20031"/>
                </a:lnTo>
                <a:lnTo>
                  <a:pt x="10483" y="20073"/>
                </a:lnTo>
                <a:lnTo>
                  <a:pt x="10432" y="20073"/>
                </a:lnTo>
                <a:lnTo>
                  <a:pt x="10412" y="20031"/>
                </a:lnTo>
                <a:lnTo>
                  <a:pt x="10360" y="20021"/>
                </a:lnTo>
                <a:lnTo>
                  <a:pt x="10328" y="20050"/>
                </a:lnTo>
                <a:lnTo>
                  <a:pt x="10313" y="20102"/>
                </a:lnTo>
                <a:lnTo>
                  <a:pt x="10283" y="20153"/>
                </a:lnTo>
                <a:lnTo>
                  <a:pt x="10240" y="20185"/>
                </a:lnTo>
                <a:lnTo>
                  <a:pt x="10193" y="20204"/>
                </a:lnTo>
                <a:lnTo>
                  <a:pt x="10153" y="20236"/>
                </a:lnTo>
                <a:lnTo>
                  <a:pt x="10127" y="20265"/>
                </a:lnTo>
                <a:lnTo>
                  <a:pt x="10116" y="20307"/>
                </a:lnTo>
                <a:lnTo>
                  <a:pt x="10163" y="20339"/>
                </a:lnTo>
                <a:lnTo>
                  <a:pt x="10153" y="20381"/>
                </a:lnTo>
                <a:lnTo>
                  <a:pt x="10116" y="20410"/>
                </a:lnTo>
                <a:lnTo>
                  <a:pt x="10085" y="20442"/>
                </a:lnTo>
                <a:lnTo>
                  <a:pt x="10033" y="20471"/>
                </a:lnTo>
                <a:lnTo>
                  <a:pt x="9991" y="20503"/>
                </a:lnTo>
                <a:lnTo>
                  <a:pt x="9946" y="20522"/>
                </a:lnTo>
                <a:lnTo>
                  <a:pt x="9899" y="20544"/>
                </a:lnTo>
                <a:lnTo>
                  <a:pt x="9842" y="20564"/>
                </a:lnTo>
                <a:lnTo>
                  <a:pt x="9779" y="20564"/>
                </a:lnTo>
                <a:lnTo>
                  <a:pt x="9753" y="20573"/>
                </a:lnTo>
                <a:lnTo>
                  <a:pt x="9701" y="20586"/>
                </a:lnTo>
                <a:lnTo>
                  <a:pt x="9649" y="20605"/>
                </a:lnTo>
                <a:lnTo>
                  <a:pt x="9619" y="20647"/>
                </a:lnTo>
                <a:lnTo>
                  <a:pt x="9576" y="20676"/>
                </a:lnTo>
                <a:lnTo>
                  <a:pt x="9536" y="20708"/>
                </a:lnTo>
                <a:lnTo>
                  <a:pt x="9473" y="20727"/>
                </a:lnTo>
                <a:lnTo>
                  <a:pt x="9427" y="20750"/>
                </a:lnTo>
                <a:lnTo>
                  <a:pt x="9411" y="20769"/>
                </a:lnTo>
                <a:lnTo>
                  <a:pt x="9421" y="20843"/>
                </a:lnTo>
                <a:lnTo>
                  <a:pt x="9442" y="20881"/>
                </a:lnTo>
                <a:lnTo>
                  <a:pt x="9520" y="20881"/>
                </a:lnTo>
                <a:lnTo>
                  <a:pt x="9593" y="20862"/>
                </a:lnTo>
                <a:lnTo>
                  <a:pt x="9666" y="20862"/>
                </a:lnTo>
                <a:lnTo>
                  <a:pt x="9675" y="20904"/>
                </a:lnTo>
                <a:lnTo>
                  <a:pt x="9696" y="20933"/>
                </a:lnTo>
                <a:lnTo>
                  <a:pt x="9727" y="20965"/>
                </a:lnTo>
                <a:lnTo>
                  <a:pt x="9675" y="20984"/>
                </a:lnTo>
                <a:lnTo>
                  <a:pt x="9597" y="21006"/>
                </a:lnTo>
                <a:lnTo>
                  <a:pt x="9520" y="21016"/>
                </a:lnTo>
                <a:lnTo>
                  <a:pt x="9458" y="21035"/>
                </a:lnTo>
                <a:lnTo>
                  <a:pt x="9390" y="21048"/>
                </a:lnTo>
                <a:lnTo>
                  <a:pt x="9298" y="21058"/>
                </a:lnTo>
                <a:lnTo>
                  <a:pt x="9251" y="21077"/>
                </a:lnTo>
                <a:lnTo>
                  <a:pt x="9240" y="21109"/>
                </a:lnTo>
                <a:lnTo>
                  <a:pt x="9157" y="21099"/>
                </a:lnTo>
                <a:lnTo>
                  <a:pt x="9065" y="21077"/>
                </a:lnTo>
                <a:lnTo>
                  <a:pt x="8976" y="21087"/>
                </a:lnTo>
                <a:lnTo>
                  <a:pt x="8919" y="21109"/>
                </a:lnTo>
                <a:lnTo>
                  <a:pt x="8851" y="21128"/>
                </a:lnTo>
                <a:lnTo>
                  <a:pt x="8799" y="21151"/>
                </a:lnTo>
                <a:lnTo>
                  <a:pt x="8747" y="21180"/>
                </a:lnTo>
                <a:lnTo>
                  <a:pt x="8716" y="21202"/>
                </a:lnTo>
                <a:lnTo>
                  <a:pt x="8686" y="21170"/>
                </a:lnTo>
                <a:lnTo>
                  <a:pt x="8634" y="21138"/>
                </a:lnTo>
                <a:lnTo>
                  <a:pt x="8556" y="21109"/>
                </a:lnTo>
                <a:lnTo>
                  <a:pt x="8483" y="21087"/>
                </a:lnTo>
                <a:lnTo>
                  <a:pt x="8380" y="21067"/>
                </a:lnTo>
                <a:lnTo>
                  <a:pt x="8281" y="21048"/>
                </a:lnTo>
                <a:lnTo>
                  <a:pt x="8203" y="21026"/>
                </a:lnTo>
                <a:lnTo>
                  <a:pt x="8137" y="20997"/>
                </a:lnTo>
                <a:lnTo>
                  <a:pt x="8059" y="20974"/>
                </a:lnTo>
                <a:lnTo>
                  <a:pt x="7970" y="20955"/>
                </a:lnTo>
                <a:lnTo>
                  <a:pt x="7903" y="20923"/>
                </a:lnTo>
                <a:lnTo>
                  <a:pt x="7878" y="20881"/>
                </a:lnTo>
                <a:lnTo>
                  <a:pt x="7814" y="20852"/>
                </a:lnTo>
                <a:lnTo>
                  <a:pt x="7795" y="20820"/>
                </a:lnTo>
                <a:lnTo>
                  <a:pt x="7779" y="20779"/>
                </a:lnTo>
                <a:lnTo>
                  <a:pt x="7821" y="20750"/>
                </a:lnTo>
                <a:lnTo>
                  <a:pt x="7892" y="20759"/>
                </a:lnTo>
                <a:lnTo>
                  <a:pt x="7924" y="20727"/>
                </a:lnTo>
                <a:lnTo>
                  <a:pt x="7882" y="20698"/>
                </a:lnTo>
                <a:lnTo>
                  <a:pt x="7826" y="20666"/>
                </a:lnTo>
                <a:lnTo>
                  <a:pt x="7753" y="20647"/>
                </a:lnTo>
                <a:lnTo>
                  <a:pt x="7722" y="20605"/>
                </a:lnTo>
                <a:lnTo>
                  <a:pt x="7788" y="20605"/>
                </a:lnTo>
                <a:lnTo>
                  <a:pt x="7852" y="20596"/>
                </a:lnTo>
                <a:lnTo>
                  <a:pt x="7924" y="20605"/>
                </a:lnTo>
                <a:lnTo>
                  <a:pt x="7986" y="20596"/>
                </a:lnTo>
                <a:lnTo>
                  <a:pt x="8002" y="20554"/>
                </a:lnTo>
                <a:lnTo>
                  <a:pt x="8043" y="20535"/>
                </a:lnTo>
                <a:lnTo>
                  <a:pt x="8085" y="20512"/>
                </a:lnTo>
                <a:lnTo>
                  <a:pt x="8132" y="20493"/>
                </a:lnTo>
                <a:lnTo>
                  <a:pt x="8177" y="20461"/>
                </a:lnTo>
                <a:lnTo>
                  <a:pt x="8193" y="20419"/>
                </a:lnTo>
                <a:lnTo>
                  <a:pt x="8198" y="20390"/>
                </a:lnTo>
                <a:lnTo>
                  <a:pt x="8250" y="20368"/>
                </a:lnTo>
                <a:lnTo>
                  <a:pt x="8261" y="20339"/>
                </a:lnTo>
                <a:lnTo>
                  <a:pt x="8271" y="20288"/>
                </a:lnTo>
                <a:lnTo>
                  <a:pt x="8255" y="20236"/>
                </a:lnTo>
                <a:lnTo>
                  <a:pt x="8229" y="20195"/>
                </a:lnTo>
                <a:lnTo>
                  <a:pt x="8214" y="20143"/>
                </a:lnTo>
                <a:lnTo>
                  <a:pt x="8188" y="20102"/>
                </a:lnTo>
                <a:lnTo>
                  <a:pt x="8151" y="19999"/>
                </a:lnTo>
                <a:lnTo>
                  <a:pt x="8125" y="19957"/>
                </a:lnTo>
                <a:lnTo>
                  <a:pt x="8095" y="19928"/>
                </a:lnTo>
                <a:lnTo>
                  <a:pt x="8069" y="19877"/>
                </a:lnTo>
                <a:lnTo>
                  <a:pt x="8048" y="19835"/>
                </a:lnTo>
                <a:lnTo>
                  <a:pt x="8017" y="19794"/>
                </a:lnTo>
                <a:lnTo>
                  <a:pt x="7976" y="19752"/>
                </a:lnTo>
                <a:lnTo>
                  <a:pt x="7929" y="19733"/>
                </a:lnTo>
                <a:lnTo>
                  <a:pt x="7899" y="19691"/>
                </a:lnTo>
                <a:lnTo>
                  <a:pt x="7866" y="19640"/>
                </a:lnTo>
                <a:lnTo>
                  <a:pt x="7861" y="19598"/>
                </a:lnTo>
                <a:lnTo>
                  <a:pt x="7878" y="19547"/>
                </a:lnTo>
                <a:lnTo>
                  <a:pt x="7892" y="19518"/>
                </a:lnTo>
                <a:lnTo>
                  <a:pt x="7908" y="19476"/>
                </a:lnTo>
                <a:lnTo>
                  <a:pt x="7950" y="19466"/>
                </a:lnTo>
                <a:lnTo>
                  <a:pt x="7970" y="19434"/>
                </a:lnTo>
                <a:lnTo>
                  <a:pt x="7939" y="19393"/>
                </a:lnTo>
                <a:lnTo>
                  <a:pt x="7924" y="19354"/>
                </a:lnTo>
                <a:lnTo>
                  <a:pt x="7918" y="19312"/>
                </a:lnTo>
                <a:lnTo>
                  <a:pt x="7934" y="19271"/>
                </a:lnTo>
                <a:lnTo>
                  <a:pt x="7960" y="19239"/>
                </a:lnTo>
                <a:lnTo>
                  <a:pt x="7986" y="19210"/>
                </a:lnTo>
                <a:lnTo>
                  <a:pt x="8022" y="19200"/>
                </a:lnTo>
                <a:lnTo>
                  <a:pt x="8059" y="19219"/>
                </a:lnTo>
                <a:lnTo>
                  <a:pt x="8073" y="19200"/>
                </a:lnTo>
                <a:lnTo>
                  <a:pt x="8111" y="19158"/>
                </a:lnTo>
                <a:lnTo>
                  <a:pt x="8120" y="19117"/>
                </a:lnTo>
                <a:lnTo>
                  <a:pt x="8085" y="19084"/>
                </a:lnTo>
                <a:close/>
                <a:moveTo>
                  <a:pt x="7696" y="19752"/>
                </a:moveTo>
                <a:lnTo>
                  <a:pt x="7659" y="19774"/>
                </a:lnTo>
                <a:lnTo>
                  <a:pt x="7654" y="19826"/>
                </a:lnTo>
                <a:lnTo>
                  <a:pt x="7685" y="19919"/>
                </a:lnTo>
                <a:lnTo>
                  <a:pt x="7696" y="19957"/>
                </a:lnTo>
                <a:lnTo>
                  <a:pt x="7701" y="20009"/>
                </a:lnTo>
                <a:lnTo>
                  <a:pt x="7649" y="20009"/>
                </a:lnTo>
                <a:lnTo>
                  <a:pt x="7623" y="20021"/>
                </a:lnTo>
                <a:lnTo>
                  <a:pt x="7592" y="20073"/>
                </a:lnTo>
                <a:lnTo>
                  <a:pt x="7614" y="20111"/>
                </a:lnTo>
                <a:lnTo>
                  <a:pt x="7659" y="20143"/>
                </a:lnTo>
                <a:lnTo>
                  <a:pt x="7701" y="20134"/>
                </a:lnTo>
                <a:lnTo>
                  <a:pt x="7743" y="20111"/>
                </a:lnTo>
                <a:lnTo>
                  <a:pt x="7737" y="20153"/>
                </a:lnTo>
                <a:lnTo>
                  <a:pt x="7795" y="20163"/>
                </a:lnTo>
                <a:lnTo>
                  <a:pt x="7835" y="20143"/>
                </a:lnTo>
                <a:lnTo>
                  <a:pt x="7878" y="20124"/>
                </a:lnTo>
                <a:lnTo>
                  <a:pt x="7878" y="20082"/>
                </a:lnTo>
                <a:lnTo>
                  <a:pt x="7873" y="20041"/>
                </a:lnTo>
                <a:lnTo>
                  <a:pt x="7852" y="19989"/>
                </a:lnTo>
                <a:lnTo>
                  <a:pt x="7821" y="19938"/>
                </a:lnTo>
                <a:lnTo>
                  <a:pt x="7788" y="19887"/>
                </a:lnTo>
                <a:lnTo>
                  <a:pt x="7758" y="19835"/>
                </a:lnTo>
                <a:lnTo>
                  <a:pt x="7732" y="19794"/>
                </a:lnTo>
                <a:lnTo>
                  <a:pt x="7696" y="19752"/>
                </a:lnTo>
                <a:close/>
                <a:moveTo>
                  <a:pt x="6457" y="20073"/>
                </a:moveTo>
                <a:lnTo>
                  <a:pt x="6441" y="20092"/>
                </a:lnTo>
                <a:lnTo>
                  <a:pt x="6483" y="20143"/>
                </a:lnTo>
                <a:lnTo>
                  <a:pt x="6540" y="20163"/>
                </a:lnTo>
                <a:lnTo>
                  <a:pt x="6592" y="20153"/>
                </a:lnTo>
                <a:lnTo>
                  <a:pt x="6648" y="20153"/>
                </a:lnTo>
                <a:lnTo>
                  <a:pt x="6695" y="20153"/>
                </a:lnTo>
                <a:lnTo>
                  <a:pt x="6732" y="20163"/>
                </a:lnTo>
                <a:lnTo>
                  <a:pt x="6681" y="20102"/>
                </a:lnTo>
                <a:lnTo>
                  <a:pt x="6639" y="20111"/>
                </a:lnTo>
                <a:lnTo>
                  <a:pt x="6587" y="20102"/>
                </a:lnTo>
                <a:lnTo>
                  <a:pt x="6519" y="20092"/>
                </a:lnTo>
                <a:lnTo>
                  <a:pt x="6457" y="20073"/>
                </a:lnTo>
                <a:close/>
                <a:moveTo>
                  <a:pt x="5503" y="20246"/>
                </a:moveTo>
                <a:lnTo>
                  <a:pt x="5489" y="20265"/>
                </a:lnTo>
                <a:lnTo>
                  <a:pt x="5566" y="20297"/>
                </a:lnTo>
                <a:lnTo>
                  <a:pt x="5623" y="20307"/>
                </a:lnTo>
                <a:lnTo>
                  <a:pt x="5654" y="20307"/>
                </a:lnTo>
                <a:lnTo>
                  <a:pt x="5560" y="20265"/>
                </a:lnTo>
                <a:lnTo>
                  <a:pt x="5503" y="20246"/>
                </a:lnTo>
                <a:close/>
                <a:moveTo>
                  <a:pt x="5680" y="20246"/>
                </a:moveTo>
                <a:lnTo>
                  <a:pt x="5696" y="20288"/>
                </a:lnTo>
                <a:lnTo>
                  <a:pt x="5762" y="20329"/>
                </a:lnTo>
                <a:lnTo>
                  <a:pt x="5826" y="20329"/>
                </a:lnTo>
                <a:lnTo>
                  <a:pt x="5845" y="20307"/>
                </a:lnTo>
                <a:lnTo>
                  <a:pt x="5845" y="20265"/>
                </a:lnTo>
                <a:lnTo>
                  <a:pt x="5809" y="20288"/>
                </a:lnTo>
                <a:lnTo>
                  <a:pt x="5741" y="20265"/>
                </a:lnTo>
                <a:lnTo>
                  <a:pt x="5680" y="20246"/>
                </a:lnTo>
                <a:close/>
                <a:moveTo>
                  <a:pt x="8976" y="20718"/>
                </a:moveTo>
                <a:lnTo>
                  <a:pt x="8924" y="20740"/>
                </a:lnTo>
                <a:lnTo>
                  <a:pt x="8903" y="20740"/>
                </a:lnTo>
                <a:lnTo>
                  <a:pt x="8893" y="20779"/>
                </a:lnTo>
                <a:lnTo>
                  <a:pt x="8877" y="20820"/>
                </a:lnTo>
                <a:lnTo>
                  <a:pt x="8872" y="20852"/>
                </a:lnTo>
                <a:lnTo>
                  <a:pt x="8862" y="20894"/>
                </a:lnTo>
                <a:lnTo>
                  <a:pt x="8841" y="20923"/>
                </a:lnTo>
                <a:lnTo>
                  <a:pt x="8773" y="20955"/>
                </a:lnTo>
                <a:lnTo>
                  <a:pt x="8780" y="20984"/>
                </a:lnTo>
                <a:lnTo>
                  <a:pt x="8836" y="21016"/>
                </a:lnTo>
                <a:lnTo>
                  <a:pt x="8929" y="21026"/>
                </a:lnTo>
                <a:lnTo>
                  <a:pt x="9001" y="21006"/>
                </a:lnTo>
                <a:lnTo>
                  <a:pt x="9065" y="20984"/>
                </a:lnTo>
                <a:lnTo>
                  <a:pt x="9116" y="20965"/>
                </a:lnTo>
                <a:lnTo>
                  <a:pt x="9168" y="20933"/>
                </a:lnTo>
                <a:lnTo>
                  <a:pt x="9152" y="20881"/>
                </a:lnTo>
                <a:lnTo>
                  <a:pt x="9131" y="20843"/>
                </a:lnTo>
                <a:lnTo>
                  <a:pt x="9100" y="20791"/>
                </a:lnTo>
                <a:lnTo>
                  <a:pt x="9039" y="20740"/>
                </a:lnTo>
                <a:lnTo>
                  <a:pt x="8976" y="20718"/>
                </a:lnTo>
                <a:close/>
                <a:moveTo>
                  <a:pt x="4457" y="20759"/>
                </a:moveTo>
                <a:lnTo>
                  <a:pt x="4472" y="20801"/>
                </a:lnTo>
                <a:lnTo>
                  <a:pt x="4530" y="20820"/>
                </a:lnTo>
                <a:lnTo>
                  <a:pt x="4535" y="20830"/>
                </a:lnTo>
                <a:lnTo>
                  <a:pt x="4596" y="20862"/>
                </a:lnTo>
                <a:lnTo>
                  <a:pt x="4685" y="20904"/>
                </a:lnTo>
                <a:lnTo>
                  <a:pt x="4742" y="20881"/>
                </a:lnTo>
                <a:lnTo>
                  <a:pt x="4685" y="20843"/>
                </a:lnTo>
                <a:lnTo>
                  <a:pt x="4617" y="20811"/>
                </a:lnTo>
                <a:lnTo>
                  <a:pt x="4544" y="20779"/>
                </a:lnTo>
                <a:lnTo>
                  <a:pt x="4457" y="20759"/>
                </a:lnTo>
                <a:close/>
                <a:moveTo>
                  <a:pt x="8499" y="20894"/>
                </a:moveTo>
                <a:lnTo>
                  <a:pt x="8495" y="20933"/>
                </a:lnTo>
                <a:lnTo>
                  <a:pt x="8483" y="20965"/>
                </a:lnTo>
                <a:lnTo>
                  <a:pt x="8396" y="20965"/>
                </a:lnTo>
                <a:lnTo>
                  <a:pt x="8313" y="20955"/>
                </a:lnTo>
                <a:lnTo>
                  <a:pt x="8344" y="20984"/>
                </a:lnTo>
                <a:lnTo>
                  <a:pt x="8405" y="21016"/>
                </a:lnTo>
                <a:lnTo>
                  <a:pt x="8483" y="21006"/>
                </a:lnTo>
                <a:lnTo>
                  <a:pt x="8566" y="21026"/>
                </a:lnTo>
                <a:lnTo>
                  <a:pt x="8561" y="20984"/>
                </a:lnTo>
                <a:lnTo>
                  <a:pt x="8556" y="20933"/>
                </a:lnTo>
                <a:lnTo>
                  <a:pt x="8499" y="20894"/>
                </a:lnTo>
                <a:close/>
              </a:path>
            </a:pathLst>
          </a:custGeom>
          <a:solidFill>
            <a:schemeClr val="bg1">
              <a:alpha val="57000"/>
            </a:schemeClr>
          </a:solidFill>
          <a:ln w="25400">
            <a:miter lim="400000"/>
          </a:ln>
        </p:spPr>
        <p:txBody>
          <a:bodyPr lIns="34289" rIns="34289" anchor="ctr"/>
          <a:lstStyle/>
          <a:p>
            <a:pPr defTabSz="342900">
              <a:lnSpc>
                <a:spcPct val="93000"/>
              </a:lnSpc>
              <a:defRPr sz="1800">
                <a:solidFill>
                  <a:srgbClr val="000000"/>
                </a:solidFill>
                <a:effectLst/>
              </a:defRPr>
            </a:pPr>
            <a:endParaRPr sz="1350"/>
          </a:p>
        </p:txBody>
      </p:sp>
      <p:pic>
        <p:nvPicPr>
          <p:cNvPr id="5" name="Picture 4"/>
          <p:cNvPicPr>
            <a:picLocks noChangeAspect="1"/>
          </p:cNvPicPr>
          <p:nvPr/>
        </p:nvPicPr>
        <p:blipFill>
          <a:blip r:embed="rId2"/>
          <a:stretch>
            <a:fillRect/>
          </a:stretch>
        </p:blipFill>
        <p:spPr>
          <a:xfrm>
            <a:off x="1674159" y="2309746"/>
            <a:ext cx="5943600" cy="3152663"/>
          </a:xfrm>
          <a:prstGeom prst="rect">
            <a:avLst/>
          </a:prstGeom>
        </p:spPr>
      </p:pic>
    </p:spTree>
    <p:extLst>
      <p:ext uri="{BB962C8B-B14F-4D97-AF65-F5344CB8AC3E}">
        <p14:creationId xmlns:p14="http://schemas.microsoft.com/office/powerpoint/2010/main" val="2322304958"/>
      </p:ext>
    </p:extLst>
  </p:cSld>
  <p:clrMapOvr>
    <a:masterClrMapping/>
  </p:clrMapOvr>
  <mc:AlternateContent xmlns:mc="http://schemas.openxmlformats.org/markup-compatibility/2006" xmlns:p14="http://schemas.microsoft.com/office/powerpoint/2010/main">
    <mc:Choice Requires="p14">
      <p:transition spd="slow" p14:dur="2000" advClick="0" advTm="7300"/>
    </mc:Choice>
    <mc:Fallback xmlns="">
      <p:transition spd="slow" advClick="0" advTm="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fill="hold" grpId="0" nodeType="afterEffect">
                                  <p:stCondLst>
                                    <p:cond delay="0"/>
                                  </p:stCondLst>
                                  <p:iterate type="lt">
                                    <p:tmAbs val="0"/>
                                  </p:iterate>
                                  <p:childTnLst>
                                    <p:set>
                                      <p:cBhvr>
                                        <p:cTn id="17" fill="hold"/>
                                        <p:tgtEl>
                                          <p:spTgt spid="49"/>
                                        </p:tgtEl>
                                        <p:attrNameLst>
                                          <p:attrName>style.visibility</p:attrName>
                                        </p:attrNameLst>
                                      </p:cBhvr>
                                      <p:to>
                                        <p:strVal val="visible"/>
                                      </p:to>
                                    </p:set>
                                    <p:animEffect transition="in" filter="fade">
                                      <p:cBhvr>
                                        <p:cTn id="18" dur="4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9"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Oval 248"/>
          <p:cNvSpPr/>
          <p:nvPr/>
        </p:nvSpPr>
        <p:spPr>
          <a:xfrm>
            <a:off x="684213" y="1143000"/>
            <a:ext cx="7632700" cy="43576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Pentagon 255"/>
          <p:cNvSpPr/>
          <p:nvPr/>
        </p:nvSpPr>
        <p:spPr>
          <a:xfrm>
            <a:off x="911225" y="5786438"/>
            <a:ext cx="1428750" cy="642937"/>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تأمين نهادها و عوامل توليد</a:t>
            </a:r>
            <a:endParaRPr lang="en-US" sz="1400" dirty="0">
              <a:solidFill>
                <a:schemeClr val="tx1">
                  <a:lumMod val="95000"/>
                  <a:lumOff val="5000"/>
                </a:schemeClr>
              </a:solidFill>
              <a:cs typeface="B Titr" pitchFamily="2" charset="-78"/>
            </a:endParaRPr>
          </a:p>
        </p:txBody>
      </p:sp>
      <p:sp>
        <p:nvSpPr>
          <p:cNvPr id="257" name="Pentagon 256"/>
          <p:cNvSpPr/>
          <p:nvPr/>
        </p:nvSpPr>
        <p:spPr>
          <a:xfrm>
            <a:off x="2422525" y="5770563"/>
            <a:ext cx="1428750" cy="642937"/>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400" dirty="0">
                <a:solidFill>
                  <a:schemeClr val="tx1">
                    <a:lumMod val="95000"/>
                    <a:lumOff val="5000"/>
                  </a:schemeClr>
                </a:solidFill>
                <a:cs typeface="B Titr" pitchFamily="2" charset="-78"/>
              </a:rPr>
              <a:t>تحقيق و توسعه و طراحي</a:t>
            </a:r>
            <a:endParaRPr lang="en-US" sz="1400" dirty="0">
              <a:solidFill>
                <a:schemeClr val="tx1">
                  <a:lumMod val="95000"/>
                  <a:lumOff val="5000"/>
                </a:schemeClr>
              </a:solidFill>
              <a:cs typeface="B Titr" pitchFamily="2" charset="-78"/>
            </a:endParaRPr>
          </a:p>
        </p:txBody>
      </p:sp>
      <p:sp>
        <p:nvSpPr>
          <p:cNvPr id="258" name="Pentagon 257"/>
          <p:cNvSpPr/>
          <p:nvPr/>
        </p:nvSpPr>
        <p:spPr>
          <a:xfrm>
            <a:off x="3935413" y="5746750"/>
            <a:ext cx="1428750" cy="64293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فرآوري و توليد</a:t>
            </a:r>
            <a:endParaRPr lang="en-US" sz="1400" dirty="0">
              <a:solidFill>
                <a:schemeClr val="tx1">
                  <a:lumMod val="95000"/>
                  <a:lumOff val="5000"/>
                </a:schemeClr>
              </a:solidFill>
              <a:cs typeface="B Titr" pitchFamily="2" charset="-78"/>
            </a:endParaRPr>
          </a:p>
        </p:txBody>
      </p:sp>
      <p:sp>
        <p:nvSpPr>
          <p:cNvPr id="259" name="Pentagon 258"/>
          <p:cNvSpPr/>
          <p:nvPr/>
        </p:nvSpPr>
        <p:spPr>
          <a:xfrm>
            <a:off x="5435600" y="5746750"/>
            <a:ext cx="1428750" cy="64293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بازاريابي و فروش</a:t>
            </a:r>
            <a:endParaRPr lang="en-US" sz="1400" dirty="0">
              <a:solidFill>
                <a:schemeClr val="tx1">
                  <a:lumMod val="95000"/>
                  <a:lumOff val="5000"/>
                </a:schemeClr>
              </a:solidFill>
              <a:cs typeface="B Titr" pitchFamily="2" charset="-78"/>
            </a:endParaRPr>
          </a:p>
        </p:txBody>
      </p:sp>
      <p:sp>
        <p:nvSpPr>
          <p:cNvPr id="260" name="Pentagon 259"/>
          <p:cNvSpPr/>
          <p:nvPr/>
        </p:nvSpPr>
        <p:spPr>
          <a:xfrm>
            <a:off x="6948488" y="5746750"/>
            <a:ext cx="1428750" cy="642938"/>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400" dirty="0">
                <a:solidFill>
                  <a:schemeClr val="tx1">
                    <a:lumMod val="95000"/>
                    <a:lumOff val="5000"/>
                  </a:schemeClr>
                </a:solidFill>
                <a:cs typeface="B Titr" pitchFamily="2" charset="-78"/>
              </a:rPr>
              <a:t>خدمات پس از فروش</a:t>
            </a:r>
            <a:endParaRPr lang="en-US" sz="1400" dirty="0">
              <a:solidFill>
                <a:schemeClr val="tx1">
                  <a:lumMod val="95000"/>
                  <a:lumOff val="5000"/>
                </a:schemeClr>
              </a:solidFill>
              <a:cs typeface="B Titr" pitchFamily="2" charset="-78"/>
            </a:endParaRPr>
          </a:p>
        </p:txBody>
      </p:sp>
      <p:pic>
        <p:nvPicPr>
          <p:cNvPr id="122" name="Picture 117"/>
          <p:cNvPicPr>
            <a:picLocks noChangeAspect="1" noChangeArrowheads="1"/>
          </p:cNvPicPr>
          <p:nvPr/>
        </p:nvPicPr>
        <p:blipFill>
          <a:blip r:embed="rId3"/>
          <a:srcRect/>
          <a:stretch>
            <a:fillRect/>
          </a:stretch>
        </p:blipFill>
        <p:spPr bwMode="auto">
          <a:xfrm>
            <a:off x="6459538" y="3860800"/>
            <a:ext cx="441325" cy="360363"/>
          </a:xfrm>
          <a:prstGeom prst="rect">
            <a:avLst/>
          </a:prstGeom>
          <a:noFill/>
          <a:ln w="9525">
            <a:solidFill>
              <a:srgbClr val="FF0000"/>
            </a:solidFill>
            <a:miter lim="800000"/>
            <a:headEnd/>
            <a:tailEnd/>
          </a:ln>
        </p:spPr>
      </p:pic>
      <p:pic>
        <p:nvPicPr>
          <p:cNvPr id="124" name="Picture 118"/>
          <p:cNvPicPr>
            <a:picLocks noChangeAspect="1" noChangeArrowheads="1"/>
          </p:cNvPicPr>
          <p:nvPr/>
        </p:nvPicPr>
        <p:blipFill>
          <a:blip r:embed="rId4"/>
          <a:srcRect/>
          <a:stretch>
            <a:fillRect/>
          </a:stretch>
        </p:blipFill>
        <p:spPr bwMode="auto">
          <a:xfrm>
            <a:off x="1692275" y="2708275"/>
            <a:ext cx="450850" cy="433388"/>
          </a:xfrm>
          <a:prstGeom prst="rect">
            <a:avLst/>
          </a:prstGeom>
          <a:noFill/>
          <a:ln w="9525">
            <a:solidFill>
              <a:srgbClr val="FF0000"/>
            </a:solidFill>
            <a:miter lim="800000"/>
            <a:headEnd/>
            <a:tailEnd/>
          </a:ln>
        </p:spPr>
      </p:pic>
      <p:pic>
        <p:nvPicPr>
          <p:cNvPr id="125" name="Picture 121"/>
          <p:cNvPicPr>
            <a:picLocks noChangeAspect="1" noChangeArrowheads="1"/>
          </p:cNvPicPr>
          <p:nvPr/>
        </p:nvPicPr>
        <p:blipFill>
          <a:blip r:embed="rId5"/>
          <a:srcRect/>
          <a:stretch>
            <a:fillRect/>
          </a:stretch>
        </p:blipFill>
        <p:spPr bwMode="auto">
          <a:xfrm>
            <a:off x="6300788" y="2276475"/>
            <a:ext cx="325437" cy="287338"/>
          </a:xfrm>
          <a:prstGeom prst="rect">
            <a:avLst/>
          </a:prstGeom>
          <a:noFill/>
          <a:ln w="9525">
            <a:solidFill>
              <a:srgbClr val="FF0000"/>
            </a:solidFill>
            <a:miter lim="800000"/>
            <a:headEnd/>
            <a:tailEnd/>
          </a:ln>
        </p:spPr>
      </p:pic>
      <p:pic>
        <p:nvPicPr>
          <p:cNvPr id="126" name="Picture 122"/>
          <p:cNvPicPr>
            <a:picLocks noChangeAspect="1" noChangeArrowheads="1"/>
          </p:cNvPicPr>
          <p:nvPr/>
        </p:nvPicPr>
        <p:blipFill>
          <a:blip r:embed="rId6"/>
          <a:srcRect/>
          <a:stretch>
            <a:fillRect/>
          </a:stretch>
        </p:blipFill>
        <p:spPr bwMode="auto">
          <a:xfrm>
            <a:off x="3635375" y="3476625"/>
            <a:ext cx="431800" cy="411163"/>
          </a:xfrm>
          <a:prstGeom prst="rect">
            <a:avLst/>
          </a:prstGeom>
          <a:noFill/>
          <a:ln w="9525">
            <a:solidFill>
              <a:srgbClr val="FF0000"/>
            </a:solidFill>
            <a:miter lim="800000"/>
            <a:headEnd/>
            <a:tailEnd/>
          </a:ln>
        </p:spPr>
      </p:pic>
      <p:pic>
        <p:nvPicPr>
          <p:cNvPr id="127" name="Picture 126"/>
          <p:cNvPicPr>
            <a:picLocks noChangeAspect="1" noChangeArrowheads="1"/>
          </p:cNvPicPr>
          <p:nvPr/>
        </p:nvPicPr>
        <p:blipFill>
          <a:blip r:embed="rId7"/>
          <a:srcRect/>
          <a:stretch>
            <a:fillRect/>
          </a:stretch>
        </p:blipFill>
        <p:spPr bwMode="auto">
          <a:xfrm>
            <a:off x="3779838" y="1916113"/>
            <a:ext cx="293687" cy="290512"/>
          </a:xfrm>
          <a:prstGeom prst="rect">
            <a:avLst/>
          </a:prstGeom>
          <a:noFill/>
          <a:ln w="9525">
            <a:solidFill>
              <a:srgbClr val="FF0000"/>
            </a:solidFill>
            <a:miter lim="800000"/>
            <a:headEnd/>
            <a:tailEnd/>
          </a:ln>
        </p:spPr>
      </p:pic>
      <p:pic>
        <p:nvPicPr>
          <p:cNvPr id="128" name="Picture 93"/>
          <p:cNvPicPr>
            <a:picLocks noChangeAspect="1" noChangeArrowheads="1"/>
          </p:cNvPicPr>
          <p:nvPr/>
        </p:nvPicPr>
        <p:blipFill>
          <a:blip r:embed="rId8"/>
          <a:srcRect/>
          <a:stretch>
            <a:fillRect/>
          </a:stretch>
        </p:blipFill>
        <p:spPr bwMode="auto">
          <a:xfrm>
            <a:off x="2700338" y="1484313"/>
            <a:ext cx="457200" cy="419100"/>
          </a:xfrm>
          <a:prstGeom prst="rect">
            <a:avLst/>
          </a:prstGeom>
          <a:noFill/>
          <a:ln w="9525">
            <a:solidFill>
              <a:srgbClr val="FF0000"/>
            </a:solidFill>
            <a:miter lim="800000"/>
            <a:headEnd/>
            <a:tailEnd/>
          </a:ln>
        </p:spPr>
      </p:pic>
      <p:pic>
        <p:nvPicPr>
          <p:cNvPr id="116738" name="Picture 2"/>
          <p:cNvPicPr>
            <a:picLocks noChangeAspect="1" noChangeArrowheads="1"/>
          </p:cNvPicPr>
          <p:nvPr/>
        </p:nvPicPr>
        <p:blipFill>
          <a:blip r:embed="rId9"/>
          <a:srcRect/>
          <a:stretch>
            <a:fillRect/>
          </a:stretch>
        </p:blipFill>
        <p:spPr bwMode="auto">
          <a:xfrm>
            <a:off x="1187450" y="3716338"/>
            <a:ext cx="422275" cy="360362"/>
          </a:xfrm>
          <a:prstGeom prst="rect">
            <a:avLst/>
          </a:prstGeom>
          <a:noFill/>
          <a:ln w="9525">
            <a:solidFill>
              <a:srgbClr val="FFFF00"/>
            </a:solidFill>
            <a:miter lim="800000"/>
            <a:headEnd/>
            <a:tailEnd/>
          </a:ln>
        </p:spPr>
      </p:pic>
      <p:pic>
        <p:nvPicPr>
          <p:cNvPr id="137" name="Picture 2"/>
          <p:cNvPicPr>
            <a:picLocks noChangeAspect="1" noChangeArrowheads="1"/>
          </p:cNvPicPr>
          <p:nvPr/>
        </p:nvPicPr>
        <p:blipFill>
          <a:blip r:embed="rId9"/>
          <a:srcRect/>
          <a:stretch>
            <a:fillRect/>
          </a:stretch>
        </p:blipFill>
        <p:spPr bwMode="auto">
          <a:xfrm>
            <a:off x="5148263" y="3213100"/>
            <a:ext cx="422275" cy="360363"/>
          </a:xfrm>
          <a:prstGeom prst="rect">
            <a:avLst/>
          </a:prstGeom>
          <a:noFill/>
          <a:ln w="9525">
            <a:solidFill>
              <a:srgbClr val="FFFF00"/>
            </a:solidFill>
            <a:miter lim="800000"/>
            <a:headEnd/>
            <a:tailEnd/>
          </a:ln>
        </p:spPr>
      </p:pic>
      <p:pic>
        <p:nvPicPr>
          <p:cNvPr id="116739" name="Picture 3"/>
          <p:cNvPicPr>
            <a:picLocks noChangeAspect="1" noChangeArrowheads="1"/>
          </p:cNvPicPr>
          <p:nvPr/>
        </p:nvPicPr>
        <p:blipFill>
          <a:blip r:embed="rId10"/>
          <a:srcRect/>
          <a:stretch>
            <a:fillRect/>
          </a:stretch>
        </p:blipFill>
        <p:spPr bwMode="auto">
          <a:xfrm>
            <a:off x="1692275" y="2060575"/>
            <a:ext cx="460375" cy="417513"/>
          </a:xfrm>
          <a:prstGeom prst="rect">
            <a:avLst/>
          </a:prstGeom>
          <a:noFill/>
          <a:ln w="9525">
            <a:noFill/>
            <a:miter lim="800000"/>
            <a:headEnd/>
            <a:tailEnd/>
          </a:ln>
        </p:spPr>
      </p:pic>
      <p:pic>
        <p:nvPicPr>
          <p:cNvPr id="144" name="Picture 3"/>
          <p:cNvPicPr>
            <a:picLocks noChangeAspect="1" noChangeArrowheads="1"/>
          </p:cNvPicPr>
          <p:nvPr/>
        </p:nvPicPr>
        <p:blipFill>
          <a:blip r:embed="rId10"/>
          <a:srcRect/>
          <a:stretch>
            <a:fillRect/>
          </a:stretch>
        </p:blipFill>
        <p:spPr bwMode="auto">
          <a:xfrm>
            <a:off x="2484438" y="2565400"/>
            <a:ext cx="460375" cy="417513"/>
          </a:xfrm>
          <a:prstGeom prst="rect">
            <a:avLst/>
          </a:prstGeom>
          <a:noFill/>
          <a:ln w="9525">
            <a:noFill/>
            <a:miter lim="800000"/>
            <a:headEnd/>
            <a:tailEnd/>
          </a:ln>
        </p:spPr>
      </p:pic>
      <p:pic>
        <p:nvPicPr>
          <p:cNvPr id="145" name="Picture 3"/>
          <p:cNvPicPr>
            <a:picLocks noChangeAspect="1" noChangeArrowheads="1"/>
          </p:cNvPicPr>
          <p:nvPr/>
        </p:nvPicPr>
        <p:blipFill>
          <a:blip r:embed="rId10"/>
          <a:srcRect/>
          <a:stretch>
            <a:fillRect/>
          </a:stretch>
        </p:blipFill>
        <p:spPr bwMode="auto">
          <a:xfrm>
            <a:off x="3779838" y="4149725"/>
            <a:ext cx="460375" cy="417513"/>
          </a:xfrm>
          <a:prstGeom prst="rect">
            <a:avLst/>
          </a:prstGeom>
          <a:noFill/>
          <a:ln w="9525">
            <a:noFill/>
            <a:miter lim="800000"/>
            <a:headEnd/>
            <a:tailEnd/>
          </a:ln>
        </p:spPr>
      </p:pic>
      <p:pic>
        <p:nvPicPr>
          <p:cNvPr id="147" name="Picture 3"/>
          <p:cNvPicPr>
            <a:picLocks noChangeAspect="1" noChangeArrowheads="1"/>
          </p:cNvPicPr>
          <p:nvPr/>
        </p:nvPicPr>
        <p:blipFill>
          <a:blip r:embed="rId10"/>
          <a:srcRect/>
          <a:stretch>
            <a:fillRect/>
          </a:stretch>
        </p:blipFill>
        <p:spPr bwMode="auto">
          <a:xfrm>
            <a:off x="4787900" y="4797425"/>
            <a:ext cx="460375" cy="417513"/>
          </a:xfrm>
          <a:prstGeom prst="rect">
            <a:avLst/>
          </a:prstGeom>
          <a:noFill/>
          <a:ln w="9525">
            <a:noFill/>
            <a:miter lim="800000"/>
            <a:headEnd/>
            <a:tailEnd/>
          </a:ln>
        </p:spPr>
      </p:pic>
      <p:pic>
        <p:nvPicPr>
          <p:cNvPr id="148" name="Picture 3"/>
          <p:cNvPicPr>
            <a:picLocks noChangeAspect="1" noChangeArrowheads="1"/>
          </p:cNvPicPr>
          <p:nvPr/>
        </p:nvPicPr>
        <p:blipFill>
          <a:blip r:embed="rId10"/>
          <a:srcRect/>
          <a:stretch>
            <a:fillRect/>
          </a:stretch>
        </p:blipFill>
        <p:spPr bwMode="auto">
          <a:xfrm>
            <a:off x="5219700" y="1700213"/>
            <a:ext cx="460375" cy="419100"/>
          </a:xfrm>
          <a:prstGeom prst="rect">
            <a:avLst/>
          </a:prstGeom>
          <a:noFill/>
          <a:ln w="9525">
            <a:noFill/>
            <a:miter lim="800000"/>
            <a:headEnd/>
            <a:tailEnd/>
          </a:ln>
        </p:spPr>
      </p:pic>
      <p:pic>
        <p:nvPicPr>
          <p:cNvPr id="151" name="Picture 3"/>
          <p:cNvPicPr>
            <a:picLocks noChangeAspect="1" noChangeArrowheads="1"/>
          </p:cNvPicPr>
          <p:nvPr/>
        </p:nvPicPr>
        <p:blipFill>
          <a:blip r:embed="rId10"/>
          <a:srcRect/>
          <a:stretch>
            <a:fillRect/>
          </a:stretch>
        </p:blipFill>
        <p:spPr bwMode="auto">
          <a:xfrm>
            <a:off x="2987675" y="3213100"/>
            <a:ext cx="460375" cy="417513"/>
          </a:xfrm>
          <a:prstGeom prst="rect">
            <a:avLst/>
          </a:prstGeom>
          <a:noFill/>
          <a:ln w="9525">
            <a:noFill/>
            <a:miter lim="800000"/>
            <a:headEnd/>
            <a:tailEnd/>
          </a:ln>
        </p:spPr>
      </p:pic>
      <p:pic>
        <p:nvPicPr>
          <p:cNvPr id="152" name="Picture 3"/>
          <p:cNvPicPr>
            <a:picLocks noChangeAspect="1" noChangeArrowheads="1"/>
          </p:cNvPicPr>
          <p:nvPr/>
        </p:nvPicPr>
        <p:blipFill>
          <a:blip r:embed="rId10"/>
          <a:srcRect/>
          <a:stretch>
            <a:fillRect/>
          </a:stretch>
        </p:blipFill>
        <p:spPr bwMode="auto">
          <a:xfrm>
            <a:off x="1116013" y="3068638"/>
            <a:ext cx="460375" cy="417512"/>
          </a:xfrm>
          <a:prstGeom prst="rect">
            <a:avLst/>
          </a:prstGeom>
          <a:noFill/>
          <a:ln w="9525">
            <a:noFill/>
            <a:miter lim="800000"/>
            <a:headEnd/>
            <a:tailEnd/>
          </a:ln>
        </p:spPr>
      </p:pic>
      <p:pic>
        <p:nvPicPr>
          <p:cNvPr id="153" name="Picture 3"/>
          <p:cNvPicPr>
            <a:picLocks noChangeAspect="1" noChangeArrowheads="1"/>
          </p:cNvPicPr>
          <p:nvPr/>
        </p:nvPicPr>
        <p:blipFill>
          <a:blip r:embed="rId10"/>
          <a:srcRect/>
          <a:stretch>
            <a:fillRect/>
          </a:stretch>
        </p:blipFill>
        <p:spPr bwMode="auto">
          <a:xfrm>
            <a:off x="2339975" y="3573463"/>
            <a:ext cx="460375" cy="417512"/>
          </a:xfrm>
          <a:prstGeom prst="rect">
            <a:avLst/>
          </a:prstGeom>
          <a:noFill/>
          <a:ln w="9525">
            <a:noFill/>
            <a:miter lim="800000"/>
            <a:headEnd/>
            <a:tailEnd/>
          </a:ln>
        </p:spPr>
      </p:pic>
      <p:pic>
        <p:nvPicPr>
          <p:cNvPr id="154" name="Picture 3"/>
          <p:cNvPicPr>
            <a:picLocks noChangeAspect="1" noChangeArrowheads="1"/>
          </p:cNvPicPr>
          <p:nvPr/>
        </p:nvPicPr>
        <p:blipFill>
          <a:blip r:embed="rId10"/>
          <a:srcRect/>
          <a:stretch>
            <a:fillRect/>
          </a:stretch>
        </p:blipFill>
        <p:spPr bwMode="auto">
          <a:xfrm>
            <a:off x="3059113" y="3789363"/>
            <a:ext cx="461962" cy="417512"/>
          </a:xfrm>
          <a:prstGeom prst="rect">
            <a:avLst/>
          </a:prstGeom>
          <a:noFill/>
          <a:ln w="9525">
            <a:noFill/>
            <a:miter lim="800000"/>
            <a:headEnd/>
            <a:tailEnd/>
          </a:ln>
        </p:spPr>
      </p:pic>
      <p:pic>
        <p:nvPicPr>
          <p:cNvPr id="157" name="Picture 3"/>
          <p:cNvPicPr>
            <a:picLocks noChangeAspect="1" noChangeArrowheads="1"/>
          </p:cNvPicPr>
          <p:nvPr/>
        </p:nvPicPr>
        <p:blipFill>
          <a:blip r:embed="rId10"/>
          <a:srcRect/>
          <a:stretch>
            <a:fillRect/>
          </a:stretch>
        </p:blipFill>
        <p:spPr bwMode="auto">
          <a:xfrm>
            <a:off x="3348038" y="2565400"/>
            <a:ext cx="460375" cy="417513"/>
          </a:xfrm>
          <a:prstGeom prst="rect">
            <a:avLst/>
          </a:prstGeom>
          <a:noFill/>
          <a:ln w="9525">
            <a:noFill/>
            <a:miter lim="800000"/>
            <a:headEnd/>
            <a:tailEnd/>
          </a:ln>
        </p:spPr>
      </p:pic>
      <p:pic>
        <p:nvPicPr>
          <p:cNvPr id="159" name="Picture 3"/>
          <p:cNvPicPr>
            <a:picLocks noChangeAspect="1" noChangeArrowheads="1"/>
          </p:cNvPicPr>
          <p:nvPr/>
        </p:nvPicPr>
        <p:blipFill>
          <a:blip r:embed="rId10"/>
          <a:srcRect/>
          <a:stretch>
            <a:fillRect/>
          </a:stretch>
        </p:blipFill>
        <p:spPr bwMode="auto">
          <a:xfrm>
            <a:off x="4572000" y="3716338"/>
            <a:ext cx="460375" cy="419100"/>
          </a:xfrm>
          <a:prstGeom prst="rect">
            <a:avLst/>
          </a:prstGeom>
          <a:noFill/>
          <a:ln w="9525">
            <a:noFill/>
            <a:miter lim="800000"/>
            <a:headEnd/>
            <a:tailEnd/>
          </a:ln>
        </p:spPr>
      </p:pic>
      <p:pic>
        <p:nvPicPr>
          <p:cNvPr id="163" name="Picture 3"/>
          <p:cNvPicPr>
            <a:picLocks noChangeAspect="1" noChangeArrowheads="1"/>
          </p:cNvPicPr>
          <p:nvPr/>
        </p:nvPicPr>
        <p:blipFill>
          <a:blip r:embed="rId10"/>
          <a:srcRect/>
          <a:stretch>
            <a:fillRect/>
          </a:stretch>
        </p:blipFill>
        <p:spPr bwMode="auto">
          <a:xfrm>
            <a:off x="3924300" y="4941888"/>
            <a:ext cx="460375" cy="417512"/>
          </a:xfrm>
          <a:prstGeom prst="rect">
            <a:avLst/>
          </a:prstGeom>
          <a:noFill/>
          <a:ln w="9525">
            <a:noFill/>
            <a:miter lim="800000"/>
            <a:headEnd/>
            <a:tailEnd/>
          </a:ln>
        </p:spPr>
      </p:pic>
      <p:pic>
        <p:nvPicPr>
          <p:cNvPr id="164" name="Picture 3"/>
          <p:cNvPicPr>
            <a:picLocks noChangeAspect="1" noChangeArrowheads="1"/>
          </p:cNvPicPr>
          <p:nvPr/>
        </p:nvPicPr>
        <p:blipFill>
          <a:blip r:embed="rId10"/>
          <a:srcRect/>
          <a:stretch>
            <a:fillRect/>
          </a:stretch>
        </p:blipFill>
        <p:spPr bwMode="auto">
          <a:xfrm>
            <a:off x="6084888" y="3357563"/>
            <a:ext cx="460375" cy="417512"/>
          </a:xfrm>
          <a:prstGeom prst="rect">
            <a:avLst/>
          </a:prstGeom>
          <a:noFill/>
          <a:ln w="9525">
            <a:noFill/>
            <a:miter lim="800000"/>
            <a:headEnd/>
            <a:tailEnd/>
          </a:ln>
        </p:spPr>
      </p:pic>
      <p:pic>
        <p:nvPicPr>
          <p:cNvPr id="165" name="Picture 3"/>
          <p:cNvPicPr>
            <a:picLocks noChangeAspect="1" noChangeArrowheads="1"/>
          </p:cNvPicPr>
          <p:nvPr/>
        </p:nvPicPr>
        <p:blipFill>
          <a:blip r:embed="rId10"/>
          <a:srcRect/>
          <a:stretch>
            <a:fillRect/>
          </a:stretch>
        </p:blipFill>
        <p:spPr bwMode="auto">
          <a:xfrm>
            <a:off x="5724525" y="2565400"/>
            <a:ext cx="460375" cy="417513"/>
          </a:xfrm>
          <a:prstGeom prst="rect">
            <a:avLst/>
          </a:prstGeom>
          <a:noFill/>
          <a:ln w="9525">
            <a:noFill/>
            <a:miter lim="800000"/>
            <a:headEnd/>
            <a:tailEnd/>
          </a:ln>
        </p:spPr>
      </p:pic>
      <p:pic>
        <p:nvPicPr>
          <p:cNvPr id="169" name="Picture 3"/>
          <p:cNvPicPr>
            <a:picLocks noChangeAspect="1" noChangeArrowheads="1"/>
          </p:cNvPicPr>
          <p:nvPr/>
        </p:nvPicPr>
        <p:blipFill>
          <a:blip r:embed="rId10"/>
          <a:srcRect/>
          <a:stretch>
            <a:fillRect/>
          </a:stretch>
        </p:blipFill>
        <p:spPr bwMode="auto">
          <a:xfrm>
            <a:off x="4356100" y="1628775"/>
            <a:ext cx="460375" cy="417513"/>
          </a:xfrm>
          <a:prstGeom prst="rect">
            <a:avLst/>
          </a:prstGeom>
          <a:noFill/>
          <a:ln w="9525">
            <a:noFill/>
            <a:miter lim="800000"/>
            <a:headEnd/>
            <a:tailEnd/>
          </a:ln>
        </p:spPr>
      </p:pic>
      <p:pic>
        <p:nvPicPr>
          <p:cNvPr id="170" name="Picture 3"/>
          <p:cNvPicPr>
            <a:picLocks noChangeAspect="1" noChangeArrowheads="1"/>
          </p:cNvPicPr>
          <p:nvPr/>
        </p:nvPicPr>
        <p:blipFill>
          <a:blip r:embed="rId10"/>
          <a:srcRect/>
          <a:stretch>
            <a:fillRect/>
          </a:stretch>
        </p:blipFill>
        <p:spPr bwMode="auto">
          <a:xfrm>
            <a:off x="3492500" y="1268413"/>
            <a:ext cx="460375" cy="419100"/>
          </a:xfrm>
          <a:prstGeom prst="rect">
            <a:avLst/>
          </a:prstGeom>
          <a:noFill/>
          <a:ln w="9525">
            <a:noFill/>
            <a:miter lim="800000"/>
            <a:headEnd/>
            <a:tailEnd/>
          </a:ln>
        </p:spPr>
      </p:pic>
      <p:pic>
        <p:nvPicPr>
          <p:cNvPr id="172" name="Picture 3"/>
          <p:cNvPicPr>
            <a:picLocks noChangeAspect="1" noChangeArrowheads="1"/>
          </p:cNvPicPr>
          <p:nvPr/>
        </p:nvPicPr>
        <p:blipFill>
          <a:blip r:embed="rId10"/>
          <a:srcRect/>
          <a:stretch>
            <a:fillRect/>
          </a:stretch>
        </p:blipFill>
        <p:spPr bwMode="auto">
          <a:xfrm>
            <a:off x="2555875" y="4437063"/>
            <a:ext cx="460375" cy="417512"/>
          </a:xfrm>
          <a:prstGeom prst="rect">
            <a:avLst/>
          </a:prstGeom>
          <a:noFill/>
          <a:ln w="9525">
            <a:noFill/>
            <a:miter lim="800000"/>
            <a:headEnd/>
            <a:tailEnd/>
          </a:ln>
        </p:spPr>
      </p:pic>
      <p:pic>
        <p:nvPicPr>
          <p:cNvPr id="173" name="Picture 3"/>
          <p:cNvPicPr>
            <a:picLocks noChangeAspect="1" noChangeArrowheads="1"/>
          </p:cNvPicPr>
          <p:nvPr/>
        </p:nvPicPr>
        <p:blipFill>
          <a:blip r:embed="rId10"/>
          <a:srcRect/>
          <a:stretch>
            <a:fillRect/>
          </a:stretch>
        </p:blipFill>
        <p:spPr bwMode="auto">
          <a:xfrm>
            <a:off x="4211638" y="2781300"/>
            <a:ext cx="460375" cy="417513"/>
          </a:xfrm>
          <a:prstGeom prst="rect">
            <a:avLst/>
          </a:prstGeom>
          <a:noFill/>
          <a:ln w="9525">
            <a:noFill/>
            <a:miter lim="800000"/>
            <a:headEnd/>
            <a:tailEnd/>
          </a:ln>
        </p:spPr>
      </p:pic>
      <p:pic>
        <p:nvPicPr>
          <p:cNvPr id="174" name="Picture 123"/>
          <p:cNvPicPr>
            <a:picLocks noChangeAspect="1" noChangeArrowheads="1"/>
          </p:cNvPicPr>
          <p:nvPr/>
        </p:nvPicPr>
        <p:blipFill>
          <a:blip r:embed="rId11"/>
          <a:srcRect/>
          <a:stretch>
            <a:fillRect/>
          </a:stretch>
        </p:blipFill>
        <p:spPr bwMode="auto">
          <a:xfrm>
            <a:off x="4787900" y="1268413"/>
            <a:ext cx="512763" cy="360362"/>
          </a:xfrm>
          <a:prstGeom prst="rect">
            <a:avLst/>
          </a:prstGeom>
          <a:noFill/>
          <a:ln w="9525">
            <a:solidFill>
              <a:srgbClr val="FFFF00"/>
            </a:solidFill>
            <a:miter lim="800000"/>
            <a:headEnd/>
            <a:tailEnd/>
          </a:ln>
        </p:spPr>
      </p:pic>
      <p:pic>
        <p:nvPicPr>
          <p:cNvPr id="175" name="Picture 127"/>
          <p:cNvPicPr>
            <a:picLocks noChangeAspect="1" noChangeArrowheads="1"/>
          </p:cNvPicPr>
          <p:nvPr/>
        </p:nvPicPr>
        <p:blipFill>
          <a:blip r:embed="rId12"/>
          <a:srcRect/>
          <a:stretch>
            <a:fillRect/>
          </a:stretch>
        </p:blipFill>
        <p:spPr bwMode="auto">
          <a:xfrm>
            <a:off x="4500563" y="4221163"/>
            <a:ext cx="549275" cy="360362"/>
          </a:xfrm>
          <a:prstGeom prst="rect">
            <a:avLst/>
          </a:prstGeom>
          <a:noFill/>
          <a:ln w="9525">
            <a:solidFill>
              <a:srgbClr val="FFFF00"/>
            </a:solidFill>
            <a:miter lim="800000"/>
            <a:headEnd/>
            <a:tailEnd/>
          </a:ln>
        </p:spPr>
      </p:pic>
      <p:pic>
        <p:nvPicPr>
          <p:cNvPr id="176" name="Picture 128"/>
          <p:cNvPicPr>
            <a:picLocks noChangeAspect="1" noChangeArrowheads="1"/>
          </p:cNvPicPr>
          <p:nvPr/>
        </p:nvPicPr>
        <p:blipFill>
          <a:blip r:embed="rId13"/>
          <a:srcRect/>
          <a:stretch>
            <a:fillRect/>
          </a:stretch>
        </p:blipFill>
        <p:spPr bwMode="auto">
          <a:xfrm>
            <a:off x="5076825" y="2420938"/>
            <a:ext cx="457200" cy="360362"/>
          </a:xfrm>
          <a:prstGeom prst="rect">
            <a:avLst/>
          </a:prstGeom>
          <a:noFill/>
          <a:ln w="9525">
            <a:solidFill>
              <a:srgbClr val="FFFF00"/>
            </a:solidFill>
            <a:miter lim="800000"/>
            <a:headEnd/>
            <a:tailEnd/>
          </a:ln>
        </p:spPr>
      </p:pic>
      <p:pic>
        <p:nvPicPr>
          <p:cNvPr id="177" name="Picture 129"/>
          <p:cNvPicPr>
            <a:picLocks noChangeAspect="1" noChangeArrowheads="1"/>
          </p:cNvPicPr>
          <p:nvPr/>
        </p:nvPicPr>
        <p:blipFill>
          <a:blip r:embed="rId14"/>
          <a:srcRect/>
          <a:stretch>
            <a:fillRect/>
          </a:stretch>
        </p:blipFill>
        <p:spPr bwMode="auto">
          <a:xfrm>
            <a:off x="7235825" y="3284538"/>
            <a:ext cx="547688" cy="361950"/>
          </a:xfrm>
          <a:prstGeom prst="rect">
            <a:avLst/>
          </a:prstGeom>
          <a:noFill/>
          <a:ln w="9525">
            <a:solidFill>
              <a:srgbClr val="FFFF00"/>
            </a:solidFill>
            <a:miter lim="800000"/>
            <a:headEnd/>
            <a:tailEnd/>
          </a:ln>
        </p:spPr>
      </p:pic>
      <p:pic>
        <p:nvPicPr>
          <p:cNvPr id="179" name="Picture 3"/>
          <p:cNvPicPr>
            <a:picLocks noChangeAspect="1" noChangeArrowheads="1"/>
          </p:cNvPicPr>
          <p:nvPr/>
        </p:nvPicPr>
        <p:blipFill>
          <a:blip r:embed="rId10"/>
          <a:srcRect/>
          <a:stretch>
            <a:fillRect/>
          </a:stretch>
        </p:blipFill>
        <p:spPr bwMode="auto">
          <a:xfrm>
            <a:off x="7092950" y="4005263"/>
            <a:ext cx="460375" cy="417512"/>
          </a:xfrm>
          <a:prstGeom prst="rect">
            <a:avLst/>
          </a:prstGeom>
          <a:noFill/>
          <a:ln w="9525">
            <a:noFill/>
            <a:miter lim="800000"/>
            <a:headEnd/>
            <a:tailEnd/>
          </a:ln>
        </p:spPr>
      </p:pic>
      <p:pic>
        <p:nvPicPr>
          <p:cNvPr id="180" name="Picture 3"/>
          <p:cNvPicPr>
            <a:picLocks noChangeAspect="1" noChangeArrowheads="1"/>
          </p:cNvPicPr>
          <p:nvPr/>
        </p:nvPicPr>
        <p:blipFill>
          <a:blip r:embed="rId10"/>
          <a:srcRect/>
          <a:stretch>
            <a:fillRect/>
          </a:stretch>
        </p:blipFill>
        <p:spPr bwMode="auto">
          <a:xfrm>
            <a:off x="5867400" y="4581525"/>
            <a:ext cx="461963" cy="417513"/>
          </a:xfrm>
          <a:prstGeom prst="rect">
            <a:avLst/>
          </a:prstGeom>
          <a:noFill/>
          <a:ln w="9525">
            <a:noFill/>
            <a:miter lim="800000"/>
            <a:headEnd/>
            <a:tailEnd/>
          </a:ln>
        </p:spPr>
      </p:pic>
      <p:pic>
        <p:nvPicPr>
          <p:cNvPr id="181" name="Picture 3"/>
          <p:cNvPicPr>
            <a:picLocks noChangeAspect="1" noChangeArrowheads="1"/>
          </p:cNvPicPr>
          <p:nvPr/>
        </p:nvPicPr>
        <p:blipFill>
          <a:blip r:embed="rId10"/>
          <a:srcRect/>
          <a:stretch>
            <a:fillRect/>
          </a:stretch>
        </p:blipFill>
        <p:spPr bwMode="auto">
          <a:xfrm>
            <a:off x="7019925" y="2708275"/>
            <a:ext cx="460375" cy="419100"/>
          </a:xfrm>
          <a:prstGeom prst="rect">
            <a:avLst/>
          </a:prstGeom>
          <a:noFill/>
          <a:ln w="9525">
            <a:noFill/>
            <a:miter lim="800000"/>
            <a:headEnd/>
            <a:tailEnd/>
          </a:ln>
        </p:spPr>
      </p:pic>
      <p:pic>
        <p:nvPicPr>
          <p:cNvPr id="183" name="Picture 3"/>
          <p:cNvPicPr>
            <a:picLocks noChangeAspect="1" noChangeArrowheads="1"/>
          </p:cNvPicPr>
          <p:nvPr/>
        </p:nvPicPr>
        <p:blipFill>
          <a:blip r:embed="rId10"/>
          <a:srcRect/>
          <a:stretch>
            <a:fillRect/>
          </a:stretch>
        </p:blipFill>
        <p:spPr bwMode="auto">
          <a:xfrm>
            <a:off x="6875463" y="1916113"/>
            <a:ext cx="461962" cy="419100"/>
          </a:xfrm>
          <a:prstGeom prst="rect">
            <a:avLst/>
          </a:prstGeom>
          <a:noFill/>
          <a:ln w="9525">
            <a:noFill/>
            <a:miter lim="800000"/>
            <a:headEnd/>
            <a:tailEnd/>
          </a:ln>
        </p:spPr>
      </p:pic>
      <p:pic>
        <p:nvPicPr>
          <p:cNvPr id="184" name="Picture 3"/>
          <p:cNvPicPr>
            <a:picLocks noChangeAspect="1" noChangeArrowheads="1"/>
          </p:cNvPicPr>
          <p:nvPr/>
        </p:nvPicPr>
        <p:blipFill>
          <a:blip r:embed="rId10"/>
          <a:srcRect/>
          <a:stretch>
            <a:fillRect/>
          </a:stretch>
        </p:blipFill>
        <p:spPr bwMode="auto">
          <a:xfrm>
            <a:off x="6443663" y="4292600"/>
            <a:ext cx="460375" cy="419100"/>
          </a:xfrm>
          <a:prstGeom prst="rect">
            <a:avLst/>
          </a:prstGeom>
          <a:noFill/>
          <a:ln w="9525">
            <a:noFill/>
            <a:miter lim="800000"/>
            <a:headEnd/>
            <a:tailEnd/>
          </a:ln>
        </p:spPr>
      </p:pic>
      <p:pic>
        <p:nvPicPr>
          <p:cNvPr id="185" name="Picture 3"/>
          <p:cNvPicPr>
            <a:picLocks noChangeAspect="1" noChangeArrowheads="1"/>
          </p:cNvPicPr>
          <p:nvPr/>
        </p:nvPicPr>
        <p:blipFill>
          <a:blip r:embed="rId10"/>
          <a:srcRect/>
          <a:stretch>
            <a:fillRect/>
          </a:stretch>
        </p:blipFill>
        <p:spPr bwMode="auto">
          <a:xfrm>
            <a:off x="1692275" y="4221163"/>
            <a:ext cx="460375" cy="417512"/>
          </a:xfrm>
          <a:prstGeom prst="rect">
            <a:avLst/>
          </a:prstGeom>
          <a:noFill/>
          <a:ln w="9525">
            <a:noFill/>
            <a:miter lim="800000"/>
            <a:headEnd/>
            <a:tailEnd/>
          </a:ln>
        </p:spPr>
      </p:pic>
      <p:pic>
        <p:nvPicPr>
          <p:cNvPr id="186" name="Picture 3"/>
          <p:cNvPicPr>
            <a:picLocks noChangeAspect="1" noChangeArrowheads="1"/>
          </p:cNvPicPr>
          <p:nvPr/>
        </p:nvPicPr>
        <p:blipFill>
          <a:blip r:embed="rId10"/>
          <a:srcRect/>
          <a:stretch>
            <a:fillRect/>
          </a:stretch>
        </p:blipFill>
        <p:spPr bwMode="auto">
          <a:xfrm>
            <a:off x="5867400" y="1484313"/>
            <a:ext cx="461963" cy="419100"/>
          </a:xfrm>
          <a:prstGeom prst="rect">
            <a:avLst/>
          </a:prstGeom>
          <a:noFill/>
          <a:ln w="9525">
            <a:noFill/>
            <a:miter lim="800000"/>
            <a:headEnd/>
            <a:tailEnd/>
          </a:ln>
        </p:spPr>
      </p:pic>
      <p:pic>
        <p:nvPicPr>
          <p:cNvPr id="187" name="Picture 3"/>
          <p:cNvPicPr>
            <a:picLocks noChangeAspect="1" noChangeArrowheads="1"/>
          </p:cNvPicPr>
          <p:nvPr/>
        </p:nvPicPr>
        <p:blipFill>
          <a:blip r:embed="rId10"/>
          <a:srcRect/>
          <a:stretch>
            <a:fillRect/>
          </a:stretch>
        </p:blipFill>
        <p:spPr bwMode="auto">
          <a:xfrm>
            <a:off x="7667625" y="2852738"/>
            <a:ext cx="461963" cy="417512"/>
          </a:xfrm>
          <a:prstGeom prst="rect">
            <a:avLst/>
          </a:prstGeom>
          <a:noFill/>
          <a:ln w="9525">
            <a:noFill/>
            <a:miter lim="800000"/>
            <a:headEnd/>
            <a:tailEnd/>
          </a:ln>
        </p:spPr>
      </p:pic>
      <p:cxnSp>
        <p:nvCxnSpPr>
          <p:cNvPr id="190" name="Straight Arrow Connector 189"/>
          <p:cNvCxnSpPr>
            <a:stCxn id="174" idx="3"/>
            <a:endCxn id="186" idx="1"/>
          </p:cNvCxnSpPr>
          <p:nvPr/>
        </p:nvCxnSpPr>
        <p:spPr>
          <a:xfrm>
            <a:off x="5300663" y="1449388"/>
            <a:ext cx="566737" cy="244475"/>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48" idx="2"/>
            <a:endCxn id="173" idx="0"/>
          </p:cNvCxnSpPr>
          <p:nvPr/>
        </p:nvCxnSpPr>
        <p:spPr>
          <a:xfrm flipH="1">
            <a:off x="4441825" y="2119313"/>
            <a:ext cx="1008063" cy="661987"/>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27" idx="2"/>
            <a:endCxn id="159" idx="0"/>
          </p:cNvCxnSpPr>
          <p:nvPr/>
        </p:nvCxnSpPr>
        <p:spPr>
          <a:xfrm>
            <a:off x="3925888" y="2206625"/>
            <a:ext cx="876300" cy="1509713"/>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86" idx="2"/>
            <a:endCxn id="165" idx="0"/>
          </p:cNvCxnSpPr>
          <p:nvPr/>
        </p:nvCxnSpPr>
        <p:spPr>
          <a:xfrm flipH="1">
            <a:off x="5954713" y="1903413"/>
            <a:ext cx="142875" cy="661987"/>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70" idx="3"/>
            <a:endCxn id="174" idx="1"/>
          </p:cNvCxnSpPr>
          <p:nvPr/>
        </p:nvCxnSpPr>
        <p:spPr>
          <a:xfrm flipV="1">
            <a:off x="3952875" y="1449388"/>
            <a:ext cx="835025" cy="28575"/>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52" idx="3"/>
            <a:endCxn id="153" idx="1"/>
          </p:cNvCxnSpPr>
          <p:nvPr/>
        </p:nvCxnSpPr>
        <p:spPr>
          <a:xfrm>
            <a:off x="1576388" y="3278188"/>
            <a:ext cx="763587" cy="503237"/>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57" idx="2"/>
            <a:endCxn id="126" idx="0"/>
          </p:cNvCxnSpPr>
          <p:nvPr/>
        </p:nvCxnSpPr>
        <p:spPr>
          <a:xfrm>
            <a:off x="3578225" y="2982913"/>
            <a:ext cx="273050" cy="493712"/>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44" idx="3"/>
            <a:endCxn id="151" idx="0"/>
          </p:cNvCxnSpPr>
          <p:nvPr/>
        </p:nvCxnSpPr>
        <p:spPr>
          <a:xfrm>
            <a:off x="2944813" y="2773363"/>
            <a:ext cx="273050" cy="439737"/>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16739" idx="2"/>
            <a:endCxn id="144" idx="1"/>
          </p:cNvCxnSpPr>
          <p:nvPr/>
        </p:nvCxnSpPr>
        <p:spPr>
          <a:xfrm>
            <a:off x="1922463" y="2478088"/>
            <a:ext cx="561975" cy="295275"/>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177" idx="1"/>
            <a:endCxn id="159" idx="3"/>
          </p:cNvCxnSpPr>
          <p:nvPr/>
        </p:nvCxnSpPr>
        <p:spPr>
          <a:xfrm flipH="1">
            <a:off x="5032375" y="3465513"/>
            <a:ext cx="2203450" cy="460375"/>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185" idx="2"/>
            <a:endCxn id="172" idx="1"/>
          </p:cNvCxnSpPr>
          <p:nvPr/>
        </p:nvCxnSpPr>
        <p:spPr>
          <a:xfrm>
            <a:off x="1922463" y="4638675"/>
            <a:ext cx="633412" cy="7938"/>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a:stCxn id="154" idx="2"/>
            <a:endCxn id="163" idx="1"/>
          </p:cNvCxnSpPr>
          <p:nvPr/>
        </p:nvCxnSpPr>
        <p:spPr>
          <a:xfrm>
            <a:off x="3289300" y="4206875"/>
            <a:ext cx="635000" cy="942975"/>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153" idx="2"/>
            <a:endCxn id="145" idx="1"/>
          </p:cNvCxnSpPr>
          <p:nvPr/>
        </p:nvCxnSpPr>
        <p:spPr>
          <a:xfrm>
            <a:off x="2570163" y="3990975"/>
            <a:ext cx="1209675" cy="366713"/>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44" idx="2"/>
            <a:endCxn id="116738" idx="0"/>
          </p:cNvCxnSpPr>
          <p:nvPr/>
        </p:nvCxnSpPr>
        <p:spPr>
          <a:xfrm flipH="1">
            <a:off x="1398588" y="2982913"/>
            <a:ext cx="1316037" cy="733425"/>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157" idx="3"/>
            <a:endCxn id="175" idx="0"/>
          </p:cNvCxnSpPr>
          <p:nvPr/>
        </p:nvCxnSpPr>
        <p:spPr>
          <a:xfrm>
            <a:off x="3808413" y="2773363"/>
            <a:ext cx="966787" cy="1447800"/>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147" idx="3"/>
            <a:endCxn id="180" idx="1"/>
          </p:cNvCxnSpPr>
          <p:nvPr/>
        </p:nvCxnSpPr>
        <p:spPr>
          <a:xfrm flipV="1">
            <a:off x="5248275" y="4789488"/>
            <a:ext cx="619125" cy="215900"/>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137" idx="3"/>
            <a:endCxn id="180" idx="0"/>
          </p:cNvCxnSpPr>
          <p:nvPr/>
        </p:nvCxnSpPr>
        <p:spPr>
          <a:xfrm>
            <a:off x="5570538" y="3392488"/>
            <a:ext cx="527050" cy="1189037"/>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a:stCxn id="176" idx="3"/>
            <a:endCxn id="164" idx="1"/>
          </p:cNvCxnSpPr>
          <p:nvPr/>
        </p:nvCxnSpPr>
        <p:spPr>
          <a:xfrm>
            <a:off x="5534025" y="2600325"/>
            <a:ext cx="550863" cy="965200"/>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125" idx="2"/>
            <a:endCxn id="181" idx="1"/>
          </p:cNvCxnSpPr>
          <p:nvPr/>
        </p:nvCxnSpPr>
        <p:spPr>
          <a:xfrm>
            <a:off x="6462713" y="2563813"/>
            <a:ext cx="557212" cy="354012"/>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183" idx="2"/>
            <a:endCxn id="181" idx="0"/>
          </p:cNvCxnSpPr>
          <p:nvPr/>
        </p:nvCxnSpPr>
        <p:spPr>
          <a:xfrm>
            <a:off x="7107238" y="2335213"/>
            <a:ext cx="142875" cy="373062"/>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128" idx="2"/>
          </p:cNvCxnSpPr>
          <p:nvPr/>
        </p:nvCxnSpPr>
        <p:spPr>
          <a:xfrm>
            <a:off x="2928938" y="1903413"/>
            <a:ext cx="274637" cy="1454150"/>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a:stCxn id="128" idx="3"/>
            <a:endCxn id="169" idx="1"/>
          </p:cNvCxnSpPr>
          <p:nvPr/>
        </p:nvCxnSpPr>
        <p:spPr>
          <a:xfrm>
            <a:off x="3157538" y="1693863"/>
            <a:ext cx="1198562" cy="144462"/>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a:stCxn id="179" idx="0"/>
            <a:endCxn id="177" idx="2"/>
          </p:cNvCxnSpPr>
          <p:nvPr/>
        </p:nvCxnSpPr>
        <p:spPr>
          <a:xfrm flipV="1">
            <a:off x="7323138" y="3646488"/>
            <a:ext cx="187325" cy="358775"/>
          </a:xfrm>
          <a:prstGeom prst="straightConnector1">
            <a:avLst/>
          </a:prstGeom>
          <a:ln w="15875">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70" name="Rectangle 2"/>
          <p:cNvSpPr txBox="1">
            <a:spLocks noChangeArrowheads="1"/>
          </p:cNvSpPr>
          <p:nvPr/>
        </p:nvSpPr>
        <p:spPr>
          <a:xfrm>
            <a:off x="0" y="456702"/>
            <a:ext cx="9114906" cy="563563"/>
          </a:xfrm>
          <a:prstGeom prst="rect">
            <a:avLst/>
          </a:prstGeom>
        </p:spPr>
        <p:txBody>
          <a:bodyPr/>
          <a:lstStyle/>
          <a:p>
            <a:pPr algn="r" rtl="1" eaLnBrk="1" hangingPunct="1">
              <a:defRPr/>
            </a:pPr>
            <a:r>
              <a:rPr lang="fa-IR" sz="32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فرایندکلی چگونگي </a:t>
            </a: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شكل گيري خوشه </a:t>
            </a:r>
            <a:r>
              <a:rPr lang="fa-IR" sz="32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های کسب و کار:</a:t>
            </a:r>
            <a:endPar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a:p>
            <a:pPr algn="r" rtl="1" eaLnBrk="1" hangingPunct="1">
              <a:defRPr/>
            </a:pPr>
            <a: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t/>
            </a:r>
            <a:br>
              <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rPr>
            </a:br>
            <a:endParaRPr lang="fa-IR"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Nazanin" pitchFamily="2" charset="-78"/>
            </a:endParaRPr>
          </a:p>
          <a:p>
            <a:pPr algn="r" rtl="1" eaLnBrk="1" hangingPunct="1">
              <a:defRPr/>
            </a:pPr>
            <a:endParaRPr lang="en-US" sz="3200" b="1" kern="0" dirty="0">
              <a:solidFill>
                <a:schemeClr val="bg1"/>
              </a:solidFill>
              <a:latin typeface="+mj-lt"/>
              <a:ea typeface="+mj-ea"/>
              <a:cs typeface="+mj-cs"/>
            </a:endParaRPr>
          </a:p>
        </p:txBody>
      </p:sp>
    </p:spTree>
    <p:extLst>
      <p:ext uri="{BB962C8B-B14F-4D97-AF65-F5344CB8AC3E}">
        <p14:creationId xmlns:p14="http://schemas.microsoft.com/office/powerpoint/2010/main" val="3693223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wipe(down)">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wipe(down)">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wipe(down)">
                                      <p:cBhvr>
                                        <p:cTn id="17" dur="5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wipe(down)">
                                      <p:cBhvr>
                                        <p:cTn id="22" dur="500"/>
                                        <p:tgtEl>
                                          <p:spTgt spid="151"/>
                                        </p:tgtEl>
                                      </p:cBhvr>
                                    </p:animEffect>
                                  </p:childTnLst>
                                </p:cTn>
                              </p:par>
                              <p:par>
                                <p:cTn id="23" presetID="22" presetClass="entr" presetSubtype="4" fill="hold"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ipe(down)">
                                      <p:cBhvr>
                                        <p:cTn id="25" dur="500"/>
                                        <p:tgtEl>
                                          <p:spTgt spid="1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7"/>
                                        </p:tgtEl>
                                        <p:attrNameLst>
                                          <p:attrName>style.visibility</p:attrName>
                                        </p:attrNameLst>
                                      </p:cBhvr>
                                      <p:to>
                                        <p:strVal val="visible"/>
                                      </p:to>
                                    </p:set>
                                    <p:animEffect transition="in" filter="wipe(down)">
                                      <p:cBhvr>
                                        <p:cTn id="30" dur="500"/>
                                        <p:tgtEl>
                                          <p:spTgt spid="157"/>
                                        </p:tgtEl>
                                      </p:cBhvr>
                                    </p:animEffect>
                                  </p:childTnLst>
                                </p:cTn>
                              </p:par>
                              <p:par>
                                <p:cTn id="31" presetID="22" presetClass="entr" presetSubtype="4" fill="hold" nodeType="withEffect">
                                  <p:stCondLst>
                                    <p:cond delay="0"/>
                                  </p:stCondLst>
                                  <p:childTnLst>
                                    <p:set>
                                      <p:cBhvr>
                                        <p:cTn id="32" dur="1" fill="hold">
                                          <p:stCondLst>
                                            <p:cond delay="0"/>
                                          </p:stCondLst>
                                        </p:cTn>
                                        <p:tgtEl>
                                          <p:spTgt spid="116739"/>
                                        </p:tgtEl>
                                        <p:attrNameLst>
                                          <p:attrName>style.visibility</p:attrName>
                                        </p:attrNameLst>
                                      </p:cBhvr>
                                      <p:to>
                                        <p:strVal val="visible"/>
                                      </p:to>
                                    </p:set>
                                    <p:animEffect transition="in" filter="wipe(down)">
                                      <p:cBhvr>
                                        <p:cTn id="33" dur="500"/>
                                        <p:tgtEl>
                                          <p:spTgt spid="1167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0"/>
                                        </p:tgtEl>
                                        <p:attrNameLst>
                                          <p:attrName>style.visibility</p:attrName>
                                        </p:attrNameLst>
                                      </p:cBhvr>
                                      <p:to>
                                        <p:strVal val="visible"/>
                                      </p:to>
                                    </p:set>
                                    <p:animEffect transition="in" filter="wipe(down)">
                                      <p:cBhvr>
                                        <p:cTn id="38" dur="500"/>
                                        <p:tgtEl>
                                          <p:spTgt spid="170"/>
                                        </p:tgtEl>
                                      </p:cBhvr>
                                    </p:animEffect>
                                  </p:childTnLst>
                                </p:cTn>
                              </p:par>
                              <p:par>
                                <p:cTn id="39" presetID="22" presetClass="entr" presetSubtype="4" fill="hold"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wipe(down)">
                                      <p:cBhvr>
                                        <p:cTn id="41" dur="500"/>
                                        <p:tgtEl>
                                          <p:spTgt spid="144"/>
                                        </p:tgtEl>
                                      </p:cBhvr>
                                    </p:animEffect>
                                  </p:childTnLst>
                                </p:cTn>
                              </p:par>
                              <p:par>
                                <p:cTn id="42" presetID="22" presetClass="entr" presetSubtype="4" fill="hold" nodeType="with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wipe(down)">
                                      <p:cBhvr>
                                        <p:cTn id="44" dur="500"/>
                                        <p:tgtEl>
                                          <p:spTgt spid="15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81"/>
                                        </p:tgtEl>
                                        <p:attrNameLst>
                                          <p:attrName>style.visibility</p:attrName>
                                        </p:attrNameLst>
                                      </p:cBhvr>
                                      <p:to>
                                        <p:strVal val="visible"/>
                                      </p:to>
                                    </p:set>
                                    <p:animEffect transition="in" filter="wipe(down)">
                                      <p:cBhvr>
                                        <p:cTn id="49" dur="500"/>
                                        <p:tgtEl>
                                          <p:spTgt spid="181"/>
                                        </p:tgtEl>
                                      </p:cBhvr>
                                    </p:animEffect>
                                  </p:childTnLst>
                                </p:cTn>
                              </p:par>
                              <p:par>
                                <p:cTn id="50" presetID="22" presetClass="entr" presetSubtype="4" fill="hold" nodeType="withEffect">
                                  <p:stCondLst>
                                    <p:cond delay="0"/>
                                  </p:stCondLst>
                                  <p:childTnLst>
                                    <p:set>
                                      <p:cBhvr>
                                        <p:cTn id="51" dur="1" fill="hold">
                                          <p:stCondLst>
                                            <p:cond delay="0"/>
                                          </p:stCondLst>
                                        </p:cTn>
                                        <p:tgtEl>
                                          <p:spTgt spid="165"/>
                                        </p:tgtEl>
                                        <p:attrNameLst>
                                          <p:attrName>style.visibility</p:attrName>
                                        </p:attrNameLst>
                                      </p:cBhvr>
                                      <p:to>
                                        <p:strVal val="visible"/>
                                      </p:to>
                                    </p:set>
                                    <p:animEffect transition="in" filter="wipe(down)">
                                      <p:cBhvr>
                                        <p:cTn id="52" dur="500"/>
                                        <p:tgtEl>
                                          <p:spTgt spid="165"/>
                                        </p:tgtEl>
                                      </p:cBhvr>
                                    </p:animEffect>
                                  </p:childTnLst>
                                </p:cTn>
                              </p:par>
                              <p:par>
                                <p:cTn id="53" presetID="22" presetClass="entr" presetSubtype="4" fill="hold" nodeType="withEffect">
                                  <p:stCondLst>
                                    <p:cond delay="0"/>
                                  </p:stCondLst>
                                  <p:childTnLst>
                                    <p:set>
                                      <p:cBhvr>
                                        <p:cTn id="54" dur="1" fill="hold">
                                          <p:stCondLst>
                                            <p:cond delay="0"/>
                                          </p:stCondLst>
                                        </p:cTn>
                                        <p:tgtEl>
                                          <p:spTgt spid="183"/>
                                        </p:tgtEl>
                                        <p:attrNameLst>
                                          <p:attrName>style.visibility</p:attrName>
                                        </p:attrNameLst>
                                      </p:cBhvr>
                                      <p:to>
                                        <p:strVal val="visible"/>
                                      </p:to>
                                    </p:set>
                                    <p:animEffect transition="in" filter="wipe(down)">
                                      <p:cBhvr>
                                        <p:cTn id="55" dur="500"/>
                                        <p:tgtEl>
                                          <p:spTgt spid="18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80"/>
                                        </p:tgtEl>
                                        <p:attrNameLst>
                                          <p:attrName>style.visibility</p:attrName>
                                        </p:attrNameLst>
                                      </p:cBhvr>
                                      <p:to>
                                        <p:strVal val="visible"/>
                                      </p:to>
                                    </p:set>
                                    <p:animEffect transition="in" filter="wipe(down)">
                                      <p:cBhvr>
                                        <p:cTn id="60" dur="500"/>
                                        <p:tgtEl>
                                          <p:spTgt spid="180"/>
                                        </p:tgtEl>
                                      </p:cBhvr>
                                    </p:animEffect>
                                  </p:childTnLst>
                                </p:cTn>
                              </p:par>
                              <p:par>
                                <p:cTn id="61" presetID="22" presetClass="entr" presetSubtype="4" fill="hold" nodeType="withEffect">
                                  <p:stCondLst>
                                    <p:cond delay="0"/>
                                  </p:stCondLst>
                                  <p:childTnLst>
                                    <p:set>
                                      <p:cBhvr>
                                        <p:cTn id="62" dur="1" fill="hold">
                                          <p:stCondLst>
                                            <p:cond delay="0"/>
                                          </p:stCondLst>
                                        </p:cTn>
                                        <p:tgtEl>
                                          <p:spTgt spid="147"/>
                                        </p:tgtEl>
                                        <p:attrNameLst>
                                          <p:attrName>style.visibility</p:attrName>
                                        </p:attrNameLst>
                                      </p:cBhvr>
                                      <p:to>
                                        <p:strVal val="visible"/>
                                      </p:to>
                                    </p:set>
                                    <p:animEffect transition="in" filter="wipe(down)">
                                      <p:cBhvr>
                                        <p:cTn id="63" dur="500"/>
                                        <p:tgtEl>
                                          <p:spTgt spid="147"/>
                                        </p:tgtEl>
                                      </p:cBhvr>
                                    </p:animEffect>
                                  </p:childTnLst>
                                </p:cTn>
                              </p:par>
                              <p:par>
                                <p:cTn id="64" presetID="22" presetClass="entr" presetSubtype="4" fill="hold" nodeType="withEffect">
                                  <p:stCondLst>
                                    <p:cond delay="0"/>
                                  </p:stCondLst>
                                  <p:childTnLst>
                                    <p:set>
                                      <p:cBhvr>
                                        <p:cTn id="65" dur="1" fill="hold">
                                          <p:stCondLst>
                                            <p:cond delay="0"/>
                                          </p:stCondLst>
                                        </p:cTn>
                                        <p:tgtEl>
                                          <p:spTgt spid="145"/>
                                        </p:tgtEl>
                                        <p:attrNameLst>
                                          <p:attrName>style.visibility</p:attrName>
                                        </p:attrNameLst>
                                      </p:cBhvr>
                                      <p:to>
                                        <p:strVal val="visible"/>
                                      </p:to>
                                    </p:set>
                                    <p:animEffect transition="in" filter="wipe(down)">
                                      <p:cBhvr>
                                        <p:cTn id="66" dur="500"/>
                                        <p:tgtEl>
                                          <p:spTgt spid="14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59"/>
                                        </p:tgtEl>
                                        <p:attrNameLst>
                                          <p:attrName>style.visibility</p:attrName>
                                        </p:attrNameLst>
                                      </p:cBhvr>
                                      <p:to>
                                        <p:strVal val="visible"/>
                                      </p:to>
                                    </p:set>
                                    <p:animEffect transition="in" filter="wipe(down)">
                                      <p:cBhvr>
                                        <p:cTn id="71" dur="500"/>
                                        <p:tgtEl>
                                          <p:spTgt spid="15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85"/>
                                        </p:tgtEl>
                                        <p:attrNameLst>
                                          <p:attrName>style.visibility</p:attrName>
                                        </p:attrNameLst>
                                      </p:cBhvr>
                                      <p:to>
                                        <p:strVal val="visible"/>
                                      </p:to>
                                    </p:set>
                                    <p:animEffect transition="in" filter="wipe(down)">
                                      <p:cBhvr>
                                        <p:cTn id="76" dur="500"/>
                                        <p:tgtEl>
                                          <p:spTgt spid="185"/>
                                        </p:tgtEl>
                                      </p:cBhvr>
                                    </p:animEffect>
                                  </p:childTnLst>
                                </p:cTn>
                              </p:par>
                              <p:par>
                                <p:cTn id="77" presetID="22" presetClass="entr" presetSubtype="4" fill="hold" nodeType="withEffect">
                                  <p:stCondLst>
                                    <p:cond delay="0"/>
                                  </p:stCondLst>
                                  <p:childTnLst>
                                    <p:set>
                                      <p:cBhvr>
                                        <p:cTn id="78" dur="1" fill="hold">
                                          <p:stCondLst>
                                            <p:cond delay="0"/>
                                          </p:stCondLst>
                                        </p:cTn>
                                        <p:tgtEl>
                                          <p:spTgt spid="153"/>
                                        </p:tgtEl>
                                        <p:attrNameLst>
                                          <p:attrName>style.visibility</p:attrName>
                                        </p:attrNameLst>
                                      </p:cBhvr>
                                      <p:to>
                                        <p:strVal val="visible"/>
                                      </p:to>
                                    </p:set>
                                    <p:animEffect transition="in" filter="wipe(down)">
                                      <p:cBhvr>
                                        <p:cTn id="79" dur="500"/>
                                        <p:tgtEl>
                                          <p:spTgt spid="153"/>
                                        </p:tgtEl>
                                      </p:cBhvr>
                                    </p:animEffect>
                                  </p:childTnLst>
                                </p:cTn>
                              </p:par>
                              <p:par>
                                <p:cTn id="80" presetID="22" presetClass="entr" presetSubtype="4" fill="hold" nodeType="withEffect">
                                  <p:stCondLst>
                                    <p:cond delay="0"/>
                                  </p:stCondLst>
                                  <p:childTnLst>
                                    <p:set>
                                      <p:cBhvr>
                                        <p:cTn id="81" dur="1" fill="hold">
                                          <p:stCondLst>
                                            <p:cond delay="0"/>
                                          </p:stCondLst>
                                        </p:cTn>
                                        <p:tgtEl>
                                          <p:spTgt spid="172"/>
                                        </p:tgtEl>
                                        <p:attrNameLst>
                                          <p:attrName>style.visibility</p:attrName>
                                        </p:attrNameLst>
                                      </p:cBhvr>
                                      <p:to>
                                        <p:strVal val="visible"/>
                                      </p:to>
                                    </p:set>
                                    <p:animEffect transition="in" filter="wipe(down)">
                                      <p:cBhvr>
                                        <p:cTn id="82" dur="500"/>
                                        <p:tgtEl>
                                          <p:spTgt spid="17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186"/>
                                        </p:tgtEl>
                                        <p:attrNameLst>
                                          <p:attrName>style.visibility</p:attrName>
                                        </p:attrNameLst>
                                      </p:cBhvr>
                                      <p:to>
                                        <p:strVal val="visible"/>
                                      </p:to>
                                    </p:set>
                                    <p:animEffect transition="in" filter="wipe(down)">
                                      <p:cBhvr>
                                        <p:cTn id="87" dur="500"/>
                                        <p:tgtEl>
                                          <p:spTgt spid="186"/>
                                        </p:tgtEl>
                                      </p:cBhvr>
                                    </p:animEffect>
                                  </p:childTnLst>
                                </p:cTn>
                              </p:par>
                              <p:par>
                                <p:cTn id="88" presetID="22" presetClass="entr" presetSubtype="4" fill="hold" nodeType="withEffect">
                                  <p:stCondLst>
                                    <p:cond delay="0"/>
                                  </p:stCondLst>
                                  <p:childTnLst>
                                    <p:set>
                                      <p:cBhvr>
                                        <p:cTn id="89" dur="1" fill="hold">
                                          <p:stCondLst>
                                            <p:cond delay="0"/>
                                          </p:stCondLst>
                                        </p:cTn>
                                        <p:tgtEl>
                                          <p:spTgt spid="184"/>
                                        </p:tgtEl>
                                        <p:attrNameLst>
                                          <p:attrName>style.visibility</p:attrName>
                                        </p:attrNameLst>
                                      </p:cBhvr>
                                      <p:to>
                                        <p:strVal val="visible"/>
                                      </p:to>
                                    </p:set>
                                    <p:animEffect transition="in" filter="wipe(down)">
                                      <p:cBhvr>
                                        <p:cTn id="90" dur="500"/>
                                        <p:tgtEl>
                                          <p:spTgt spid="184"/>
                                        </p:tgtEl>
                                      </p:cBhvr>
                                    </p:animEffect>
                                  </p:childTnLst>
                                </p:cTn>
                              </p:par>
                              <p:par>
                                <p:cTn id="91" presetID="22" presetClass="entr" presetSubtype="4" fill="hold" nodeType="withEffect">
                                  <p:stCondLst>
                                    <p:cond delay="0"/>
                                  </p:stCondLst>
                                  <p:childTnLst>
                                    <p:set>
                                      <p:cBhvr>
                                        <p:cTn id="92" dur="1" fill="hold">
                                          <p:stCondLst>
                                            <p:cond delay="0"/>
                                          </p:stCondLst>
                                        </p:cTn>
                                        <p:tgtEl>
                                          <p:spTgt spid="179"/>
                                        </p:tgtEl>
                                        <p:attrNameLst>
                                          <p:attrName>style.visibility</p:attrName>
                                        </p:attrNameLst>
                                      </p:cBhvr>
                                      <p:to>
                                        <p:strVal val="visible"/>
                                      </p:to>
                                    </p:set>
                                    <p:animEffect transition="in" filter="wipe(down)">
                                      <p:cBhvr>
                                        <p:cTn id="93" dur="500"/>
                                        <p:tgtEl>
                                          <p:spTgt spid="17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187"/>
                                        </p:tgtEl>
                                        <p:attrNameLst>
                                          <p:attrName>style.visibility</p:attrName>
                                        </p:attrNameLst>
                                      </p:cBhvr>
                                      <p:to>
                                        <p:strVal val="visible"/>
                                      </p:to>
                                    </p:set>
                                    <p:animEffect transition="in" filter="wipe(down)">
                                      <p:cBhvr>
                                        <p:cTn id="98" dur="500"/>
                                        <p:tgtEl>
                                          <p:spTgt spid="187"/>
                                        </p:tgtEl>
                                      </p:cBhvr>
                                    </p:animEffect>
                                  </p:childTnLst>
                                </p:cTn>
                              </p:par>
                              <p:par>
                                <p:cTn id="99" presetID="22" presetClass="entr" presetSubtype="4" fill="hold" nodeType="withEffect">
                                  <p:stCondLst>
                                    <p:cond delay="0"/>
                                  </p:stCondLst>
                                  <p:childTnLst>
                                    <p:set>
                                      <p:cBhvr>
                                        <p:cTn id="100" dur="1" fill="hold">
                                          <p:stCondLst>
                                            <p:cond delay="0"/>
                                          </p:stCondLst>
                                        </p:cTn>
                                        <p:tgtEl>
                                          <p:spTgt spid="164"/>
                                        </p:tgtEl>
                                        <p:attrNameLst>
                                          <p:attrName>style.visibility</p:attrName>
                                        </p:attrNameLst>
                                      </p:cBhvr>
                                      <p:to>
                                        <p:strVal val="visible"/>
                                      </p:to>
                                    </p:set>
                                    <p:animEffect transition="in" filter="wipe(down)">
                                      <p:cBhvr>
                                        <p:cTn id="101" dur="500"/>
                                        <p:tgtEl>
                                          <p:spTgt spid="16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63"/>
                                        </p:tgtEl>
                                        <p:attrNameLst>
                                          <p:attrName>style.visibility</p:attrName>
                                        </p:attrNameLst>
                                      </p:cBhvr>
                                      <p:to>
                                        <p:strVal val="visible"/>
                                      </p:to>
                                    </p:set>
                                    <p:animEffect transition="in" filter="wipe(down)">
                                      <p:cBhvr>
                                        <p:cTn id="106" dur="500"/>
                                        <p:tgtEl>
                                          <p:spTgt spid="163"/>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75"/>
                                        </p:tgtEl>
                                        <p:attrNameLst>
                                          <p:attrName>style.visibility</p:attrName>
                                        </p:attrNameLst>
                                      </p:cBhvr>
                                      <p:to>
                                        <p:strVal val="visible"/>
                                      </p:to>
                                    </p:set>
                                    <p:anim calcmode="lin" valueType="num">
                                      <p:cBhvr additive="base">
                                        <p:cTn id="111" dur="500" fill="hold"/>
                                        <p:tgtEl>
                                          <p:spTgt spid="175"/>
                                        </p:tgtEl>
                                        <p:attrNameLst>
                                          <p:attrName>ppt_x</p:attrName>
                                        </p:attrNameLst>
                                      </p:cBhvr>
                                      <p:tavLst>
                                        <p:tav tm="0">
                                          <p:val>
                                            <p:strVal val="#ppt_x"/>
                                          </p:val>
                                        </p:tav>
                                        <p:tav tm="100000">
                                          <p:val>
                                            <p:strVal val="#ppt_x"/>
                                          </p:val>
                                        </p:tav>
                                      </p:tavLst>
                                    </p:anim>
                                    <p:anim calcmode="lin" valueType="num">
                                      <p:cBhvr additive="base">
                                        <p:cTn id="112"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76"/>
                                        </p:tgtEl>
                                        <p:attrNameLst>
                                          <p:attrName>style.visibility</p:attrName>
                                        </p:attrNameLst>
                                      </p:cBhvr>
                                      <p:to>
                                        <p:strVal val="visible"/>
                                      </p:to>
                                    </p:set>
                                    <p:anim calcmode="lin" valueType="num">
                                      <p:cBhvr additive="base">
                                        <p:cTn id="117" dur="500" fill="hold"/>
                                        <p:tgtEl>
                                          <p:spTgt spid="176"/>
                                        </p:tgtEl>
                                        <p:attrNameLst>
                                          <p:attrName>ppt_x</p:attrName>
                                        </p:attrNameLst>
                                      </p:cBhvr>
                                      <p:tavLst>
                                        <p:tav tm="0">
                                          <p:val>
                                            <p:strVal val="#ppt_x"/>
                                          </p:val>
                                        </p:tav>
                                        <p:tav tm="100000">
                                          <p:val>
                                            <p:strVal val="#ppt_x"/>
                                          </p:val>
                                        </p:tav>
                                      </p:tavLst>
                                    </p:anim>
                                    <p:anim calcmode="lin" valueType="num">
                                      <p:cBhvr additive="base">
                                        <p:cTn id="118"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74"/>
                                        </p:tgtEl>
                                        <p:attrNameLst>
                                          <p:attrName>style.visibility</p:attrName>
                                        </p:attrNameLst>
                                      </p:cBhvr>
                                      <p:to>
                                        <p:strVal val="visible"/>
                                      </p:to>
                                    </p:set>
                                    <p:anim calcmode="lin" valueType="num">
                                      <p:cBhvr additive="base">
                                        <p:cTn id="123" dur="500" fill="hold"/>
                                        <p:tgtEl>
                                          <p:spTgt spid="174"/>
                                        </p:tgtEl>
                                        <p:attrNameLst>
                                          <p:attrName>ppt_x</p:attrName>
                                        </p:attrNameLst>
                                      </p:cBhvr>
                                      <p:tavLst>
                                        <p:tav tm="0">
                                          <p:val>
                                            <p:strVal val="#ppt_x"/>
                                          </p:val>
                                        </p:tav>
                                        <p:tav tm="100000">
                                          <p:val>
                                            <p:strVal val="#ppt_x"/>
                                          </p:val>
                                        </p:tav>
                                      </p:tavLst>
                                    </p:anim>
                                    <p:anim calcmode="lin" valueType="num">
                                      <p:cBhvr additive="base">
                                        <p:cTn id="124"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77"/>
                                        </p:tgtEl>
                                        <p:attrNameLst>
                                          <p:attrName>style.visibility</p:attrName>
                                        </p:attrNameLst>
                                      </p:cBhvr>
                                      <p:to>
                                        <p:strVal val="visible"/>
                                      </p:to>
                                    </p:set>
                                    <p:anim calcmode="lin" valueType="num">
                                      <p:cBhvr additive="base">
                                        <p:cTn id="129" dur="500" fill="hold"/>
                                        <p:tgtEl>
                                          <p:spTgt spid="177"/>
                                        </p:tgtEl>
                                        <p:attrNameLst>
                                          <p:attrName>ppt_x</p:attrName>
                                        </p:attrNameLst>
                                      </p:cBhvr>
                                      <p:tavLst>
                                        <p:tav tm="0">
                                          <p:val>
                                            <p:strVal val="#ppt_x"/>
                                          </p:val>
                                        </p:tav>
                                        <p:tav tm="100000">
                                          <p:val>
                                            <p:strVal val="#ppt_x"/>
                                          </p:val>
                                        </p:tav>
                                      </p:tavLst>
                                    </p:anim>
                                    <p:anim calcmode="lin" valueType="num">
                                      <p:cBhvr additive="base">
                                        <p:cTn id="130"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137"/>
                                        </p:tgtEl>
                                        <p:attrNameLst>
                                          <p:attrName>style.visibility</p:attrName>
                                        </p:attrNameLst>
                                      </p:cBhvr>
                                      <p:to>
                                        <p:strVal val="visible"/>
                                      </p:to>
                                    </p:set>
                                    <p:anim calcmode="lin" valueType="num">
                                      <p:cBhvr additive="base">
                                        <p:cTn id="135" dur="500" fill="hold"/>
                                        <p:tgtEl>
                                          <p:spTgt spid="137"/>
                                        </p:tgtEl>
                                        <p:attrNameLst>
                                          <p:attrName>ppt_x</p:attrName>
                                        </p:attrNameLst>
                                      </p:cBhvr>
                                      <p:tavLst>
                                        <p:tav tm="0">
                                          <p:val>
                                            <p:strVal val="#ppt_x"/>
                                          </p:val>
                                        </p:tav>
                                        <p:tav tm="100000">
                                          <p:val>
                                            <p:strVal val="#ppt_x"/>
                                          </p:val>
                                        </p:tav>
                                      </p:tavLst>
                                    </p:anim>
                                    <p:anim calcmode="lin" valueType="num">
                                      <p:cBhvr additive="base">
                                        <p:cTn id="136"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116738"/>
                                        </p:tgtEl>
                                        <p:attrNameLst>
                                          <p:attrName>style.visibility</p:attrName>
                                        </p:attrNameLst>
                                      </p:cBhvr>
                                      <p:to>
                                        <p:strVal val="visible"/>
                                      </p:to>
                                    </p:set>
                                    <p:animEffect transition="in" filter="wipe(down)">
                                      <p:cBhvr>
                                        <p:cTn id="141" dur="500"/>
                                        <p:tgtEl>
                                          <p:spTgt spid="116738"/>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28"/>
                                        </p:tgtEl>
                                        <p:attrNameLst>
                                          <p:attrName>style.visibility</p:attrName>
                                        </p:attrNameLst>
                                      </p:cBhvr>
                                      <p:to>
                                        <p:strVal val="visible"/>
                                      </p:to>
                                    </p:set>
                                    <p:anim calcmode="lin" valueType="num">
                                      <p:cBhvr additive="base">
                                        <p:cTn id="146" dur="500" fill="hold"/>
                                        <p:tgtEl>
                                          <p:spTgt spid="128"/>
                                        </p:tgtEl>
                                        <p:attrNameLst>
                                          <p:attrName>ppt_x</p:attrName>
                                        </p:attrNameLst>
                                      </p:cBhvr>
                                      <p:tavLst>
                                        <p:tav tm="0">
                                          <p:val>
                                            <p:strVal val="#ppt_x"/>
                                          </p:val>
                                        </p:tav>
                                        <p:tav tm="100000">
                                          <p:val>
                                            <p:strVal val="#ppt_x"/>
                                          </p:val>
                                        </p:tav>
                                      </p:tavLst>
                                    </p:anim>
                                    <p:anim calcmode="lin" valueType="num">
                                      <p:cBhvr additive="base">
                                        <p:cTn id="147"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127"/>
                                        </p:tgtEl>
                                        <p:attrNameLst>
                                          <p:attrName>style.visibility</p:attrName>
                                        </p:attrNameLst>
                                      </p:cBhvr>
                                      <p:to>
                                        <p:strVal val="visible"/>
                                      </p:to>
                                    </p:set>
                                    <p:anim calcmode="lin" valueType="num">
                                      <p:cBhvr additive="base">
                                        <p:cTn id="152" dur="500" fill="hold"/>
                                        <p:tgtEl>
                                          <p:spTgt spid="127"/>
                                        </p:tgtEl>
                                        <p:attrNameLst>
                                          <p:attrName>ppt_x</p:attrName>
                                        </p:attrNameLst>
                                      </p:cBhvr>
                                      <p:tavLst>
                                        <p:tav tm="0">
                                          <p:val>
                                            <p:strVal val="#ppt_x"/>
                                          </p:val>
                                        </p:tav>
                                        <p:tav tm="100000">
                                          <p:val>
                                            <p:strVal val="#ppt_x"/>
                                          </p:val>
                                        </p:tav>
                                      </p:tavLst>
                                    </p:anim>
                                    <p:anim calcmode="lin" valueType="num">
                                      <p:cBhvr additive="base">
                                        <p:cTn id="153"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122"/>
                                        </p:tgtEl>
                                        <p:attrNameLst>
                                          <p:attrName>style.visibility</p:attrName>
                                        </p:attrNameLst>
                                      </p:cBhvr>
                                      <p:to>
                                        <p:strVal val="visible"/>
                                      </p:to>
                                    </p:set>
                                    <p:anim calcmode="lin" valueType="num">
                                      <p:cBhvr additive="base">
                                        <p:cTn id="158" dur="500" fill="hold"/>
                                        <p:tgtEl>
                                          <p:spTgt spid="122"/>
                                        </p:tgtEl>
                                        <p:attrNameLst>
                                          <p:attrName>ppt_x</p:attrName>
                                        </p:attrNameLst>
                                      </p:cBhvr>
                                      <p:tavLst>
                                        <p:tav tm="0">
                                          <p:val>
                                            <p:strVal val="#ppt_x"/>
                                          </p:val>
                                        </p:tav>
                                        <p:tav tm="100000">
                                          <p:val>
                                            <p:strVal val="#ppt_x"/>
                                          </p:val>
                                        </p:tav>
                                      </p:tavLst>
                                    </p:anim>
                                    <p:anim calcmode="lin" valueType="num">
                                      <p:cBhvr additive="base">
                                        <p:cTn id="159"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nodeType="clickEffect">
                                  <p:stCondLst>
                                    <p:cond delay="0"/>
                                  </p:stCondLst>
                                  <p:childTnLst>
                                    <p:set>
                                      <p:cBhvr>
                                        <p:cTn id="163" dur="1" fill="hold">
                                          <p:stCondLst>
                                            <p:cond delay="0"/>
                                          </p:stCondLst>
                                        </p:cTn>
                                        <p:tgtEl>
                                          <p:spTgt spid="125"/>
                                        </p:tgtEl>
                                        <p:attrNameLst>
                                          <p:attrName>style.visibility</p:attrName>
                                        </p:attrNameLst>
                                      </p:cBhvr>
                                      <p:to>
                                        <p:strVal val="visible"/>
                                      </p:to>
                                    </p:set>
                                    <p:anim calcmode="lin" valueType="num">
                                      <p:cBhvr additive="base">
                                        <p:cTn id="164" dur="500" fill="hold"/>
                                        <p:tgtEl>
                                          <p:spTgt spid="125"/>
                                        </p:tgtEl>
                                        <p:attrNameLst>
                                          <p:attrName>ppt_x</p:attrName>
                                        </p:attrNameLst>
                                      </p:cBhvr>
                                      <p:tavLst>
                                        <p:tav tm="0">
                                          <p:val>
                                            <p:strVal val="#ppt_x"/>
                                          </p:val>
                                        </p:tav>
                                        <p:tav tm="100000">
                                          <p:val>
                                            <p:strVal val="#ppt_x"/>
                                          </p:val>
                                        </p:tav>
                                      </p:tavLst>
                                    </p:anim>
                                    <p:anim calcmode="lin" valueType="num">
                                      <p:cBhvr additive="base">
                                        <p:cTn id="165"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nodeType="clickEffect">
                                  <p:stCondLst>
                                    <p:cond delay="0"/>
                                  </p:stCondLst>
                                  <p:childTnLst>
                                    <p:set>
                                      <p:cBhvr>
                                        <p:cTn id="169" dur="1" fill="hold">
                                          <p:stCondLst>
                                            <p:cond delay="0"/>
                                          </p:stCondLst>
                                        </p:cTn>
                                        <p:tgtEl>
                                          <p:spTgt spid="126"/>
                                        </p:tgtEl>
                                        <p:attrNameLst>
                                          <p:attrName>style.visibility</p:attrName>
                                        </p:attrNameLst>
                                      </p:cBhvr>
                                      <p:to>
                                        <p:strVal val="visible"/>
                                      </p:to>
                                    </p:set>
                                    <p:anim calcmode="lin" valueType="num">
                                      <p:cBhvr additive="base">
                                        <p:cTn id="170" dur="500" fill="hold"/>
                                        <p:tgtEl>
                                          <p:spTgt spid="126"/>
                                        </p:tgtEl>
                                        <p:attrNameLst>
                                          <p:attrName>ppt_x</p:attrName>
                                        </p:attrNameLst>
                                      </p:cBhvr>
                                      <p:tavLst>
                                        <p:tav tm="0">
                                          <p:val>
                                            <p:strVal val="#ppt_x"/>
                                          </p:val>
                                        </p:tav>
                                        <p:tav tm="100000">
                                          <p:val>
                                            <p:strVal val="#ppt_x"/>
                                          </p:val>
                                        </p:tav>
                                      </p:tavLst>
                                    </p:anim>
                                    <p:anim calcmode="lin" valueType="num">
                                      <p:cBhvr additive="base">
                                        <p:cTn id="171"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124"/>
                                        </p:tgtEl>
                                        <p:attrNameLst>
                                          <p:attrName>style.visibility</p:attrName>
                                        </p:attrNameLst>
                                      </p:cBhvr>
                                      <p:to>
                                        <p:strVal val="visible"/>
                                      </p:to>
                                    </p:set>
                                    <p:anim calcmode="lin" valueType="num">
                                      <p:cBhvr additive="base">
                                        <p:cTn id="176" dur="500" fill="hold"/>
                                        <p:tgtEl>
                                          <p:spTgt spid="124"/>
                                        </p:tgtEl>
                                        <p:attrNameLst>
                                          <p:attrName>ppt_x</p:attrName>
                                        </p:attrNameLst>
                                      </p:cBhvr>
                                      <p:tavLst>
                                        <p:tav tm="0">
                                          <p:val>
                                            <p:strVal val="#ppt_x"/>
                                          </p:val>
                                        </p:tav>
                                        <p:tav tm="100000">
                                          <p:val>
                                            <p:strVal val="#ppt_x"/>
                                          </p:val>
                                        </p:tav>
                                      </p:tavLst>
                                    </p:anim>
                                    <p:anim calcmode="lin" valueType="num">
                                      <p:cBhvr additive="base">
                                        <p:cTn id="177"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nodeType="clickEffect">
                                  <p:stCondLst>
                                    <p:cond delay="0"/>
                                  </p:stCondLst>
                                  <p:childTnLst>
                                    <p:set>
                                      <p:cBhvr>
                                        <p:cTn id="181" dur="1" fill="hold">
                                          <p:stCondLst>
                                            <p:cond delay="0"/>
                                          </p:stCondLst>
                                        </p:cTn>
                                        <p:tgtEl>
                                          <p:spTgt spid="190"/>
                                        </p:tgtEl>
                                        <p:attrNameLst>
                                          <p:attrName>style.visibility</p:attrName>
                                        </p:attrNameLst>
                                      </p:cBhvr>
                                      <p:to>
                                        <p:strVal val="visible"/>
                                      </p:to>
                                    </p:set>
                                    <p:animEffect transition="in" filter="wipe(down)">
                                      <p:cBhvr>
                                        <p:cTn id="182" dur="500"/>
                                        <p:tgtEl>
                                          <p:spTgt spid="190"/>
                                        </p:tgtEl>
                                      </p:cBhvr>
                                    </p:animEffect>
                                  </p:childTnLst>
                                </p:cTn>
                              </p:par>
                              <p:par>
                                <p:cTn id="183" presetID="22" presetClass="entr" presetSubtype="4" fill="hold" nodeType="withEffect">
                                  <p:stCondLst>
                                    <p:cond delay="0"/>
                                  </p:stCondLst>
                                  <p:childTnLst>
                                    <p:set>
                                      <p:cBhvr>
                                        <p:cTn id="184" dur="1" fill="hold">
                                          <p:stCondLst>
                                            <p:cond delay="0"/>
                                          </p:stCondLst>
                                        </p:cTn>
                                        <p:tgtEl>
                                          <p:spTgt spid="191"/>
                                        </p:tgtEl>
                                        <p:attrNameLst>
                                          <p:attrName>style.visibility</p:attrName>
                                        </p:attrNameLst>
                                      </p:cBhvr>
                                      <p:to>
                                        <p:strVal val="visible"/>
                                      </p:to>
                                    </p:set>
                                    <p:animEffect transition="in" filter="wipe(down)">
                                      <p:cBhvr>
                                        <p:cTn id="185" dur="500"/>
                                        <p:tgtEl>
                                          <p:spTgt spid="191"/>
                                        </p:tgtEl>
                                      </p:cBhvr>
                                    </p:animEffect>
                                  </p:childTnLst>
                                </p:cTn>
                              </p:par>
                              <p:par>
                                <p:cTn id="186" presetID="22" presetClass="entr" presetSubtype="4" fill="hold" nodeType="withEffect">
                                  <p:stCondLst>
                                    <p:cond delay="0"/>
                                  </p:stCondLst>
                                  <p:childTnLst>
                                    <p:set>
                                      <p:cBhvr>
                                        <p:cTn id="187" dur="1" fill="hold">
                                          <p:stCondLst>
                                            <p:cond delay="0"/>
                                          </p:stCondLst>
                                        </p:cTn>
                                        <p:tgtEl>
                                          <p:spTgt spid="236"/>
                                        </p:tgtEl>
                                        <p:attrNameLst>
                                          <p:attrName>style.visibility</p:attrName>
                                        </p:attrNameLst>
                                      </p:cBhvr>
                                      <p:to>
                                        <p:strVal val="visible"/>
                                      </p:to>
                                    </p:set>
                                    <p:animEffect transition="in" filter="wipe(down)">
                                      <p:cBhvr>
                                        <p:cTn id="188" dur="500"/>
                                        <p:tgtEl>
                                          <p:spTgt spid="236"/>
                                        </p:tgtEl>
                                      </p:cBhvr>
                                    </p:animEffect>
                                  </p:childTnLst>
                                </p:cTn>
                              </p:par>
                              <p:par>
                                <p:cTn id="189" presetID="22" presetClass="entr" presetSubtype="4" fill="hold" nodeType="withEffect">
                                  <p:stCondLst>
                                    <p:cond delay="0"/>
                                  </p:stCondLst>
                                  <p:childTnLst>
                                    <p:set>
                                      <p:cBhvr>
                                        <p:cTn id="190" dur="1" fill="hold">
                                          <p:stCondLst>
                                            <p:cond delay="0"/>
                                          </p:stCondLst>
                                        </p:cTn>
                                        <p:tgtEl>
                                          <p:spTgt spid="193"/>
                                        </p:tgtEl>
                                        <p:attrNameLst>
                                          <p:attrName>style.visibility</p:attrName>
                                        </p:attrNameLst>
                                      </p:cBhvr>
                                      <p:to>
                                        <p:strVal val="visible"/>
                                      </p:to>
                                    </p:set>
                                    <p:animEffect transition="in" filter="wipe(down)">
                                      <p:cBhvr>
                                        <p:cTn id="191" dur="500"/>
                                        <p:tgtEl>
                                          <p:spTgt spid="193"/>
                                        </p:tgtEl>
                                      </p:cBhvr>
                                    </p:animEffect>
                                  </p:childTnLst>
                                </p:cTn>
                              </p:par>
                              <p:par>
                                <p:cTn id="192" presetID="22" presetClass="entr" presetSubtype="4" fill="hold" nodeType="withEffect">
                                  <p:stCondLst>
                                    <p:cond delay="0"/>
                                  </p:stCondLst>
                                  <p:childTnLst>
                                    <p:set>
                                      <p:cBhvr>
                                        <p:cTn id="193" dur="1" fill="hold">
                                          <p:stCondLst>
                                            <p:cond delay="0"/>
                                          </p:stCondLst>
                                        </p:cTn>
                                        <p:tgtEl>
                                          <p:spTgt spid="200"/>
                                        </p:tgtEl>
                                        <p:attrNameLst>
                                          <p:attrName>style.visibility</p:attrName>
                                        </p:attrNameLst>
                                      </p:cBhvr>
                                      <p:to>
                                        <p:strVal val="visible"/>
                                      </p:to>
                                    </p:set>
                                    <p:animEffect transition="in" filter="wipe(down)">
                                      <p:cBhvr>
                                        <p:cTn id="194" dur="500"/>
                                        <p:tgtEl>
                                          <p:spTgt spid="200"/>
                                        </p:tgtEl>
                                      </p:cBhvr>
                                    </p:animEffect>
                                  </p:childTnLst>
                                </p:cTn>
                              </p:par>
                              <p:par>
                                <p:cTn id="195" presetID="22" presetClass="entr" presetSubtype="4" fill="hold" nodeType="withEffect">
                                  <p:stCondLst>
                                    <p:cond delay="0"/>
                                  </p:stCondLst>
                                  <p:childTnLst>
                                    <p:set>
                                      <p:cBhvr>
                                        <p:cTn id="196" dur="1" fill="hold">
                                          <p:stCondLst>
                                            <p:cond delay="0"/>
                                          </p:stCondLst>
                                        </p:cTn>
                                        <p:tgtEl>
                                          <p:spTgt spid="276"/>
                                        </p:tgtEl>
                                        <p:attrNameLst>
                                          <p:attrName>style.visibility</p:attrName>
                                        </p:attrNameLst>
                                      </p:cBhvr>
                                      <p:to>
                                        <p:strVal val="visible"/>
                                      </p:to>
                                    </p:set>
                                    <p:animEffect transition="in" filter="wipe(down)">
                                      <p:cBhvr>
                                        <p:cTn id="197" dur="500"/>
                                        <p:tgtEl>
                                          <p:spTgt spid="276"/>
                                        </p:tgtEl>
                                      </p:cBhvr>
                                    </p:animEffect>
                                  </p:childTnLst>
                                </p:cTn>
                              </p:par>
                              <p:par>
                                <p:cTn id="198" presetID="22" presetClass="entr" presetSubtype="4" fill="hold" nodeType="withEffect">
                                  <p:stCondLst>
                                    <p:cond delay="0"/>
                                  </p:stCondLst>
                                  <p:childTnLst>
                                    <p:set>
                                      <p:cBhvr>
                                        <p:cTn id="199" dur="1" fill="hold">
                                          <p:stCondLst>
                                            <p:cond delay="0"/>
                                          </p:stCondLst>
                                        </p:cTn>
                                        <p:tgtEl>
                                          <p:spTgt spid="228"/>
                                        </p:tgtEl>
                                        <p:attrNameLst>
                                          <p:attrName>style.visibility</p:attrName>
                                        </p:attrNameLst>
                                      </p:cBhvr>
                                      <p:to>
                                        <p:strVal val="visible"/>
                                      </p:to>
                                    </p:set>
                                    <p:animEffect transition="in" filter="wipe(down)">
                                      <p:cBhvr>
                                        <p:cTn id="200" dur="500"/>
                                        <p:tgtEl>
                                          <p:spTgt spid="228"/>
                                        </p:tgtEl>
                                      </p:cBhvr>
                                    </p:animEffect>
                                  </p:childTnLst>
                                </p:cTn>
                              </p:par>
                              <p:par>
                                <p:cTn id="201" presetID="22" presetClass="entr" presetSubtype="4" fill="hold" nodeType="withEffect">
                                  <p:stCondLst>
                                    <p:cond delay="0"/>
                                  </p:stCondLst>
                                  <p:childTnLst>
                                    <p:set>
                                      <p:cBhvr>
                                        <p:cTn id="202" dur="1" fill="hold">
                                          <p:stCondLst>
                                            <p:cond delay="0"/>
                                          </p:stCondLst>
                                        </p:cTn>
                                        <p:tgtEl>
                                          <p:spTgt spid="204"/>
                                        </p:tgtEl>
                                        <p:attrNameLst>
                                          <p:attrName>style.visibility</p:attrName>
                                        </p:attrNameLst>
                                      </p:cBhvr>
                                      <p:to>
                                        <p:strVal val="visible"/>
                                      </p:to>
                                    </p:set>
                                    <p:animEffect transition="in" filter="wipe(down)">
                                      <p:cBhvr>
                                        <p:cTn id="203" dur="500"/>
                                        <p:tgtEl>
                                          <p:spTgt spid="204"/>
                                        </p:tgtEl>
                                      </p:cBhvr>
                                    </p:animEffect>
                                  </p:childTnLst>
                                </p:cTn>
                              </p:par>
                              <p:par>
                                <p:cTn id="204" presetID="22" presetClass="entr" presetSubtype="4" fill="hold" nodeType="withEffect">
                                  <p:stCondLst>
                                    <p:cond delay="0"/>
                                  </p:stCondLst>
                                  <p:childTnLst>
                                    <p:set>
                                      <p:cBhvr>
                                        <p:cTn id="205" dur="1" fill="hold">
                                          <p:stCondLst>
                                            <p:cond delay="0"/>
                                          </p:stCondLst>
                                        </p:cTn>
                                        <p:tgtEl>
                                          <p:spTgt spid="201"/>
                                        </p:tgtEl>
                                        <p:attrNameLst>
                                          <p:attrName>style.visibility</p:attrName>
                                        </p:attrNameLst>
                                      </p:cBhvr>
                                      <p:to>
                                        <p:strVal val="visible"/>
                                      </p:to>
                                    </p:set>
                                    <p:animEffect transition="in" filter="wipe(down)">
                                      <p:cBhvr>
                                        <p:cTn id="206" dur="500"/>
                                        <p:tgtEl>
                                          <p:spTgt spid="201"/>
                                        </p:tgtEl>
                                      </p:cBhvr>
                                    </p:animEffect>
                                  </p:childTnLst>
                                </p:cTn>
                              </p:par>
                              <p:par>
                                <p:cTn id="207" presetID="22" presetClass="entr" presetSubtype="4" fill="hold" nodeType="withEffect">
                                  <p:stCondLst>
                                    <p:cond delay="0"/>
                                  </p:stCondLst>
                                  <p:childTnLst>
                                    <p:set>
                                      <p:cBhvr>
                                        <p:cTn id="208" dur="1" fill="hold">
                                          <p:stCondLst>
                                            <p:cond delay="0"/>
                                          </p:stCondLst>
                                        </p:cTn>
                                        <p:tgtEl>
                                          <p:spTgt spid="225"/>
                                        </p:tgtEl>
                                        <p:attrNameLst>
                                          <p:attrName>style.visibility</p:attrName>
                                        </p:attrNameLst>
                                      </p:cBhvr>
                                      <p:to>
                                        <p:strVal val="visible"/>
                                      </p:to>
                                    </p:set>
                                    <p:animEffect transition="in" filter="wipe(down)">
                                      <p:cBhvr>
                                        <p:cTn id="209" dur="500"/>
                                        <p:tgtEl>
                                          <p:spTgt spid="225"/>
                                        </p:tgtEl>
                                      </p:cBhvr>
                                    </p:animEffect>
                                  </p:childTnLst>
                                </p:cTn>
                              </p:par>
                              <p:par>
                                <p:cTn id="210" presetID="22" presetClass="entr" presetSubtype="4" fill="hold" nodeType="withEffect">
                                  <p:stCondLst>
                                    <p:cond delay="0"/>
                                  </p:stCondLst>
                                  <p:childTnLst>
                                    <p:set>
                                      <p:cBhvr>
                                        <p:cTn id="211" dur="1" fill="hold">
                                          <p:stCondLst>
                                            <p:cond delay="0"/>
                                          </p:stCondLst>
                                        </p:cTn>
                                        <p:tgtEl>
                                          <p:spTgt spid="227"/>
                                        </p:tgtEl>
                                        <p:attrNameLst>
                                          <p:attrName>style.visibility</p:attrName>
                                        </p:attrNameLst>
                                      </p:cBhvr>
                                      <p:to>
                                        <p:strVal val="visible"/>
                                      </p:to>
                                    </p:set>
                                    <p:animEffect transition="in" filter="wipe(down)">
                                      <p:cBhvr>
                                        <p:cTn id="212" dur="500"/>
                                        <p:tgtEl>
                                          <p:spTgt spid="227"/>
                                        </p:tgtEl>
                                      </p:cBhvr>
                                    </p:animEffect>
                                  </p:childTnLst>
                                </p:cTn>
                              </p:par>
                              <p:par>
                                <p:cTn id="213" presetID="22" presetClass="entr" presetSubtype="4" fill="hold" nodeType="withEffect">
                                  <p:stCondLst>
                                    <p:cond delay="0"/>
                                  </p:stCondLst>
                                  <p:childTnLst>
                                    <p:set>
                                      <p:cBhvr>
                                        <p:cTn id="214" dur="1" fill="hold">
                                          <p:stCondLst>
                                            <p:cond delay="0"/>
                                          </p:stCondLst>
                                        </p:cTn>
                                        <p:tgtEl>
                                          <p:spTgt spid="226"/>
                                        </p:tgtEl>
                                        <p:attrNameLst>
                                          <p:attrName>style.visibility</p:attrName>
                                        </p:attrNameLst>
                                      </p:cBhvr>
                                      <p:to>
                                        <p:strVal val="visible"/>
                                      </p:to>
                                    </p:set>
                                    <p:animEffect transition="in" filter="wipe(down)">
                                      <p:cBhvr>
                                        <p:cTn id="215" dur="500"/>
                                        <p:tgtEl>
                                          <p:spTgt spid="226"/>
                                        </p:tgtEl>
                                      </p:cBhvr>
                                    </p:animEffect>
                                  </p:childTnLst>
                                </p:cTn>
                              </p:par>
                              <p:par>
                                <p:cTn id="216" presetID="22" presetClass="entr" presetSubtype="4" fill="hold" nodeType="withEffect">
                                  <p:stCondLst>
                                    <p:cond delay="0"/>
                                  </p:stCondLst>
                                  <p:childTnLst>
                                    <p:set>
                                      <p:cBhvr>
                                        <p:cTn id="217" dur="1" fill="hold">
                                          <p:stCondLst>
                                            <p:cond delay="0"/>
                                          </p:stCondLst>
                                        </p:cTn>
                                        <p:tgtEl>
                                          <p:spTgt spid="229"/>
                                        </p:tgtEl>
                                        <p:attrNameLst>
                                          <p:attrName>style.visibility</p:attrName>
                                        </p:attrNameLst>
                                      </p:cBhvr>
                                      <p:to>
                                        <p:strVal val="visible"/>
                                      </p:to>
                                    </p:set>
                                    <p:animEffect transition="in" filter="wipe(down)">
                                      <p:cBhvr>
                                        <p:cTn id="218" dur="500"/>
                                        <p:tgtEl>
                                          <p:spTgt spid="229"/>
                                        </p:tgtEl>
                                      </p:cBhvr>
                                    </p:animEffect>
                                  </p:childTnLst>
                                </p:cTn>
                              </p:par>
                              <p:par>
                                <p:cTn id="219" presetID="22" presetClass="entr" presetSubtype="4" fill="hold" nodeType="withEffect">
                                  <p:stCondLst>
                                    <p:cond delay="0"/>
                                  </p:stCondLst>
                                  <p:childTnLst>
                                    <p:set>
                                      <p:cBhvr>
                                        <p:cTn id="220" dur="1" fill="hold">
                                          <p:stCondLst>
                                            <p:cond delay="0"/>
                                          </p:stCondLst>
                                        </p:cTn>
                                        <p:tgtEl>
                                          <p:spTgt spid="202"/>
                                        </p:tgtEl>
                                        <p:attrNameLst>
                                          <p:attrName>style.visibility</p:attrName>
                                        </p:attrNameLst>
                                      </p:cBhvr>
                                      <p:to>
                                        <p:strVal val="visible"/>
                                      </p:to>
                                    </p:set>
                                    <p:animEffect transition="in" filter="wipe(down)">
                                      <p:cBhvr>
                                        <p:cTn id="221" dur="500"/>
                                        <p:tgtEl>
                                          <p:spTgt spid="202"/>
                                        </p:tgtEl>
                                      </p:cBhvr>
                                    </p:animEffect>
                                  </p:childTnLst>
                                </p:cTn>
                              </p:par>
                              <p:par>
                                <p:cTn id="222" presetID="22" presetClass="entr" presetSubtype="4" fill="hold" nodeType="withEffect">
                                  <p:stCondLst>
                                    <p:cond delay="0"/>
                                  </p:stCondLst>
                                  <p:childTnLst>
                                    <p:set>
                                      <p:cBhvr>
                                        <p:cTn id="223" dur="1" fill="hold">
                                          <p:stCondLst>
                                            <p:cond delay="0"/>
                                          </p:stCondLst>
                                        </p:cTn>
                                        <p:tgtEl>
                                          <p:spTgt spid="192"/>
                                        </p:tgtEl>
                                        <p:attrNameLst>
                                          <p:attrName>style.visibility</p:attrName>
                                        </p:attrNameLst>
                                      </p:cBhvr>
                                      <p:to>
                                        <p:strVal val="visible"/>
                                      </p:to>
                                    </p:set>
                                    <p:animEffect transition="in" filter="wipe(down)">
                                      <p:cBhvr>
                                        <p:cTn id="224" dur="500"/>
                                        <p:tgtEl>
                                          <p:spTgt spid="192"/>
                                        </p:tgtEl>
                                      </p:cBhvr>
                                    </p:animEffect>
                                  </p:childTnLst>
                                </p:cTn>
                              </p:par>
                              <p:par>
                                <p:cTn id="225" presetID="22" presetClass="entr" presetSubtype="4" fill="hold" nodeType="withEffect">
                                  <p:stCondLst>
                                    <p:cond delay="0"/>
                                  </p:stCondLst>
                                  <p:childTnLst>
                                    <p:set>
                                      <p:cBhvr>
                                        <p:cTn id="226" dur="1" fill="hold">
                                          <p:stCondLst>
                                            <p:cond delay="0"/>
                                          </p:stCondLst>
                                        </p:cTn>
                                        <p:tgtEl>
                                          <p:spTgt spid="234"/>
                                        </p:tgtEl>
                                        <p:attrNameLst>
                                          <p:attrName>style.visibility</p:attrName>
                                        </p:attrNameLst>
                                      </p:cBhvr>
                                      <p:to>
                                        <p:strVal val="visible"/>
                                      </p:to>
                                    </p:set>
                                    <p:animEffect transition="in" filter="wipe(down)">
                                      <p:cBhvr>
                                        <p:cTn id="227" dur="500"/>
                                        <p:tgtEl>
                                          <p:spTgt spid="234"/>
                                        </p:tgtEl>
                                      </p:cBhvr>
                                    </p:animEffect>
                                  </p:childTnLst>
                                </p:cTn>
                              </p:par>
                              <p:par>
                                <p:cTn id="228" presetID="22" presetClass="entr" presetSubtype="4" fill="hold" nodeType="withEffect">
                                  <p:stCondLst>
                                    <p:cond delay="0"/>
                                  </p:stCondLst>
                                  <p:childTnLst>
                                    <p:set>
                                      <p:cBhvr>
                                        <p:cTn id="229" dur="1" fill="hold">
                                          <p:stCondLst>
                                            <p:cond delay="0"/>
                                          </p:stCondLst>
                                        </p:cTn>
                                        <p:tgtEl>
                                          <p:spTgt spid="224"/>
                                        </p:tgtEl>
                                        <p:attrNameLst>
                                          <p:attrName>style.visibility</p:attrName>
                                        </p:attrNameLst>
                                      </p:cBhvr>
                                      <p:to>
                                        <p:strVal val="visible"/>
                                      </p:to>
                                    </p:set>
                                    <p:animEffect transition="in" filter="wipe(down)">
                                      <p:cBhvr>
                                        <p:cTn id="230" dur="500"/>
                                        <p:tgtEl>
                                          <p:spTgt spid="224"/>
                                        </p:tgtEl>
                                      </p:cBhvr>
                                    </p:animEffect>
                                  </p:childTnLst>
                                </p:cTn>
                              </p:par>
                              <p:par>
                                <p:cTn id="231" presetID="22" presetClass="entr" presetSubtype="4" fill="hold" nodeType="withEffect">
                                  <p:stCondLst>
                                    <p:cond delay="0"/>
                                  </p:stCondLst>
                                  <p:childTnLst>
                                    <p:set>
                                      <p:cBhvr>
                                        <p:cTn id="232" dur="1" fill="hold">
                                          <p:stCondLst>
                                            <p:cond delay="0"/>
                                          </p:stCondLst>
                                        </p:cTn>
                                        <p:tgtEl>
                                          <p:spTgt spid="230"/>
                                        </p:tgtEl>
                                        <p:attrNameLst>
                                          <p:attrName>style.visibility</p:attrName>
                                        </p:attrNameLst>
                                      </p:cBhvr>
                                      <p:to>
                                        <p:strVal val="visible"/>
                                      </p:to>
                                    </p:set>
                                    <p:animEffect transition="in" filter="wipe(down)">
                                      <p:cBhvr>
                                        <p:cTn id="233" dur="500"/>
                                        <p:tgtEl>
                                          <p:spTgt spid="230"/>
                                        </p:tgtEl>
                                      </p:cBhvr>
                                    </p:animEffect>
                                  </p:childTnLst>
                                </p:cTn>
                              </p:par>
                              <p:par>
                                <p:cTn id="234" presetID="22" presetClass="entr" presetSubtype="4" fill="hold" nodeType="withEffect">
                                  <p:stCondLst>
                                    <p:cond delay="0"/>
                                  </p:stCondLst>
                                  <p:childTnLst>
                                    <p:set>
                                      <p:cBhvr>
                                        <p:cTn id="235" dur="1" fill="hold">
                                          <p:stCondLst>
                                            <p:cond delay="0"/>
                                          </p:stCondLst>
                                        </p:cTn>
                                        <p:tgtEl>
                                          <p:spTgt spid="283"/>
                                        </p:tgtEl>
                                        <p:attrNameLst>
                                          <p:attrName>style.visibility</p:attrName>
                                        </p:attrNameLst>
                                      </p:cBhvr>
                                      <p:to>
                                        <p:strVal val="visible"/>
                                      </p:to>
                                    </p:set>
                                    <p:animEffect transition="in" filter="wipe(down)">
                                      <p:cBhvr>
                                        <p:cTn id="236" dur="500"/>
                                        <p:tgtEl>
                                          <p:spTgt spid="283"/>
                                        </p:tgtEl>
                                      </p:cBhvr>
                                    </p:animEffect>
                                  </p:childTnLst>
                                </p:cTn>
                              </p:par>
                              <p:par>
                                <p:cTn id="237" presetID="22" presetClass="entr" presetSubtype="4" fill="hold" nodeType="withEffect">
                                  <p:stCondLst>
                                    <p:cond delay="0"/>
                                  </p:stCondLst>
                                  <p:childTnLst>
                                    <p:set>
                                      <p:cBhvr>
                                        <p:cTn id="238" dur="1" fill="hold">
                                          <p:stCondLst>
                                            <p:cond delay="0"/>
                                          </p:stCondLst>
                                        </p:cTn>
                                        <p:tgtEl>
                                          <p:spTgt spid="237"/>
                                        </p:tgtEl>
                                        <p:attrNameLst>
                                          <p:attrName>style.visibility</p:attrName>
                                        </p:attrNameLst>
                                      </p:cBhvr>
                                      <p:to>
                                        <p:strVal val="visible"/>
                                      </p:to>
                                    </p:set>
                                    <p:animEffect transition="in" filter="wipe(down)">
                                      <p:cBhvr>
                                        <p:cTn id="239" dur="500"/>
                                        <p:tgtEl>
                                          <p:spTgt spid="237"/>
                                        </p:tgtEl>
                                      </p:cBhvr>
                                    </p:animEffect>
                                  </p:childTnLst>
                                </p:cTn>
                              </p:par>
                              <p:par>
                                <p:cTn id="240" presetID="22" presetClass="entr" presetSubtype="4" fill="hold" nodeType="withEffect">
                                  <p:stCondLst>
                                    <p:cond delay="0"/>
                                  </p:stCondLst>
                                  <p:childTnLst>
                                    <p:set>
                                      <p:cBhvr>
                                        <p:cTn id="241" dur="1" fill="hold">
                                          <p:stCondLst>
                                            <p:cond delay="0"/>
                                          </p:stCondLst>
                                        </p:cTn>
                                        <p:tgtEl>
                                          <p:spTgt spid="238"/>
                                        </p:tgtEl>
                                        <p:attrNameLst>
                                          <p:attrName>style.visibility</p:attrName>
                                        </p:attrNameLst>
                                      </p:cBhvr>
                                      <p:to>
                                        <p:strVal val="visible"/>
                                      </p:to>
                                    </p:set>
                                    <p:animEffect transition="in" filter="wipe(down)">
                                      <p:cBhvr>
                                        <p:cTn id="242" dur="500"/>
                                        <p:tgtEl>
                                          <p:spTgt spid="238"/>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nodeType="clickEffect">
                                  <p:stCondLst>
                                    <p:cond delay="0"/>
                                  </p:stCondLst>
                                  <p:childTnLst>
                                    <p:set>
                                      <p:cBhvr>
                                        <p:cTn id="246" dur="1" fill="hold">
                                          <p:stCondLst>
                                            <p:cond delay="0"/>
                                          </p:stCondLst>
                                        </p:cTn>
                                        <p:tgtEl>
                                          <p:spTgt spid="274"/>
                                        </p:tgtEl>
                                        <p:attrNameLst>
                                          <p:attrName>style.visibility</p:attrName>
                                        </p:attrNameLst>
                                      </p:cBhvr>
                                      <p:to>
                                        <p:strVal val="visible"/>
                                      </p:to>
                                    </p:set>
                                    <p:animEffect transition="in" filter="wipe(down)">
                                      <p:cBhvr>
                                        <p:cTn id="247" dur="500"/>
                                        <p:tgtEl>
                                          <p:spTgt spid="274"/>
                                        </p:tgtEl>
                                      </p:cBhvr>
                                    </p:animEffect>
                                  </p:childTnLst>
                                </p:cTn>
                              </p:par>
                              <p:par>
                                <p:cTn id="248" presetID="22" presetClass="entr" presetSubtype="4" fill="hold" nodeType="withEffect">
                                  <p:stCondLst>
                                    <p:cond delay="0"/>
                                  </p:stCondLst>
                                  <p:childTnLst>
                                    <p:set>
                                      <p:cBhvr>
                                        <p:cTn id="249" dur="1" fill="hold">
                                          <p:stCondLst>
                                            <p:cond delay="0"/>
                                          </p:stCondLst>
                                        </p:cTn>
                                        <p:tgtEl>
                                          <p:spTgt spid="203"/>
                                        </p:tgtEl>
                                        <p:attrNameLst>
                                          <p:attrName>style.visibility</p:attrName>
                                        </p:attrNameLst>
                                      </p:cBhvr>
                                      <p:to>
                                        <p:strVal val="visible"/>
                                      </p:to>
                                    </p:set>
                                    <p:animEffect transition="in" filter="wipe(down)">
                                      <p:cBhvr>
                                        <p:cTn id="250" dur="500"/>
                                        <p:tgtEl>
                                          <p:spTgt spid="203"/>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4" fill="hold" grpId="0" nodeType="clickEffect">
                                  <p:stCondLst>
                                    <p:cond delay="0"/>
                                  </p:stCondLst>
                                  <p:childTnLst>
                                    <p:set>
                                      <p:cBhvr>
                                        <p:cTn id="254" dur="1" fill="hold">
                                          <p:stCondLst>
                                            <p:cond delay="0"/>
                                          </p:stCondLst>
                                        </p:cTn>
                                        <p:tgtEl>
                                          <p:spTgt spid="249"/>
                                        </p:tgtEl>
                                        <p:attrNameLst>
                                          <p:attrName>style.visibility</p:attrName>
                                        </p:attrNameLst>
                                      </p:cBhvr>
                                      <p:to>
                                        <p:strVal val="visible"/>
                                      </p:to>
                                    </p:set>
                                    <p:animEffect transition="in" filter="wipe(down)">
                                      <p:cBhvr>
                                        <p:cTn id="255" dur="500"/>
                                        <p:tgtEl>
                                          <p:spTgt spid="249"/>
                                        </p:tgtEl>
                                      </p:cBhvr>
                                    </p:animEffect>
                                  </p:childTnLst>
                                </p:cTn>
                              </p:par>
                            </p:childTnLst>
                          </p:cTn>
                        </p:par>
                      </p:childTnLst>
                    </p:cTn>
                  </p:par>
                  <p:par>
                    <p:cTn id="256" fill="hold">
                      <p:stCondLst>
                        <p:cond delay="indefinite"/>
                      </p:stCondLst>
                      <p:childTnLst>
                        <p:par>
                          <p:cTn id="257" fill="hold">
                            <p:stCondLst>
                              <p:cond delay="0"/>
                            </p:stCondLst>
                            <p:childTnLst>
                              <p:par>
                                <p:cTn id="258" presetID="2" presetClass="entr" presetSubtype="4" fill="hold" grpId="0" nodeType="clickEffect">
                                  <p:stCondLst>
                                    <p:cond delay="0"/>
                                  </p:stCondLst>
                                  <p:childTnLst>
                                    <p:set>
                                      <p:cBhvr>
                                        <p:cTn id="259" dur="1" fill="hold">
                                          <p:stCondLst>
                                            <p:cond delay="0"/>
                                          </p:stCondLst>
                                        </p:cTn>
                                        <p:tgtEl>
                                          <p:spTgt spid="256">
                                            <p:bg/>
                                          </p:spTgt>
                                        </p:tgtEl>
                                        <p:attrNameLst>
                                          <p:attrName>style.visibility</p:attrName>
                                        </p:attrNameLst>
                                      </p:cBhvr>
                                      <p:to>
                                        <p:strVal val="visible"/>
                                      </p:to>
                                    </p:set>
                                    <p:anim calcmode="lin" valueType="num">
                                      <p:cBhvr additive="base">
                                        <p:cTn id="260" dur="500" fill="hold"/>
                                        <p:tgtEl>
                                          <p:spTgt spid="256">
                                            <p:bg/>
                                          </p:spTgt>
                                        </p:tgtEl>
                                        <p:attrNameLst>
                                          <p:attrName>ppt_x</p:attrName>
                                        </p:attrNameLst>
                                      </p:cBhvr>
                                      <p:tavLst>
                                        <p:tav tm="0">
                                          <p:val>
                                            <p:strVal val="#ppt_x"/>
                                          </p:val>
                                        </p:tav>
                                        <p:tav tm="100000">
                                          <p:val>
                                            <p:strVal val="#ppt_x"/>
                                          </p:val>
                                        </p:tav>
                                      </p:tavLst>
                                    </p:anim>
                                    <p:anim calcmode="lin" valueType="num">
                                      <p:cBhvr additive="base">
                                        <p:cTn id="261" dur="500" fill="hold"/>
                                        <p:tgtEl>
                                          <p:spTgt spid="256">
                                            <p:bg/>
                                          </p:spTgt>
                                        </p:tgtEl>
                                        <p:attrNameLst>
                                          <p:attrName>ppt_y</p:attrName>
                                        </p:attrNameLst>
                                      </p:cBhvr>
                                      <p:tavLst>
                                        <p:tav tm="0">
                                          <p:val>
                                            <p:strVal val="1+#ppt_h/2"/>
                                          </p:val>
                                        </p:tav>
                                        <p:tav tm="100000">
                                          <p:val>
                                            <p:strVal val="#ppt_y"/>
                                          </p:val>
                                        </p:tav>
                                      </p:tavLst>
                                    </p:anim>
                                  </p:childTnLst>
                                </p:cTn>
                              </p:par>
                              <p:par>
                                <p:cTn id="262" presetID="2" presetClass="entr" presetSubtype="4" fill="hold" grpId="0" nodeType="withEffect">
                                  <p:stCondLst>
                                    <p:cond delay="0"/>
                                  </p:stCondLst>
                                  <p:childTnLst>
                                    <p:set>
                                      <p:cBhvr>
                                        <p:cTn id="263" dur="1" fill="hold">
                                          <p:stCondLst>
                                            <p:cond delay="0"/>
                                          </p:stCondLst>
                                        </p:cTn>
                                        <p:tgtEl>
                                          <p:spTgt spid="256">
                                            <p:txEl>
                                              <p:pRg st="0" end="0"/>
                                            </p:txEl>
                                          </p:spTgt>
                                        </p:tgtEl>
                                        <p:attrNameLst>
                                          <p:attrName>style.visibility</p:attrName>
                                        </p:attrNameLst>
                                      </p:cBhvr>
                                      <p:to>
                                        <p:strVal val="visible"/>
                                      </p:to>
                                    </p:set>
                                    <p:anim calcmode="lin" valueType="num">
                                      <p:cBhvr additive="base">
                                        <p:cTn id="264" dur="500" fill="hold"/>
                                        <p:tgtEl>
                                          <p:spTgt spid="256">
                                            <p:txEl>
                                              <p:pRg st="0" end="0"/>
                                            </p:txEl>
                                          </p:spTgt>
                                        </p:tgtEl>
                                        <p:attrNameLst>
                                          <p:attrName>ppt_x</p:attrName>
                                        </p:attrNameLst>
                                      </p:cBhvr>
                                      <p:tavLst>
                                        <p:tav tm="0">
                                          <p:val>
                                            <p:strVal val="#ppt_x"/>
                                          </p:val>
                                        </p:tav>
                                        <p:tav tm="100000">
                                          <p:val>
                                            <p:strVal val="#ppt_x"/>
                                          </p:val>
                                        </p:tav>
                                      </p:tavLst>
                                    </p:anim>
                                    <p:anim calcmode="lin" valueType="num">
                                      <p:cBhvr additive="base">
                                        <p:cTn id="265" dur="500" fill="hold"/>
                                        <p:tgtEl>
                                          <p:spTgt spid="2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6" fill="hold">
                      <p:stCondLst>
                        <p:cond delay="indefinite"/>
                      </p:stCondLst>
                      <p:childTnLst>
                        <p:par>
                          <p:cTn id="267" fill="hold">
                            <p:stCondLst>
                              <p:cond delay="0"/>
                            </p:stCondLst>
                            <p:childTnLst>
                              <p:par>
                                <p:cTn id="268" presetID="2" presetClass="entr" presetSubtype="4" fill="hold" grpId="0" nodeType="clickEffect">
                                  <p:stCondLst>
                                    <p:cond delay="0"/>
                                  </p:stCondLst>
                                  <p:childTnLst>
                                    <p:set>
                                      <p:cBhvr>
                                        <p:cTn id="269" dur="1" fill="hold">
                                          <p:stCondLst>
                                            <p:cond delay="0"/>
                                          </p:stCondLst>
                                        </p:cTn>
                                        <p:tgtEl>
                                          <p:spTgt spid="257">
                                            <p:bg/>
                                          </p:spTgt>
                                        </p:tgtEl>
                                        <p:attrNameLst>
                                          <p:attrName>style.visibility</p:attrName>
                                        </p:attrNameLst>
                                      </p:cBhvr>
                                      <p:to>
                                        <p:strVal val="visible"/>
                                      </p:to>
                                    </p:set>
                                    <p:anim calcmode="lin" valueType="num">
                                      <p:cBhvr additive="base">
                                        <p:cTn id="270" dur="500" fill="hold"/>
                                        <p:tgtEl>
                                          <p:spTgt spid="257">
                                            <p:bg/>
                                          </p:spTgt>
                                        </p:tgtEl>
                                        <p:attrNameLst>
                                          <p:attrName>ppt_x</p:attrName>
                                        </p:attrNameLst>
                                      </p:cBhvr>
                                      <p:tavLst>
                                        <p:tav tm="0">
                                          <p:val>
                                            <p:strVal val="#ppt_x"/>
                                          </p:val>
                                        </p:tav>
                                        <p:tav tm="100000">
                                          <p:val>
                                            <p:strVal val="#ppt_x"/>
                                          </p:val>
                                        </p:tav>
                                      </p:tavLst>
                                    </p:anim>
                                    <p:anim calcmode="lin" valueType="num">
                                      <p:cBhvr additive="base">
                                        <p:cTn id="271" dur="500" fill="hold"/>
                                        <p:tgtEl>
                                          <p:spTgt spid="257">
                                            <p:bg/>
                                          </p:spTgt>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257">
                                            <p:txEl>
                                              <p:pRg st="0" end="0"/>
                                            </p:txEl>
                                          </p:spTgt>
                                        </p:tgtEl>
                                        <p:attrNameLst>
                                          <p:attrName>style.visibility</p:attrName>
                                        </p:attrNameLst>
                                      </p:cBhvr>
                                      <p:to>
                                        <p:strVal val="visible"/>
                                      </p:to>
                                    </p:set>
                                    <p:anim calcmode="lin" valueType="num">
                                      <p:cBhvr additive="base">
                                        <p:cTn id="274" dur="500" fill="hold"/>
                                        <p:tgtEl>
                                          <p:spTgt spid="257">
                                            <p:txEl>
                                              <p:pRg st="0" end="0"/>
                                            </p:txEl>
                                          </p:spTgt>
                                        </p:tgtEl>
                                        <p:attrNameLst>
                                          <p:attrName>ppt_x</p:attrName>
                                        </p:attrNameLst>
                                      </p:cBhvr>
                                      <p:tavLst>
                                        <p:tav tm="0">
                                          <p:val>
                                            <p:strVal val="#ppt_x"/>
                                          </p:val>
                                        </p:tav>
                                        <p:tav tm="100000">
                                          <p:val>
                                            <p:strVal val="#ppt_x"/>
                                          </p:val>
                                        </p:tav>
                                      </p:tavLst>
                                    </p:anim>
                                    <p:anim calcmode="lin" valueType="num">
                                      <p:cBhvr additive="base">
                                        <p:cTn id="275" dur="500" fill="hold"/>
                                        <p:tgtEl>
                                          <p:spTgt spid="2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2" presetClass="entr" presetSubtype="4" fill="hold" grpId="0" nodeType="clickEffect">
                                  <p:stCondLst>
                                    <p:cond delay="0"/>
                                  </p:stCondLst>
                                  <p:childTnLst>
                                    <p:set>
                                      <p:cBhvr>
                                        <p:cTn id="279" dur="1" fill="hold">
                                          <p:stCondLst>
                                            <p:cond delay="0"/>
                                          </p:stCondLst>
                                        </p:cTn>
                                        <p:tgtEl>
                                          <p:spTgt spid="258">
                                            <p:bg/>
                                          </p:spTgt>
                                        </p:tgtEl>
                                        <p:attrNameLst>
                                          <p:attrName>style.visibility</p:attrName>
                                        </p:attrNameLst>
                                      </p:cBhvr>
                                      <p:to>
                                        <p:strVal val="visible"/>
                                      </p:to>
                                    </p:set>
                                    <p:anim calcmode="lin" valueType="num">
                                      <p:cBhvr additive="base">
                                        <p:cTn id="280" dur="500" fill="hold"/>
                                        <p:tgtEl>
                                          <p:spTgt spid="258">
                                            <p:bg/>
                                          </p:spTgt>
                                        </p:tgtEl>
                                        <p:attrNameLst>
                                          <p:attrName>ppt_x</p:attrName>
                                        </p:attrNameLst>
                                      </p:cBhvr>
                                      <p:tavLst>
                                        <p:tav tm="0">
                                          <p:val>
                                            <p:strVal val="#ppt_x"/>
                                          </p:val>
                                        </p:tav>
                                        <p:tav tm="100000">
                                          <p:val>
                                            <p:strVal val="#ppt_x"/>
                                          </p:val>
                                        </p:tav>
                                      </p:tavLst>
                                    </p:anim>
                                    <p:anim calcmode="lin" valueType="num">
                                      <p:cBhvr additive="base">
                                        <p:cTn id="281" dur="500" fill="hold"/>
                                        <p:tgtEl>
                                          <p:spTgt spid="258">
                                            <p:bg/>
                                          </p:spTgt>
                                        </p:tgtEl>
                                        <p:attrNameLst>
                                          <p:attrName>ppt_y</p:attrName>
                                        </p:attrNameLst>
                                      </p:cBhvr>
                                      <p:tavLst>
                                        <p:tav tm="0">
                                          <p:val>
                                            <p:strVal val="1+#ppt_h/2"/>
                                          </p:val>
                                        </p:tav>
                                        <p:tav tm="100000">
                                          <p:val>
                                            <p:strVal val="#ppt_y"/>
                                          </p:val>
                                        </p:tav>
                                      </p:tavLst>
                                    </p:anim>
                                  </p:childTnLst>
                                </p:cTn>
                              </p:par>
                              <p:par>
                                <p:cTn id="282" presetID="2" presetClass="entr" presetSubtype="4" fill="hold" grpId="0" nodeType="withEffect">
                                  <p:stCondLst>
                                    <p:cond delay="0"/>
                                  </p:stCondLst>
                                  <p:childTnLst>
                                    <p:set>
                                      <p:cBhvr>
                                        <p:cTn id="283" dur="1" fill="hold">
                                          <p:stCondLst>
                                            <p:cond delay="0"/>
                                          </p:stCondLst>
                                        </p:cTn>
                                        <p:tgtEl>
                                          <p:spTgt spid="258">
                                            <p:txEl>
                                              <p:pRg st="0" end="0"/>
                                            </p:txEl>
                                          </p:spTgt>
                                        </p:tgtEl>
                                        <p:attrNameLst>
                                          <p:attrName>style.visibility</p:attrName>
                                        </p:attrNameLst>
                                      </p:cBhvr>
                                      <p:to>
                                        <p:strVal val="visible"/>
                                      </p:to>
                                    </p:set>
                                    <p:anim calcmode="lin" valueType="num">
                                      <p:cBhvr additive="base">
                                        <p:cTn id="284" dur="500" fill="hold"/>
                                        <p:tgtEl>
                                          <p:spTgt spid="258">
                                            <p:txEl>
                                              <p:pRg st="0" end="0"/>
                                            </p:txEl>
                                          </p:spTgt>
                                        </p:tgtEl>
                                        <p:attrNameLst>
                                          <p:attrName>ppt_x</p:attrName>
                                        </p:attrNameLst>
                                      </p:cBhvr>
                                      <p:tavLst>
                                        <p:tav tm="0">
                                          <p:val>
                                            <p:strVal val="#ppt_x"/>
                                          </p:val>
                                        </p:tav>
                                        <p:tav tm="100000">
                                          <p:val>
                                            <p:strVal val="#ppt_x"/>
                                          </p:val>
                                        </p:tav>
                                      </p:tavLst>
                                    </p:anim>
                                    <p:anim calcmode="lin" valueType="num">
                                      <p:cBhvr additive="base">
                                        <p:cTn id="285" dur="500" fill="hold"/>
                                        <p:tgtEl>
                                          <p:spTgt spid="2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presetID="2" presetClass="entr" presetSubtype="4" fill="hold" grpId="0" nodeType="clickEffect">
                                  <p:stCondLst>
                                    <p:cond delay="0"/>
                                  </p:stCondLst>
                                  <p:childTnLst>
                                    <p:set>
                                      <p:cBhvr>
                                        <p:cTn id="289" dur="1" fill="hold">
                                          <p:stCondLst>
                                            <p:cond delay="0"/>
                                          </p:stCondLst>
                                        </p:cTn>
                                        <p:tgtEl>
                                          <p:spTgt spid="259">
                                            <p:bg/>
                                          </p:spTgt>
                                        </p:tgtEl>
                                        <p:attrNameLst>
                                          <p:attrName>style.visibility</p:attrName>
                                        </p:attrNameLst>
                                      </p:cBhvr>
                                      <p:to>
                                        <p:strVal val="visible"/>
                                      </p:to>
                                    </p:set>
                                    <p:anim calcmode="lin" valueType="num">
                                      <p:cBhvr additive="base">
                                        <p:cTn id="290" dur="500" fill="hold"/>
                                        <p:tgtEl>
                                          <p:spTgt spid="259">
                                            <p:bg/>
                                          </p:spTgt>
                                        </p:tgtEl>
                                        <p:attrNameLst>
                                          <p:attrName>ppt_x</p:attrName>
                                        </p:attrNameLst>
                                      </p:cBhvr>
                                      <p:tavLst>
                                        <p:tav tm="0">
                                          <p:val>
                                            <p:strVal val="#ppt_x"/>
                                          </p:val>
                                        </p:tav>
                                        <p:tav tm="100000">
                                          <p:val>
                                            <p:strVal val="#ppt_x"/>
                                          </p:val>
                                        </p:tav>
                                      </p:tavLst>
                                    </p:anim>
                                    <p:anim calcmode="lin" valueType="num">
                                      <p:cBhvr additive="base">
                                        <p:cTn id="291" dur="500" fill="hold"/>
                                        <p:tgtEl>
                                          <p:spTgt spid="259">
                                            <p:bg/>
                                          </p:spTgt>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259">
                                            <p:txEl>
                                              <p:pRg st="0" end="0"/>
                                            </p:txEl>
                                          </p:spTgt>
                                        </p:tgtEl>
                                        <p:attrNameLst>
                                          <p:attrName>style.visibility</p:attrName>
                                        </p:attrNameLst>
                                      </p:cBhvr>
                                      <p:to>
                                        <p:strVal val="visible"/>
                                      </p:to>
                                    </p:set>
                                    <p:anim calcmode="lin" valueType="num">
                                      <p:cBhvr additive="base">
                                        <p:cTn id="294" dur="500" fill="hold"/>
                                        <p:tgtEl>
                                          <p:spTgt spid="259">
                                            <p:txEl>
                                              <p:pRg st="0" end="0"/>
                                            </p:txEl>
                                          </p:spTgt>
                                        </p:tgtEl>
                                        <p:attrNameLst>
                                          <p:attrName>ppt_x</p:attrName>
                                        </p:attrNameLst>
                                      </p:cBhvr>
                                      <p:tavLst>
                                        <p:tav tm="0">
                                          <p:val>
                                            <p:strVal val="#ppt_x"/>
                                          </p:val>
                                        </p:tav>
                                        <p:tav tm="100000">
                                          <p:val>
                                            <p:strVal val="#ppt_x"/>
                                          </p:val>
                                        </p:tav>
                                      </p:tavLst>
                                    </p:anim>
                                    <p:anim calcmode="lin" valueType="num">
                                      <p:cBhvr additive="base">
                                        <p:cTn id="295" dur="500" fill="hold"/>
                                        <p:tgtEl>
                                          <p:spTgt spid="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presetID="2" presetClass="entr" presetSubtype="4" fill="hold" grpId="0" nodeType="clickEffect">
                                  <p:stCondLst>
                                    <p:cond delay="0"/>
                                  </p:stCondLst>
                                  <p:childTnLst>
                                    <p:set>
                                      <p:cBhvr>
                                        <p:cTn id="299" dur="1" fill="hold">
                                          <p:stCondLst>
                                            <p:cond delay="0"/>
                                          </p:stCondLst>
                                        </p:cTn>
                                        <p:tgtEl>
                                          <p:spTgt spid="260">
                                            <p:bg/>
                                          </p:spTgt>
                                        </p:tgtEl>
                                        <p:attrNameLst>
                                          <p:attrName>style.visibility</p:attrName>
                                        </p:attrNameLst>
                                      </p:cBhvr>
                                      <p:to>
                                        <p:strVal val="visible"/>
                                      </p:to>
                                    </p:set>
                                    <p:anim calcmode="lin" valueType="num">
                                      <p:cBhvr additive="base">
                                        <p:cTn id="300" dur="500" fill="hold"/>
                                        <p:tgtEl>
                                          <p:spTgt spid="260">
                                            <p:bg/>
                                          </p:spTgt>
                                        </p:tgtEl>
                                        <p:attrNameLst>
                                          <p:attrName>ppt_x</p:attrName>
                                        </p:attrNameLst>
                                      </p:cBhvr>
                                      <p:tavLst>
                                        <p:tav tm="0">
                                          <p:val>
                                            <p:strVal val="#ppt_x"/>
                                          </p:val>
                                        </p:tav>
                                        <p:tav tm="100000">
                                          <p:val>
                                            <p:strVal val="#ppt_x"/>
                                          </p:val>
                                        </p:tav>
                                      </p:tavLst>
                                    </p:anim>
                                    <p:anim calcmode="lin" valueType="num">
                                      <p:cBhvr additive="base">
                                        <p:cTn id="301" dur="500" fill="hold"/>
                                        <p:tgtEl>
                                          <p:spTgt spid="260">
                                            <p:bg/>
                                          </p:spTgt>
                                        </p:tgtEl>
                                        <p:attrNameLst>
                                          <p:attrName>ppt_y</p:attrName>
                                        </p:attrNameLst>
                                      </p:cBhvr>
                                      <p:tavLst>
                                        <p:tav tm="0">
                                          <p:val>
                                            <p:strVal val="1+#ppt_h/2"/>
                                          </p:val>
                                        </p:tav>
                                        <p:tav tm="100000">
                                          <p:val>
                                            <p:strVal val="#ppt_y"/>
                                          </p:val>
                                        </p:tav>
                                      </p:tavLst>
                                    </p:anim>
                                  </p:childTnLst>
                                </p:cTn>
                              </p:par>
                              <p:par>
                                <p:cTn id="302" presetID="2" presetClass="entr" presetSubtype="4" fill="hold" grpId="0" nodeType="withEffect">
                                  <p:stCondLst>
                                    <p:cond delay="0"/>
                                  </p:stCondLst>
                                  <p:childTnLst>
                                    <p:set>
                                      <p:cBhvr>
                                        <p:cTn id="303" dur="1" fill="hold">
                                          <p:stCondLst>
                                            <p:cond delay="0"/>
                                          </p:stCondLst>
                                        </p:cTn>
                                        <p:tgtEl>
                                          <p:spTgt spid="260">
                                            <p:txEl>
                                              <p:pRg st="0" end="0"/>
                                            </p:txEl>
                                          </p:spTgt>
                                        </p:tgtEl>
                                        <p:attrNameLst>
                                          <p:attrName>style.visibility</p:attrName>
                                        </p:attrNameLst>
                                      </p:cBhvr>
                                      <p:to>
                                        <p:strVal val="visible"/>
                                      </p:to>
                                    </p:set>
                                    <p:anim calcmode="lin" valueType="num">
                                      <p:cBhvr additive="base">
                                        <p:cTn id="304" dur="500" fill="hold"/>
                                        <p:tgtEl>
                                          <p:spTgt spid="260">
                                            <p:txEl>
                                              <p:pRg st="0" end="0"/>
                                            </p:txEl>
                                          </p:spTgt>
                                        </p:tgtEl>
                                        <p:attrNameLst>
                                          <p:attrName>ppt_x</p:attrName>
                                        </p:attrNameLst>
                                      </p:cBhvr>
                                      <p:tavLst>
                                        <p:tav tm="0">
                                          <p:val>
                                            <p:strVal val="#ppt_x"/>
                                          </p:val>
                                        </p:tav>
                                        <p:tav tm="100000">
                                          <p:val>
                                            <p:strVal val="#ppt_x"/>
                                          </p:val>
                                        </p:tav>
                                      </p:tavLst>
                                    </p:anim>
                                    <p:anim calcmode="lin" valueType="num">
                                      <p:cBhvr additive="base">
                                        <p:cTn id="305" dur="500" fill="hold"/>
                                        <p:tgtEl>
                                          <p:spTgt spid="2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p:bldP spid="256" grpId="0" build="allAtOnce" animBg="1"/>
      <p:bldP spid="257" grpId="0" build="allAtOnce" animBg="1"/>
      <p:bldP spid="258" grpId="0" build="allAtOnce" animBg="1"/>
      <p:bldP spid="259" grpId="0" build="allAtOnce" animBg="1"/>
      <p:bldP spid="260" grpId="0" build="allAtOnce"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773217"/>
            <a:ext cx="9059594" cy="5491303"/>
          </a:xfrm>
          <a:prstGeom prst="rect">
            <a:avLst/>
          </a:prstGeom>
        </p:spPr>
      </p:pic>
    </p:spTree>
    <p:extLst>
      <p:ext uri="{BB962C8B-B14F-4D97-AF65-F5344CB8AC3E}">
        <p14:creationId xmlns:p14="http://schemas.microsoft.com/office/powerpoint/2010/main" val="4043695547"/>
      </p:ext>
    </p:extLst>
  </p:cSld>
  <p:clrMapOvr>
    <a:masterClrMapping/>
  </p:clrMapOvr>
  <mc:AlternateContent xmlns:mc="http://schemas.openxmlformats.org/markup-compatibility/2006" xmlns:p14="http://schemas.microsoft.com/office/powerpoint/2010/main">
    <mc:Choice Requires="p14">
      <p:transition spd="slow" p14:dur="2000" advClick="0" advTm="7300"/>
    </mc:Choice>
    <mc:Fallback xmlns="">
      <p:transition spd="slow" advClick="0" advTm="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11952" y="2028698"/>
            <a:ext cx="3300413" cy="339324"/>
          </a:xfrm>
          <a:prstGeom prst="rect">
            <a:avLst/>
          </a:prstGeom>
        </p:spPr>
        <p:txBody>
          <a:bodyPr wrap="square">
            <a:spAutoFit/>
          </a:bodyPr>
          <a:lstStyle/>
          <a:p>
            <a:pPr algn="ctr">
              <a:lnSpc>
                <a:spcPct val="107000"/>
              </a:lnSpc>
              <a:spcAft>
                <a:spcPts val="600"/>
              </a:spcAft>
            </a:pPr>
            <a:r>
              <a:rPr lang="fa-IR" sz="1500" b="1" dirty="0">
                <a:latin typeface="IRANSans" panose="02040503050201020203" pitchFamily="18" charset="-78"/>
                <a:cs typeface="IRANSans" panose="02040503050201020203" pitchFamily="18" charset="-78"/>
              </a:rPr>
              <a:t>در بخش کشاورزی کشور</a:t>
            </a:r>
          </a:p>
        </p:txBody>
      </p:sp>
      <p:sp>
        <p:nvSpPr>
          <p:cNvPr id="28" name="Rectangle 27"/>
          <p:cNvSpPr/>
          <p:nvPr/>
        </p:nvSpPr>
        <p:spPr>
          <a:xfrm>
            <a:off x="1013454" y="2034440"/>
            <a:ext cx="3300413" cy="339324"/>
          </a:xfrm>
          <a:prstGeom prst="rect">
            <a:avLst/>
          </a:prstGeom>
        </p:spPr>
        <p:txBody>
          <a:bodyPr wrap="square">
            <a:spAutoFit/>
          </a:bodyPr>
          <a:lstStyle/>
          <a:p>
            <a:pPr algn="ctr">
              <a:lnSpc>
                <a:spcPct val="107000"/>
              </a:lnSpc>
              <a:spcAft>
                <a:spcPts val="600"/>
              </a:spcAft>
            </a:pPr>
            <a:r>
              <a:rPr lang="fa-IR" sz="1500" b="1" dirty="0">
                <a:latin typeface="IRANSans" panose="02040503050201020203" pitchFamily="18" charset="-78"/>
                <a:cs typeface="IRANSans" panose="02040503050201020203" pitchFamily="18" charset="-78"/>
              </a:rPr>
              <a:t>صنعت و معدن، خدمات و توزیعی کشور</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403" y="2273839"/>
            <a:ext cx="3830693" cy="35869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35" y="2206488"/>
            <a:ext cx="3644380" cy="3721621"/>
          </a:xfrm>
          <a:prstGeom prst="rect">
            <a:avLst/>
          </a:prstGeom>
        </p:spPr>
      </p:pic>
    </p:spTree>
    <p:extLst>
      <p:ext uri="{BB962C8B-B14F-4D97-AF65-F5344CB8AC3E}">
        <p14:creationId xmlns:p14="http://schemas.microsoft.com/office/powerpoint/2010/main" val="866432230"/>
      </p:ext>
    </p:extLst>
  </p:cSld>
  <p:clrMapOvr>
    <a:masterClrMapping/>
  </p:clrMapOvr>
  <mc:AlternateContent xmlns:mc="http://schemas.openxmlformats.org/markup-compatibility/2006" xmlns:p14="http://schemas.microsoft.com/office/powerpoint/2010/main">
    <mc:Choice Requires="p14">
      <p:transition spd="slow" p14:dur="2000" advClick="0" advTm="7300"/>
    </mc:Choice>
    <mc:Fallback xmlns="">
      <p:transition spd="slow" advClick="0" advTm="7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500"/>
                                        <p:tgtEl>
                                          <p:spTgt spid="2"/>
                                        </p:tgtEl>
                                      </p:cBhvr>
                                    </p:animEffect>
                                  </p:childTnLst>
                                </p:cTn>
                              </p:par>
                            </p:childTnLst>
                          </p:cTn>
                        </p:par>
                        <p:par>
                          <p:cTn id="14" fill="hold">
                            <p:stCondLst>
                              <p:cond delay="2500"/>
                            </p:stCondLst>
                            <p:childTnLst>
                              <p:par>
                                <p:cTn id="15" presetID="47"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786662" y="5572414"/>
            <a:ext cx="7198472" cy="71421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34" name="Rectangle 33"/>
          <p:cNvSpPr/>
          <p:nvPr/>
        </p:nvSpPr>
        <p:spPr>
          <a:xfrm>
            <a:off x="786662" y="4428900"/>
            <a:ext cx="7213568" cy="714215"/>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33" name="Rectangle 32"/>
          <p:cNvSpPr/>
          <p:nvPr/>
        </p:nvSpPr>
        <p:spPr>
          <a:xfrm>
            <a:off x="786662" y="3286157"/>
            <a:ext cx="7198472" cy="714215"/>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32" name="Rectangle 31"/>
          <p:cNvSpPr/>
          <p:nvPr/>
        </p:nvSpPr>
        <p:spPr>
          <a:xfrm>
            <a:off x="786662" y="2143413"/>
            <a:ext cx="7183375" cy="714215"/>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4" name="Wave 3"/>
          <p:cNvSpPr/>
          <p:nvPr/>
        </p:nvSpPr>
        <p:spPr>
          <a:xfrm>
            <a:off x="0" y="642408"/>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algn="r" defTabSz="857573">
              <a:defRPr/>
            </a:pPr>
            <a:r>
              <a:rPr lang="en-US" sz="400" dirty="0">
                <a:solidFill>
                  <a:schemeClr val="bg1"/>
                </a:solidFill>
                <a:effectLst>
                  <a:outerShdw blurRad="38100" dist="38100" dir="2700000" algn="tl">
                    <a:srgbClr val="000000">
                      <a:alpha val="43137"/>
                    </a:srgbClr>
                  </a:outerShdw>
                </a:effectLst>
                <a:cs typeface="B Titr" pitchFamily="2" charset="-78"/>
              </a:rPr>
              <a:t>  </a:t>
            </a:r>
            <a:r>
              <a:rPr lang="fa-IR" sz="400" dirty="0">
                <a:solidFill>
                  <a:schemeClr val="bg1"/>
                </a:solidFill>
                <a:effectLst>
                  <a:outerShdw blurRad="38100" dist="38100" dir="2700000" algn="tl">
                    <a:srgbClr val="000000">
                      <a:alpha val="43137"/>
                    </a:srgbClr>
                  </a:outerShdw>
                </a:effectLst>
                <a:cs typeface="B Titr" pitchFamily="2" charset="-78"/>
              </a:rPr>
              <a:t>                                              </a:t>
            </a:r>
            <a:r>
              <a:rPr lang="fa-IR" sz="2799" b="1" dirty="0">
                <a:solidFill>
                  <a:schemeClr val="bg1"/>
                </a:solidFill>
                <a:effectLst>
                  <a:outerShdw blurRad="38100" dist="38100" dir="2700000" algn="tl">
                    <a:srgbClr val="000000">
                      <a:alpha val="43137"/>
                    </a:srgbClr>
                  </a:outerShdw>
                </a:effectLst>
                <a:latin typeface="Calibri" pitchFamily="34" charset="0"/>
                <a:cs typeface="Titr" pitchFamily="2" charset="-78"/>
              </a:rPr>
              <a:t>موقعيت تعاون درجهان</a:t>
            </a:r>
            <a:r>
              <a:rPr lang="fa-IR" sz="2799" dirty="0">
                <a:solidFill>
                  <a:schemeClr val="bg1"/>
                </a:solidFill>
                <a:effectLst>
                  <a:outerShdw blurRad="38100" dist="38100" dir="2700000" algn="tl">
                    <a:srgbClr val="000000">
                      <a:alpha val="43137"/>
                    </a:srgbClr>
                  </a:outerShdw>
                </a:effectLst>
                <a:cs typeface="B Titr" pitchFamily="2" charset="-78"/>
              </a:rPr>
              <a:t> </a:t>
            </a:r>
            <a:endParaRPr lang="en-US" sz="2799" dirty="0">
              <a:solidFill>
                <a:schemeClr val="bg1"/>
              </a:solidFill>
              <a:effectLst>
                <a:outerShdw blurRad="38100" dist="38100" dir="2700000" algn="tl">
                  <a:srgbClr val="000000">
                    <a:alpha val="43137"/>
                  </a:srgbClr>
                </a:outerShdw>
              </a:effectLst>
              <a:cs typeface="B Titr" pitchFamily="2" charset="-78"/>
            </a:endParaRPr>
          </a:p>
        </p:txBody>
      </p:sp>
      <p:sp>
        <p:nvSpPr>
          <p:cNvPr id="19" name="TextBox 18"/>
          <p:cNvSpPr txBox="1"/>
          <p:nvPr/>
        </p:nvSpPr>
        <p:spPr>
          <a:xfrm>
            <a:off x="858084" y="2143414"/>
            <a:ext cx="7127050" cy="1015428"/>
          </a:xfrm>
          <a:prstGeom prst="rect">
            <a:avLst/>
          </a:prstGeom>
          <a:noFill/>
        </p:spPr>
        <p:txBody>
          <a:bodyPr wrap="square" rtlCol="1">
            <a:spAutoFit/>
          </a:bodyPr>
          <a:lstStyle/>
          <a:p>
            <a:pPr algn="r" rtl="1">
              <a:spcBef>
                <a:spcPct val="50000"/>
              </a:spcBef>
            </a:pPr>
            <a:r>
              <a:rPr lang="fa-IR" sz="2000" dirty="0">
                <a:solidFill>
                  <a:schemeClr val="bg1"/>
                </a:solidFill>
                <a:latin typeface="Open Sans"/>
                <a:cs typeface="B Yekan" pitchFamily="2" charset="-78"/>
              </a:rPr>
              <a:t>تعاونیها درنیوزلند با 25درصد؛ فنلاند و فلیپین با 16درصد؛فرانسه با 14 درصد؛ سویس و هلند با 11درصد بیشترین سهم را از تولید ناخالص ملی دارند</a:t>
            </a:r>
            <a:endParaRPr lang="en-US" sz="2000" dirty="0">
              <a:solidFill>
                <a:schemeClr val="bg1"/>
              </a:solidFill>
              <a:latin typeface="Open Sans"/>
              <a:cs typeface="B Yekan" pitchFamily="2" charset="-78"/>
            </a:endParaRPr>
          </a:p>
        </p:txBody>
      </p:sp>
      <p:sp>
        <p:nvSpPr>
          <p:cNvPr id="20" name="Rectangle 19"/>
          <p:cNvSpPr/>
          <p:nvPr/>
        </p:nvSpPr>
        <p:spPr>
          <a:xfrm>
            <a:off x="786662" y="4428901"/>
            <a:ext cx="7228633" cy="707722"/>
          </a:xfrm>
          <a:prstGeom prst="rect">
            <a:avLst/>
          </a:prstGeom>
        </p:spPr>
        <p:txBody>
          <a:bodyPr wrap="square">
            <a:spAutoFit/>
          </a:bodyPr>
          <a:lstStyle/>
          <a:p>
            <a:pPr algn="r" rtl="1"/>
            <a:r>
              <a:rPr lang="fa-IR" sz="2000" dirty="0">
                <a:solidFill>
                  <a:schemeClr val="bg1"/>
                </a:solidFill>
                <a:latin typeface="Open Sans"/>
                <a:cs typeface="B Yekan" pitchFamily="2" charset="-78"/>
              </a:rPr>
              <a:t>سهم  تعاونیها در توزیع لبنیات : انگلستان 90 درصد، فنلاند 96 درصد دانمارک 94 درصد</a:t>
            </a:r>
          </a:p>
        </p:txBody>
      </p:sp>
      <p:sp>
        <p:nvSpPr>
          <p:cNvPr id="21" name="Rectangle 20"/>
          <p:cNvSpPr/>
          <p:nvPr/>
        </p:nvSpPr>
        <p:spPr>
          <a:xfrm>
            <a:off x="715241" y="3286157"/>
            <a:ext cx="7213568" cy="707722"/>
          </a:xfrm>
          <a:prstGeom prst="rect">
            <a:avLst/>
          </a:prstGeom>
        </p:spPr>
        <p:txBody>
          <a:bodyPr wrap="square">
            <a:spAutoFit/>
          </a:bodyPr>
          <a:lstStyle/>
          <a:p>
            <a:pPr algn="r" rtl="1"/>
            <a:r>
              <a:rPr lang="fa-IR" sz="2000" dirty="0">
                <a:solidFill>
                  <a:schemeClr val="bg1"/>
                </a:solidFill>
                <a:latin typeface="Open Sans"/>
                <a:cs typeface="B Yekan" pitchFamily="2" charset="-78"/>
              </a:rPr>
              <a:t>تعاونیهای فرانسه با 200میلیارد دلار؛ آمریکا، آلمان و ژاپن با 150 میلیارد دلار بیشترین گردش مالی را دارند</a:t>
            </a:r>
            <a:endParaRPr lang="en-US" sz="2000" dirty="0">
              <a:solidFill>
                <a:schemeClr val="bg1"/>
              </a:solidFill>
              <a:latin typeface="Open Sans"/>
              <a:cs typeface="B Yekan" pitchFamily="2" charset="-78"/>
            </a:endParaRPr>
          </a:p>
        </p:txBody>
      </p:sp>
      <p:sp>
        <p:nvSpPr>
          <p:cNvPr id="22" name="Rectangle 21"/>
          <p:cNvSpPr/>
          <p:nvPr/>
        </p:nvSpPr>
        <p:spPr>
          <a:xfrm>
            <a:off x="786662" y="5571644"/>
            <a:ext cx="7142147" cy="707722"/>
          </a:xfrm>
          <a:prstGeom prst="rect">
            <a:avLst/>
          </a:prstGeom>
        </p:spPr>
        <p:txBody>
          <a:bodyPr wrap="square">
            <a:spAutoFit/>
          </a:bodyPr>
          <a:lstStyle/>
          <a:p>
            <a:pPr algn="r" rtl="1" eaLnBrk="0" hangingPunct="0"/>
            <a:r>
              <a:rPr lang="fa-IR" sz="2000" dirty="0">
                <a:solidFill>
                  <a:schemeClr val="bg1"/>
                </a:solidFill>
                <a:latin typeface="Open Sans"/>
                <a:cs typeface="B Yekan" pitchFamily="2" charset="-78"/>
              </a:rPr>
              <a:t>سهم تعاونیها در بازاریابی محصولات کشاورزی: آمریکا 30 درصد، اروپا 55 درصد </a:t>
            </a:r>
          </a:p>
        </p:txBody>
      </p:sp>
      <p:sp>
        <p:nvSpPr>
          <p:cNvPr id="24" name="Rectangle 23"/>
          <p:cNvSpPr/>
          <p:nvPr/>
        </p:nvSpPr>
        <p:spPr>
          <a:xfrm>
            <a:off x="8000230" y="2000570"/>
            <a:ext cx="785636" cy="99990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p:cNvSpPr/>
          <p:nvPr/>
        </p:nvSpPr>
        <p:spPr>
          <a:xfrm>
            <a:off x="8015327" y="3143314"/>
            <a:ext cx="785636" cy="99990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ectangle 25"/>
          <p:cNvSpPr/>
          <p:nvPr/>
        </p:nvSpPr>
        <p:spPr>
          <a:xfrm>
            <a:off x="8030424" y="4286057"/>
            <a:ext cx="785636" cy="99990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Rectangle 26"/>
          <p:cNvSpPr/>
          <p:nvPr/>
        </p:nvSpPr>
        <p:spPr>
          <a:xfrm>
            <a:off x="8015327" y="5429571"/>
            <a:ext cx="785636" cy="99990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8" name="Picture 3" descr="C:\Users\kalantari\Desktop\images.png"/>
          <p:cNvPicPr>
            <a:picLocks noChangeAspect="1" noChangeArrowheads="1"/>
          </p:cNvPicPr>
          <p:nvPr/>
        </p:nvPicPr>
        <p:blipFill>
          <a:blip r:embed="rId2"/>
          <a:srcRect/>
          <a:stretch>
            <a:fillRect/>
          </a:stretch>
        </p:blipFill>
        <p:spPr bwMode="auto">
          <a:xfrm>
            <a:off x="8214495" y="3357579"/>
            <a:ext cx="499950" cy="600244"/>
          </a:xfrm>
          <a:prstGeom prst="rect">
            <a:avLst/>
          </a:prstGeom>
          <a:noFill/>
        </p:spPr>
      </p:pic>
      <p:pic>
        <p:nvPicPr>
          <p:cNvPr id="4098" name="Picture 2" descr="C:\Users\kalantari\Desktop\eeeee.jpg"/>
          <p:cNvPicPr>
            <a:picLocks noChangeAspect="1" noChangeArrowheads="1"/>
          </p:cNvPicPr>
          <p:nvPr/>
        </p:nvPicPr>
        <p:blipFill>
          <a:blip r:embed="rId3"/>
          <a:srcRect/>
          <a:stretch>
            <a:fillRect/>
          </a:stretch>
        </p:blipFill>
        <p:spPr bwMode="auto">
          <a:xfrm>
            <a:off x="8071652" y="2214835"/>
            <a:ext cx="714215" cy="714215"/>
          </a:xfrm>
          <a:prstGeom prst="rect">
            <a:avLst/>
          </a:prstGeom>
          <a:noFill/>
        </p:spPr>
      </p:pic>
      <p:pic>
        <p:nvPicPr>
          <p:cNvPr id="4099" name="Picture 3" descr="C:\Users\kalantari\Desktop\Milk-Bottle-icon.png"/>
          <p:cNvPicPr>
            <a:picLocks noChangeAspect="1" noChangeArrowheads="1"/>
          </p:cNvPicPr>
          <p:nvPr/>
        </p:nvPicPr>
        <p:blipFill>
          <a:blip r:embed="rId4" cstate="print"/>
          <a:srcRect/>
          <a:stretch>
            <a:fillRect/>
          </a:stretch>
        </p:blipFill>
        <p:spPr bwMode="auto">
          <a:xfrm>
            <a:off x="8101019" y="4428901"/>
            <a:ext cx="684848" cy="684848"/>
          </a:xfrm>
          <a:prstGeom prst="rect">
            <a:avLst/>
          </a:prstGeom>
          <a:noFill/>
        </p:spPr>
      </p:pic>
      <p:pic>
        <p:nvPicPr>
          <p:cNvPr id="4100" name="Picture 4" descr="C:\Users\kalantari\Desktop\123445.jpg"/>
          <p:cNvPicPr>
            <a:picLocks noChangeAspect="1" noChangeArrowheads="1"/>
          </p:cNvPicPr>
          <p:nvPr/>
        </p:nvPicPr>
        <p:blipFill>
          <a:blip r:embed="rId5"/>
          <a:srcRect/>
          <a:stretch>
            <a:fillRect/>
          </a:stretch>
        </p:blipFill>
        <p:spPr bwMode="auto">
          <a:xfrm>
            <a:off x="8143073" y="5513433"/>
            <a:ext cx="499950" cy="843847"/>
          </a:xfrm>
          <a:prstGeom prst="rect">
            <a:avLst/>
          </a:prstGeom>
          <a:noFill/>
        </p:spPr>
      </p:pic>
    </p:spTree>
    <p:extLst>
      <p:ext uri="{BB962C8B-B14F-4D97-AF65-F5344CB8AC3E}">
        <p14:creationId xmlns:p14="http://schemas.microsoft.com/office/powerpoint/2010/main" val="19397554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Bottom)">
                                      <p:cBhvr>
                                        <p:cTn id="7" dur="500"/>
                                        <p:tgtEl>
                                          <p:spTgt spid="3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lide(fromBottom)">
                                      <p:cBhvr>
                                        <p:cTn id="10" dur="500"/>
                                        <p:tgtEl>
                                          <p:spTgt spid="19"/>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lide(fromBottom)">
                                      <p:cBhvr>
                                        <p:cTn id="13" dur="500"/>
                                        <p:tgtEl>
                                          <p:spTgt spid="24"/>
                                        </p:tgtEl>
                                      </p:cBhvr>
                                    </p:animEffect>
                                  </p:childTnLst>
                                </p:cTn>
                              </p:par>
                              <p:par>
                                <p:cTn id="14" presetID="12" presetClass="entr" presetSubtype="4"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slide(fromBottom)">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lide(fromBottom)">
                                      <p:cBhvr>
                                        <p:cTn id="21" dur="500"/>
                                        <p:tgtEl>
                                          <p:spTgt spid="3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lide(fromBottom)">
                                      <p:cBhvr>
                                        <p:cTn id="24" dur="500"/>
                                        <p:tgtEl>
                                          <p:spTgt spid="2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lide(fromBottom)">
                                      <p:cBhvr>
                                        <p:cTn id="27" dur="500"/>
                                        <p:tgtEl>
                                          <p:spTgt spid="25"/>
                                        </p:tgtEl>
                                      </p:cBhvr>
                                    </p:animEffect>
                                  </p:childTnLst>
                                </p:cTn>
                              </p:par>
                              <p:par>
                                <p:cTn id="28" presetID="12" presetClass="entr" presetSubtype="4"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lide(fromBottom)">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slide(fromBottom)">
                                      <p:cBhvr>
                                        <p:cTn id="35" dur="500"/>
                                        <p:tgtEl>
                                          <p:spTgt spid="3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slide(fromBottom)">
                                      <p:cBhvr>
                                        <p:cTn id="38" dur="500"/>
                                        <p:tgtEl>
                                          <p:spTgt spid="20"/>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slide(fromBottom)">
                                      <p:cBhvr>
                                        <p:cTn id="41" dur="500"/>
                                        <p:tgtEl>
                                          <p:spTgt spid="26"/>
                                        </p:tgtEl>
                                      </p:cBhvr>
                                    </p:animEffect>
                                  </p:childTnLst>
                                </p:cTn>
                              </p:par>
                              <p:par>
                                <p:cTn id="42" presetID="12" presetClass="entr" presetSubtype="4" fill="hold" nodeType="withEffect">
                                  <p:stCondLst>
                                    <p:cond delay="0"/>
                                  </p:stCondLst>
                                  <p:childTnLst>
                                    <p:set>
                                      <p:cBhvr>
                                        <p:cTn id="43" dur="1" fill="hold">
                                          <p:stCondLst>
                                            <p:cond delay="0"/>
                                          </p:stCondLst>
                                        </p:cTn>
                                        <p:tgtEl>
                                          <p:spTgt spid="4099"/>
                                        </p:tgtEl>
                                        <p:attrNameLst>
                                          <p:attrName>style.visibility</p:attrName>
                                        </p:attrNameLst>
                                      </p:cBhvr>
                                      <p:to>
                                        <p:strVal val="visible"/>
                                      </p:to>
                                    </p:set>
                                    <p:animEffect transition="in" filter="slide(fromBottom)">
                                      <p:cBhvr>
                                        <p:cTn id="44" dur="500"/>
                                        <p:tgtEl>
                                          <p:spTgt spid="409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slide(fromBottom)">
                                      <p:cBhvr>
                                        <p:cTn id="49" dur="500"/>
                                        <p:tgtEl>
                                          <p:spTgt spid="35"/>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slide(fromBottom)">
                                      <p:cBhvr>
                                        <p:cTn id="55" dur="500"/>
                                        <p:tgtEl>
                                          <p:spTgt spid="27"/>
                                        </p:tgtEl>
                                      </p:cBhvr>
                                    </p:animEffect>
                                  </p:childTnLst>
                                </p:cTn>
                              </p:par>
                              <p:par>
                                <p:cTn id="56" presetID="12" presetClass="entr" presetSubtype="4" fill="hold" nodeType="withEffect">
                                  <p:stCondLst>
                                    <p:cond delay="0"/>
                                  </p:stCondLst>
                                  <p:childTnLst>
                                    <p:set>
                                      <p:cBhvr>
                                        <p:cTn id="57" dur="1" fill="hold">
                                          <p:stCondLst>
                                            <p:cond delay="0"/>
                                          </p:stCondLst>
                                        </p:cTn>
                                        <p:tgtEl>
                                          <p:spTgt spid="4100"/>
                                        </p:tgtEl>
                                        <p:attrNameLst>
                                          <p:attrName>style.visibility</p:attrName>
                                        </p:attrNameLst>
                                      </p:cBhvr>
                                      <p:to>
                                        <p:strVal val="visible"/>
                                      </p:to>
                                    </p:set>
                                    <p:animEffect transition="in" filter="slide(fromBottom)">
                                      <p:cBhvr>
                                        <p:cTn id="5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32" grpId="0" animBg="1"/>
      <p:bldP spid="19" grpId="0"/>
      <p:bldP spid="20" grpId="0"/>
      <p:bldP spid="21" grpId="0"/>
      <p:bldP spid="22" grpId="0"/>
      <p:bldP spid="24" grpId="0" animBg="1"/>
      <p:bldP spid="25" grpId="0" animBg="1"/>
      <p:bldP spid="26" grpId="0" animBg="1"/>
      <p:bldP spid="2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24511" y="189390"/>
            <a:ext cx="8494978" cy="6540910"/>
          </a:xfrm>
          <a:prstGeom prst="rect">
            <a:avLst/>
          </a:prstGeom>
          <a:ln>
            <a:noFill/>
          </a:ln>
          <a:effectLst>
            <a:outerShdw blurRad="292100" dist="139700" dir="2700000" algn="tl" rotWithShape="0">
              <a:srgbClr val="333333">
                <a:alpha val="65000"/>
              </a:srgbClr>
            </a:outerShdw>
          </a:effectLst>
        </p:spPr>
      </p:pic>
      <p:sp>
        <p:nvSpPr>
          <p:cNvPr id="4" name="Cloud Callout 3"/>
          <p:cNvSpPr/>
          <p:nvPr/>
        </p:nvSpPr>
        <p:spPr>
          <a:xfrm flipH="1">
            <a:off x="264" y="2133156"/>
            <a:ext cx="1655801" cy="647922"/>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3199" b="1" dirty="0">
                <a:solidFill>
                  <a:srgbClr val="C00000"/>
                </a:solidFill>
                <a:cs typeface="0 Badr" panose="00000400000000000000" pitchFamily="2" charset="-78"/>
              </a:rPr>
              <a:t>بیمه</a:t>
            </a:r>
            <a:endParaRPr lang="en-US" sz="3199" b="1" dirty="0">
              <a:solidFill>
                <a:srgbClr val="C00000"/>
              </a:solidFill>
              <a:cs typeface="0 Badr" panose="00000400000000000000" pitchFamily="2" charset="-78"/>
            </a:endParaRPr>
          </a:p>
        </p:txBody>
      </p:sp>
      <p:sp>
        <p:nvSpPr>
          <p:cNvPr id="6" name="Cloud Callout 5"/>
          <p:cNvSpPr/>
          <p:nvPr/>
        </p:nvSpPr>
        <p:spPr>
          <a:xfrm flipH="1">
            <a:off x="2782358" y="2277139"/>
            <a:ext cx="1373287" cy="647922"/>
          </a:xfrm>
          <a:prstGeom prst="cloudCallout">
            <a:avLst>
              <a:gd name="adj1" fmla="val -23602"/>
              <a:gd name="adj2" fmla="val 11865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1200" b="1" dirty="0">
                <a:solidFill>
                  <a:srgbClr val="C00000"/>
                </a:solidFill>
                <a:cs typeface="0 Badr" panose="00000400000000000000" pitchFamily="2" charset="-78"/>
              </a:rPr>
              <a:t>عمده فروشی و خرده فروشی</a:t>
            </a:r>
          </a:p>
          <a:p>
            <a:pPr algn="ctr"/>
            <a:endParaRPr lang="en-US" sz="1200" b="1" dirty="0">
              <a:solidFill>
                <a:srgbClr val="C00000"/>
              </a:solidFill>
              <a:cs typeface="0 Badr" panose="00000400000000000000" pitchFamily="2" charset="-78"/>
            </a:endParaRPr>
          </a:p>
        </p:txBody>
      </p:sp>
      <p:sp>
        <p:nvSpPr>
          <p:cNvPr id="7" name="Cloud Callout 6"/>
          <p:cNvSpPr/>
          <p:nvPr/>
        </p:nvSpPr>
        <p:spPr>
          <a:xfrm flipH="1">
            <a:off x="1539096" y="2094693"/>
            <a:ext cx="1401963" cy="647922"/>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000" b="1" dirty="0">
                <a:solidFill>
                  <a:srgbClr val="C00000"/>
                </a:solidFill>
                <a:cs typeface="0 Badr" panose="00000400000000000000" pitchFamily="2" charset="-78"/>
              </a:rPr>
              <a:t>کشاورزی</a:t>
            </a:r>
            <a:endParaRPr lang="en-US" sz="3199" b="1" dirty="0">
              <a:solidFill>
                <a:srgbClr val="C00000"/>
              </a:solidFill>
              <a:cs typeface="0 Badr" panose="00000400000000000000" pitchFamily="2" charset="-78"/>
            </a:endParaRPr>
          </a:p>
        </p:txBody>
      </p:sp>
      <p:sp>
        <p:nvSpPr>
          <p:cNvPr id="8" name="Cloud Callout 7"/>
          <p:cNvSpPr/>
          <p:nvPr/>
        </p:nvSpPr>
        <p:spPr>
          <a:xfrm flipH="1">
            <a:off x="5160647" y="2347572"/>
            <a:ext cx="1284995" cy="647922"/>
          </a:xfrm>
          <a:prstGeom prst="cloudCallout">
            <a:avLst>
              <a:gd name="adj1" fmla="val -1232"/>
              <a:gd name="adj2" fmla="val 7689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000" b="1" dirty="0">
                <a:solidFill>
                  <a:srgbClr val="C00000"/>
                </a:solidFill>
                <a:cs typeface="0 Badr" panose="00000400000000000000" pitchFamily="2" charset="-78"/>
              </a:rPr>
              <a:t>صنعت</a:t>
            </a:r>
            <a:endParaRPr lang="en-US" sz="2000" b="1" dirty="0">
              <a:solidFill>
                <a:srgbClr val="C00000"/>
              </a:solidFill>
              <a:cs typeface="0 Badr" panose="00000400000000000000" pitchFamily="2" charset="-78"/>
            </a:endParaRPr>
          </a:p>
        </p:txBody>
      </p:sp>
      <p:sp>
        <p:nvSpPr>
          <p:cNvPr id="9" name="Cloud Callout 8"/>
          <p:cNvSpPr/>
          <p:nvPr/>
        </p:nvSpPr>
        <p:spPr>
          <a:xfrm flipH="1">
            <a:off x="4049920" y="2072977"/>
            <a:ext cx="1428977" cy="647922"/>
          </a:xfrm>
          <a:prstGeom prst="cloudCallout">
            <a:avLst>
              <a:gd name="adj1" fmla="val -6471"/>
              <a:gd name="adj2" fmla="val 6538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1200" b="1" dirty="0">
                <a:solidFill>
                  <a:srgbClr val="C00000"/>
                </a:solidFill>
                <a:cs typeface="0 Badr" panose="00000400000000000000" pitchFamily="2" charset="-78"/>
              </a:rPr>
              <a:t>خدمات بانک و بیمه</a:t>
            </a:r>
            <a:endParaRPr lang="en-US" sz="1200" b="1" dirty="0">
              <a:solidFill>
                <a:srgbClr val="C00000"/>
              </a:solidFill>
              <a:cs typeface="0 Badr" panose="00000400000000000000" pitchFamily="2" charset="-78"/>
            </a:endParaRPr>
          </a:p>
        </p:txBody>
      </p:sp>
      <p:sp>
        <p:nvSpPr>
          <p:cNvPr id="10" name="Cloud Callout 9"/>
          <p:cNvSpPr/>
          <p:nvPr/>
        </p:nvSpPr>
        <p:spPr>
          <a:xfrm flipH="1">
            <a:off x="7487935" y="2060792"/>
            <a:ext cx="1331554" cy="647922"/>
          </a:xfrm>
          <a:prstGeom prst="cloudCallout">
            <a:avLst>
              <a:gd name="adj1" fmla="val 23595"/>
              <a:gd name="adj2" fmla="val 9417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b="1" dirty="0">
                <a:solidFill>
                  <a:srgbClr val="C00000"/>
                </a:solidFill>
                <a:cs typeface="0 Badr" panose="00000400000000000000" pitchFamily="2" charset="-78"/>
              </a:rPr>
              <a:t>سایر خدمات</a:t>
            </a:r>
            <a:endParaRPr lang="en-US" b="1" dirty="0">
              <a:solidFill>
                <a:srgbClr val="C00000"/>
              </a:solidFill>
              <a:cs typeface="0 Badr" panose="00000400000000000000" pitchFamily="2" charset="-78"/>
            </a:endParaRPr>
          </a:p>
        </p:txBody>
      </p:sp>
      <p:sp>
        <p:nvSpPr>
          <p:cNvPr id="11" name="Cloud Callout 10"/>
          <p:cNvSpPr/>
          <p:nvPr/>
        </p:nvSpPr>
        <p:spPr>
          <a:xfrm flipH="1">
            <a:off x="6184672" y="2023611"/>
            <a:ext cx="1284995" cy="647922"/>
          </a:xfrm>
          <a:prstGeom prst="cloudCallout">
            <a:avLst>
              <a:gd name="adj1" fmla="val 946"/>
              <a:gd name="adj2" fmla="val 6969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1400" b="1" dirty="0">
                <a:solidFill>
                  <a:srgbClr val="C00000"/>
                </a:solidFill>
                <a:cs typeface="0 Badr" panose="00000400000000000000" pitchFamily="2" charset="-78"/>
              </a:rPr>
              <a:t>آموزشی و درمانی</a:t>
            </a:r>
            <a:endParaRPr lang="en-US" sz="1400" b="1" dirty="0">
              <a:solidFill>
                <a:srgbClr val="C00000"/>
              </a:solidFill>
              <a:cs typeface="0 Badr" panose="00000400000000000000" pitchFamily="2" charset="-78"/>
            </a:endParaRPr>
          </a:p>
        </p:txBody>
      </p:sp>
    </p:spTree>
    <p:extLst>
      <p:ext uri="{BB962C8B-B14F-4D97-AF65-F5344CB8AC3E}">
        <p14:creationId xmlns:p14="http://schemas.microsoft.com/office/powerpoint/2010/main" val="4251511125"/>
      </p:ext>
    </p:extLst>
  </p:cSld>
  <p:clrMapOvr>
    <a:masterClrMapping/>
  </p:clrMapOvr>
  <p:transition spd="med">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1308" y="261381"/>
            <a:ext cx="8934156" cy="6479220"/>
          </a:xfrm>
        </p:spPr>
      </p:pic>
      <p:sp>
        <p:nvSpPr>
          <p:cNvPr id="4" name="Cloud Callout 3"/>
          <p:cNvSpPr/>
          <p:nvPr/>
        </p:nvSpPr>
        <p:spPr>
          <a:xfrm>
            <a:off x="612476" y="261381"/>
            <a:ext cx="8063030" cy="575931"/>
          </a:xfrm>
          <a:prstGeom prst="cloudCallout">
            <a:avLst/>
          </a:prstGeom>
          <a:solidFill>
            <a:srgbClr val="EE46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199" dirty="0"/>
              <a:t>گردش مالی 300 تعاونی بزرگ</a:t>
            </a:r>
            <a:endParaRPr lang="en-US" sz="3199" dirty="0"/>
          </a:p>
        </p:txBody>
      </p:sp>
    </p:spTree>
    <p:extLst>
      <p:ext uri="{BB962C8B-B14F-4D97-AF65-F5344CB8AC3E}">
        <p14:creationId xmlns:p14="http://schemas.microsoft.com/office/powerpoint/2010/main" val="2965840719"/>
      </p:ext>
    </p:extLst>
  </p:cSld>
  <p:clrMapOvr>
    <a:masterClrMapping/>
  </p:clrMapOvr>
  <p:transition spd="med">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ve 7"/>
          <p:cNvSpPr/>
          <p:nvPr/>
        </p:nvSpPr>
        <p:spPr>
          <a:xfrm>
            <a:off x="265" y="500720"/>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algn="r" defTabSz="857573">
              <a:defRPr/>
            </a:pPr>
            <a:r>
              <a:rPr lang="fa-IR" sz="2000" dirty="0">
                <a:solidFill>
                  <a:schemeClr val="bg1"/>
                </a:solidFill>
                <a:effectLst>
                  <a:outerShdw blurRad="38100" dist="38100" dir="2700000" algn="tl">
                    <a:srgbClr val="000000">
                      <a:alpha val="43137"/>
                    </a:srgbClr>
                  </a:outerShdw>
                </a:effectLst>
                <a:cs typeface="B Titr" pitchFamily="2" charset="-78"/>
              </a:rPr>
              <a:t>     درصد عضویت جمعیت هر کشور در تعاونیها ( وبسایت سازمان جهانی کار)</a:t>
            </a:r>
            <a:endParaRPr lang="en-US" sz="2000" dirty="0">
              <a:solidFill>
                <a:schemeClr val="bg1"/>
              </a:solidFill>
              <a:effectLst>
                <a:outerShdw blurRad="38100" dist="38100" dir="2700000" algn="tl">
                  <a:srgbClr val="000000">
                    <a:alpha val="43137"/>
                  </a:srgbClr>
                </a:outerShdw>
              </a:effectLst>
              <a:cs typeface="B Titr" pitchFamily="2" charset="-78"/>
            </a:endParaRPr>
          </a:p>
        </p:txBody>
      </p:sp>
      <p:graphicFrame>
        <p:nvGraphicFramePr>
          <p:cNvPr id="14" name="Chart 13"/>
          <p:cNvGraphicFramePr/>
          <p:nvPr/>
        </p:nvGraphicFramePr>
        <p:xfrm>
          <a:off x="-570346" y="1643463"/>
          <a:ext cx="10070427" cy="5214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044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0" y="400559"/>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marL="273022" indent="125401" algn="r" rtl="1">
              <a:lnSpc>
                <a:spcPct val="150000"/>
              </a:lnSpc>
            </a:pPr>
            <a:r>
              <a:rPr lang="ar-SA" sz="2400" dirty="0">
                <a:effectLst>
                  <a:outerShdw blurRad="38100" dist="38100" dir="2700000" algn="tl">
                    <a:srgbClr val="000000">
                      <a:alpha val="43137"/>
                    </a:srgbClr>
                  </a:outerShdw>
                </a:effectLst>
                <a:cs typeface="B Titr" pitchFamily="2" charset="-78"/>
              </a:rPr>
              <a:t>اصول تعاون</a:t>
            </a:r>
            <a:r>
              <a:rPr lang="fa-IR" sz="2400" dirty="0">
                <a:effectLst>
                  <a:outerShdw blurRad="38100" dist="38100" dir="2700000" algn="tl">
                    <a:srgbClr val="000000">
                      <a:alpha val="43137"/>
                    </a:srgbClr>
                  </a:outerShdw>
                </a:effectLst>
                <a:cs typeface="B Titr" pitchFamily="2" charset="-78"/>
              </a:rPr>
              <a:t> (</a:t>
            </a:r>
            <a:r>
              <a:rPr lang="ar-SA" sz="2400" dirty="0">
                <a:effectLst>
                  <a:outerShdw blurRad="38100" dist="38100" dir="2700000" algn="tl">
                    <a:srgbClr val="000000">
                      <a:alpha val="43137"/>
                    </a:srgbClr>
                  </a:outerShdw>
                </a:effectLst>
                <a:cs typeface="B Titr" pitchFamily="2" charset="-78"/>
              </a:rPr>
              <a:t> </a:t>
            </a:r>
            <a:r>
              <a:rPr lang="fa-IR" sz="2400" dirty="0">
                <a:effectLst>
                  <a:outerShdw blurRad="38100" dist="38100" dir="2700000" algn="tl">
                    <a:srgbClr val="000000">
                      <a:alpha val="43137"/>
                    </a:srgbClr>
                  </a:outerShdw>
                </a:effectLst>
                <a:cs typeface="B Titr" pitchFamily="2" charset="-78"/>
              </a:rPr>
              <a:t>مصوب اتحادیه بین المللی تعاون-  1995)</a:t>
            </a:r>
          </a:p>
        </p:txBody>
      </p:sp>
      <p:graphicFrame>
        <p:nvGraphicFramePr>
          <p:cNvPr id="12" name="Diagram 11"/>
          <p:cNvGraphicFramePr/>
          <p:nvPr/>
        </p:nvGraphicFramePr>
        <p:xfrm>
          <a:off x="265" y="1857728"/>
          <a:ext cx="9143471" cy="4563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98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265" y="500719"/>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marL="273022" indent="125401" algn="r" rtl="1">
              <a:lnSpc>
                <a:spcPct val="150000"/>
              </a:lnSpc>
            </a:pPr>
            <a:r>
              <a:rPr lang="fa-IR" sz="2799" spc="-100" dirty="0">
                <a:ln w="3200">
                  <a:solidFill>
                    <a:schemeClr val="bg2">
                      <a:shade val="75000"/>
                      <a:alpha val="25000"/>
                    </a:schemeClr>
                  </a:solidFill>
                  <a:prstDash val="solid"/>
                  <a:round/>
                </a:ln>
                <a:solidFill>
                  <a:schemeClr val="bg1"/>
                </a:solidFill>
                <a:effectLst>
                  <a:outerShdw blurRad="38100" dist="38100" dir="2700000" algn="tl">
                    <a:srgbClr val="000000">
                      <a:alpha val="43137"/>
                    </a:srgbClr>
                  </a:outerShdw>
                </a:effectLst>
                <a:latin typeface="IranNastaliq" pitchFamily="18" charset="0"/>
                <a:cs typeface="B Titr" pitchFamily="2" charset="-78"/>
              </a:rPr>
              <a:t>  علل موفقيت بزرگترين تعاونيهاي جهان</a:t>
            </a:r>
          </a:p>
        </p:txBody>
      </p:sp>
      <p:sp>
        <p:nvSpPr>
          <p:cNvPr id="10" name="Rectangle 9"/>
          <p:cNvSpPr/>
          <p:nvPr/>
        </p:nvSpPr>
        <p:spPr>
          <a:xfrm>
            <a:off x="786662" y="5557245"/>
            <a:ext cx="7198472" cy="714215"/>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11" name="Rectangle 10"/>
          <p:cNvSpPr/>
          <p:nvPr/>
        </p:nvSpPr>
        <p:spPr>
          <a:xfrm>
            <a:off x="786662" y="4428900"/>
            <a:ext cx="7213568" cy="714215"/>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12" name="Rectangle 11"/>
          <p:cNvSpPr/>
          <p:nvPr/>
        </p:nvSpPr>
        <p:spPr>
          <a:xfrm>
            <a:off x="786662" y="3286157"/>
            <a:ext cx="7198472" cy="714215"/>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13" name="Rectangle 12"/>
          <p:cNvSpPr/>
          <p:nvPr/>
        </p:nvSpPr>
        <p:spPr>
          <a:xfrm>
            <a:off x="786662" y="2143413"/>
            <a:ext cx="7183375" cy="714215"/>
          </a:xfrm>
          <a:prstGeom prst="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14" name="TextBox 13"/>
          <p:cNvSpPr txBox="1"/>
          <p:nvPr/>
        </p:nvSpPr>
        <p:spPr>
          <a:xfrm>
            <a:off x="858084" y="2214835"/>
            <a:ext cx="7127050" cy="553870"/>
          </a:xfrm>
          <a:prstGeom prst="rect">
            <a:avLst/>
          </a:prstGeom>
          <a:noFill/>
        </p:spPr>
        <p:txBody>
          <a:bodyPr wrap="square" rtlCol="1">
            <a:spAutoFit/>
          </a:bodyPr>
          <a:lstStyle/>
          <a:p>
            <a:pPr algn="r" rtl="1">
              <a:lnSpc>
                <a:spcPct val="150000"/>
              </a:lnSpc>
              <a:buNone/>
            </a:pPr>
            <a:r>
              <a:rPr lang="fa-IR" sz="2000" dirty="0">
                <a:solidFill>
                  <a:schemeClr val="bg1"/>
                </a:solidFill>
                <a:cs typeface="B Yekan" pitchFamily="2" charset="-78"/>
              </a:rPr>
              <a:t>جايگاه تعريف شده در كشور؛ به عنوان يك راهبرد </a:t>
            </a:r>
            <a:endParaRPr lang="en-US" sz="2000" dirty="0">
              <a:solidFill>
                <a:schemeClr val="bg1"/>
              </a:solidFill>
              <a:cs typeface="B Yekan" pitchFamily="2" charset="-78"/>
            </a:endParaRPr>
          </a:p>
        </p:txBody>
      </p:sp>
      <p:sp>
        <p:nvSpPr>
          <p:cNvPr id="15" name="Rectangle 14"/>
          <p:cNvSpPr/>
          <p:nvPr/>
        </p:nvSpPr>
        <p:spPr>
          <a:xfrm>
            <a:off x="786662" y="4600255"/>
            <a:ext cx="7228633" cy="400017"/>
          </a:xfrm>
          <a:prstGeom prst="rect">
            <a:avLst/>
          </a:prstGeom>
        </p:spPr>
        <p:txBody>
          <a:bodyPr wrap="square">
            <a:spAutoFit/>
          </a:bodyPr>
          <a:lstStyle/>
          <a:p>
            <a:pPr algn="r" rtl="1"/>
            <a:r>
              <a:rPr lang="fa-IR" sz="2000" dirty="0">
                <a:solidFill>
                  <a:schemeClr val="bg1"/>
                </a:solidFill>
                <a:cs typeface="B Yekan" pitchFamily="2" charset="-78"/>
              </a:rPr>
              <a:t>ثبات در سياست هاي بلند مدت</a:t>
            </a:r>
            <a:endParaRPr lang="fa-IR" sz="2000" dirty="0">
              <a:solidFill>
                <a:schemeClr val="bg1"/>
              </a:solidFill>
              <a:latin typeface="Open Sans"/>
              <a:cs typeface="B Yekan" pitchFamily="2" charset="-78"/>
            </a:endParaRPr>
          </a:p>
        </p:txBody>
      </p:sp>
      <p:sp>
        <p:nvSpPr>
          <p:cNvPr id="16" name="Rectangle 15"/>
          <p:cNvSpPr/>
          <p:nvPr/>
        </p:nvSpPr>
        <p:spPr>
          <a:xfrm>
            <a:off x="786662" y="3429000"/>
            <a:ext cx="7213568" cy="400017"/>
          </a:xfrm>
          <a:prstGeom prst="rect">
            <a:avLst/>
          </a:prstGeom>
        </p:spPr>
        <p:txBody>
          <a:bodyPr wrap="square">
            <a:spAutoFit/>
          </a:bodyPr>
          <a:lstStyle/>
          <a:p>
            <a:pPr algn="r" rtl="1"/>
            <a:r>
              <a:rPr lang="fa-IR" sz="2000" dirty="0">
                <a:solidFill>
                  <a:schemeClr val="bg1"/>
                </a:solidFill>
                <a:cs typeface="B Yekan" pitchFamily="2" charset="-78"/>
              </a:rPr>
              <a:t>وجود اشخاص خوشنام به عنوان موسسين يا مديران تعاوني ها</a:t>
            </a:r>
            <a:endParaRPr lang="en-US" sz="2000" dirty="0">
              <a:solidFill>
                <a:schemeClr val="bg1"/>
              </a:solidFill>
              <a:latin typeface="Open Sans"/>
              <a:cs typeface="B Yekan" pitchFamily="2" charset="-78"/>
            </a:endParaRPr>
          </a:p>
        </p:txBody>
      </p:sp>
      <p:sp>
        <p:nvSpPr>
          <p:cNvPr id="17" name="Rectangle 16"/>
          <p:cNvSpPr/>
          <p:nvPr/>
        </p:nvSpPr>
        <p:spPr>
          <a:xfrm>
            <a:off x="858084" y="5742999"/>
            <a:ext cx="7142147" cy="400017"/>
          </a:xfrm>
          <a:prstGeom prst="rect">
            <a:avLst/>
          </a:prstGeom>
        </p:spPr>
        <p:txBody>
          <a:bodyPr wrap="square">
            <a:spAutoFit/>
          </a:bodyPr>
          <a:lstStyle/>
          <a:p>
            <a:pPr algn="r" rtl="1" eaLnBrk="0" hangingPunct="0"/>
            <a:r>
              <a:rPr lang="fa-IR" sz="2000" dirty="0">
                <a:solidFill>
                  <a:schemeClr val="bg1"/>
                </a:solidFill>
                <a:cs typeface="B Yekan" pitchFamily="2" charset="-78"/>
              </a:rPr>
              <a:t>تاكيد بر اعضاي زياد و ایجاد شبکه های تعاونی</a:t>
            </a:r>
            <a:endParaRPr lang="fa-IR" sz="2000" dirty="0">
              <a:solidFill>
                <a:schemeClr val="bg1"/>
              </a:solidFill>
              <a:latin typeface="Open Sans"/>
              <a:cs typeface="B Yekan" pitchFamily="2" charset="-78"/>
            </a:endParaRPr>
          </a:p>
        </p:txBody>
      </p:sp>
      <p:sp>
        <p:nvSpPr>
          <p:cNvPr id="18" name="Rectangle 17"/>
          <p:cNvSpPr/>
          <p:nvPr/>
        </p:nvSpPr>
        <p:spPr>
          <a:xfrm>
            <a:off x="8000230" y="2000570"/>
            <a:ext cx="785636" cy="99990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ectangle 18"/>
          <p:cNvSpPr/>
          <p:nvPr/>
        </p:nvSpPr>
        <p:spPr>
          <a:xfrm>
            <a:off x="8015327" y="3143314"/>
            <a:ext cx="785636" cy="99990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ectangle 19"/>
          <p:cNvSpPr/>
          <p:nvPr/>
        </p:nvSpPr>
        <p:spPr>
          <a:xfrm>
            <a:off x="8030424" y="4286057"/>
            <a:ext cx="785636" cy="99990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8015327" y="5429571"/>
            <a:ext cx="785636" cy="99990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kalantari\Desktop\images.png"/>
          <p:cNvPicPr>
            <a:picLocks noChangeAspect="1" noChangeArrowheads="1"/>
          </p:cNvPicPr>
          <p:nvPr/>
        </p:nvPicPr>
        <p:blipFill>
          <a:blip r:embed="rId2"/>
          <a:srcRect/>
          <a:stretch>
            <a:fillRect/>
          </a:stretch>
        </p:blipFill>
        <p:spPr bwMode="auto">
          <a:xfrm>
            <a:off x="8071652" y="2214835"/>
            <a:ext cx="642011" cy="642011"/>
          </a:xfrm>
          <a:prstGeom prst="rect">
            <a:avLst/>
          </a:prstGeom>
          <a:noFill/>
        </p:spPr>
      </p:pic>
      <p:pic>
        <p:nvPicPr>
          <p:cNvPr id="1027" name="Picture 3" descr="C:\Users\kalantari\Desktop\heartSmart_icon4.png"/>
          <p:cNvPicPr>
            <a:picLocks noChangeAspect="1" noChangeArrowheads="1"/>
          </p:cNvPicPr>
          <p:nvPr/>
        </p:nvPicPr>
        <p:blipFill>
          <a:blip r:embed="rId3"/>
          <a:srcRect/>
          <a:stretch>
            <a:fillRect/>
          </a:stretch>
        </p:blipFill>
        <p:spPr bwMode="auto">
          <a:xfrm>
            <a:off x="8143074" y="3357579"/>
            <a:ext cx="559631" cy="662614"/>
          </a:xfrm>
          <a:prstGeom prst="rect">
            <a:avLst/>
          </a:prstGeom>
          <a:noFill/>
        </p:spPr>
      </p:pic>
      <p:pic>
        <p:nvPicPr>
          <p:cNvPr id="1028" name="Picture 4" descr="C:\Users\kalantari\Desktop\images.png"/>
          <p:cNvPicPr>
            <a:picLocks noChangeAspect="1" noChangeArrowheads="1"/>
          </p:cNvPicPr>
          <p:nvPr/>
        </p:nvPicPr>
        <p:blipFill>
          <a:blip r:embed="rId4"/>
          <a:srcRect/>
          <a:stretch>
            <a:fillRect/>
          </a:stretch>
        </p:blipFill>
        <p:spPr bwMode="auto">
          <a:xfrm>
            <a:off x="8143074" y="4500322"/>
            <a:ext cx="613421" cy="616535"/>
          </a:xfrm>
          <a:prstGeom prst="rect">
            <a:avLst/>
          </a:prstGeom>
          <a:noFill/>
        </p:spPr>
      </p:pic>
      <p:pic>
        <p:nvPicPr>
          <p:cNvPr id="1029" name="Picture 5" descr="C:\Users\kalantari\Desktop\27825.png"/>
          <p:cNvPicPr>
            <a:picLocks noChangeAspect="1" noChangeArrowheads="1"/>
          </p:cNvPicPr>
          <p:nvPr/>
        </p:nvPicPr>
        <p:blipFill>
          <a:blip r:embed="rId5" cstate="print"/>
          <a:srcRect/>
          <a:stretch>
            <a:fillRect/>
          </a:stretch>
        </p:blipFill>
        <p:spPr bwMode="auto">
          <a:xfrm>
            <a:off x="8143073" y="5643066"/>
            <a:ext cx="578506" cy="578506"/>
          </a:xfrm>
          <a:prstGeom prst="rect">
            <a:avLst/>
          </a:prstGeom>
          <a:noFill/>
        </p:spPr>
      </p:pic>
    </p:spTree>
    <p:extLst>
      <p:ext uri="{BB962C8B-B14F-4D97-AF65-F5344CB8AC3E}">
        <p14:creationId xmlns:p14="http://schemas.microsoft.com/office/powerpoint/2010/main" val="130853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lide(fromBottom)">
                                      <p:cBhvr>
                                        <p:cTn id="13" dur="500"/>
                                        <p:tgtEl>
                                          <p:spTgt spid="18"/>
                                        </p:tgtEl>
                                      </p:cBhvr>
                                    </p:animEffect>
                                  </p:childTnLst>
                                </p:cTn>
                              </p:par>
                              <p:par>
                                <p:cTn id="14" presetID="1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slide(fromBottom)">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Bottom)">
                                      <p:cBhvr>
                                        <p:cTn id="21" dur="500"/>
                                        <p:tgtEl>
                                          <p:spTgt spid="12"/>
                                        </p:tgtEl>
                                      </p:cBhvr>
                                    </p:animEffect>
                                  </p:childTnLst>
                                </p:cTn>
                              </p:par>
                              <p:par>
                                <p:cTn id="22" presetID="12" presetClass="entr" presetSubtype="4"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slide(fromBottom)">
                                      <p:cBhvr>
                                        <p:cTn id="24" dur="500"/>
                                        <p:tgtEl>
                                          <p:spTgt spid="1027"/>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Bottom)">
                                      <p:cBhvr>
                                        <p:cTn id="27" dur="500"/>
                                        <p:tgtEl>
                                          <p:spTgt spid="1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slide(fromBottom)">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lide(fromBottom)">
                                      <p:cBhvr>
                                        <p:cTn id="35" dur="500"/>
                                        <p:tgtEl>
                                          <p:spTgt spid="1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lide(fromBottom)">
                                      <p:cBhvr>
                                        <p:cTn id="38" dur="500"/>
                                        <p:tgtEl>
                                          <p:spTgt spid="15"/>
                                        </p:tgtEl>
                                      </p:cBhvr>
                                    </p:animEffect>
                                  </p:childTnLst>
                                </p:cTn>
                              </p:par>
                              <p:par>
                                <p:cTn id="39" presetID="12" presetClass="entr" presetSubtype="4"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slide(fromBottom)">
                                      <p:cBhvr>
                                        <p:cTn id="41" dur="500"/>
                                        <p:tgtEl>
                                          <p:spTgt spid="102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slide(fromBottom)">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slide(fromBottom)">
                                      <p:cBhvr>
                                        <p:cTn id="49" dur="500"/>
                                        <p:tgtEl>
                                          <p:spTgt spid="1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lide(fromBottom)">
                                      <p:cBhvr>
                                        <p:cTn id="52" dur="500"/>
                                        <p:tgtEl>
                                          <p:spTgt spid="1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lide(fromBottom)">
                                      <p:cBhvr>
                                        <p:cTn id="55" dur="500"/>
                                        <p:tgtEl>
                                          <p:spTgt spid="21"/>
                                        </p:tgtEl>
                                      </p:cBhvr>
                                    </p:animEffect>
                                  </p:childTnLst>
                                </p:cTn>
                              </p:par>
                              <p:par>
                                <p:cTn id="56" presetID="12" presetClass="entr" presetSubtype="4" fill="hold" nodeType="withEffect">
                                  <p:stCondLst>
                                    <p:cond delay="0"/>
                                  </p:stCondLst>
                                  <p:childTnLst>
                                    <p:set>
                                      <p:cBhvr>
                                        <p:cTn id="57" dur="1" fill="hold">
                                          <p:stCondLst>
                                            <p:cond delay="0"/>
                                          </p:stCondLst>
                                        </p:cTn>
                                        <p:tgtEl>
                                          <p:spTgt spid="1029"/>
                                        </p:tgtEl>
                                        <p:attrNameLst>
                                          <p:attrName>style.visibility</p:attrName>
                                        </p:attrNameLst>
                                      </p:cBhvr>
                                      <p:to>
                                        <p:strVal val="visible"/>
                                      </p:to>
                                    </p:set>
                                    <p:animEffect transition="in" filter="slide(fromBottom)">
                                      <p:cBhvr>
                                        <p:cTn id="5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P spid="18" grpId="0" animBg="1"/>
      <p:bldP spid="19" grpId="0" animBg="1"/>
      <p:bldP spid="20" grpId="0" animBg="1"/>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p:cNvSpPr>
            <a:spLocks noGrp="1"/>
          </p:cNvSpPr>
          <p:nvPr>
            <p:ph idx="1"/>
          </p:nvPr>
        </p:nvSpPr>
        <p:spPr>
          <a:xfrm>
            <a:off x="429555" y="2429100"/>
            <a:ext cx="8518429" cy="3856759"/>
          </a:xfrm>
        </p:spPr>
        <p:txBody>
          <a:bodyPr rtlCol="0">
            <a:noAutofit/>
          </a:bodyPr>
          <a:lstStyle/>
          <a:p>
            <a:pPr marL="95231" indent="0" algn="just" defTabSz="767485" rtl="1" eaLnBrk="1" fontAlgn="auto" hangingPunct="1">
              <a:lnSpc>
                <a:spcPct val="200000"/>
              </a:lnSpc>
              <a:spcAft>
                <a:spcPts val="0"/>
              </a:spcAft>
              <a:buNone/>
              <a:defRPr/>
            </a:pPr>
            <a:r>
              <a:rPr lang="fa-IR" sz="2000" dirty="0">
                <a:cs typeface="B Titr" pitchFamily="2" charset="-78"/>
              </a:rPr>
              <a:t> تأمین شرایط و امکانات کار برای همه به منظور رسیدن به‌ اشتغال کامل و قراردادن وسایل کار در اختیار همه کسانی که قادر به‌ کارند ولی وسایل کار ندارند در شکل تعاونی‌، از راه وام بدون بهره ‌یا هر راه مشروع دیگر که نه به تمرکز و تداول ثروت در دست افراد وگروه های خاص منتهی شود و نه دولت را به صورت یک کارفرمای ‌بزرگ مطلق درآورد. این اقدام باید با رعایت ضرورت های حاکم بر برنامه‌ریزی عمومی اقتصاد کشور در هر یک از مراحل رشد صورت‌ گیرد.</a:t>
            </a:r>
          </a:p>
          <a:p>
            <a:pPr marL="490575" indent="-490575" algn="just" defTabSz="767485" rtl="1" eaLnBrk="1" fontAlgn="auto" hangingPunct="1">
              <a:lnSpc>
                <a:spcPct val="150000"/>
              </a:lnSpc>
              <a:spcAft>
                <a:spcPts val="0"/>
              </a:spcAft>
              <a:buNone/>
              <a:defRPr/>
            </a:pPr>
            <a:endParaRPr lang="fa-IR" sz="2799" b="1" dirty="0">
              <a:cs typeface="B Nazanin" pitchFamily="2" charset="-78"/>
            </a:endParaRPr>
          </a:p>
          <a:p>
            <a:pPr marL="191873" indent="-191873" algn="just" defTabSz="767485" rtl="1" eaLnBrk="1" fontAlgn="auto" hangingPunct="1">
              <a:lnSpc>
                <a:spcPct val="150000"/>
              </a:lnSpc>
              <a:spcAft>
                <a:spcPts val="0"/>
              </a:spcAft>
              <a:defRPr/>
            </a:pPr>
            <a:endParaRPr lang="fa-IR" sz="2799" b="1" dirty="0">
              <a:cs typeface="B Nazanin" pitchFamily="2" charset="-78"/>
            </a:endParaRPr>
          </a:p>
          <a:p>
            <a:pPr marL="191873" indent="-191873" algn="just" defTabSz="767485" rtl="1" eaLnBrk="1" fontAlgn="auto" hangingPunct="1">
              <a:lnSpc>
                <a:spcPct val="150000"/>
              </a:lnSpc>
              <a:spcAft>
                <a:spcPts val="0"/>
              </a:spcAft>
              <a:defRPr/>
            </a:pPr>
            <a:endParaRPr lang="fa-IR" sz="2799" b="1" dirty="0">
              <a:cs typeface="B Nazanin" pitchFamily="2" charset="-78"/>
            </a:endParaRPr>
          </a:p>
          <a:p>
            <a:pPr marL="191873" indent="-191873" algn="just" defTabSz="767485" rtl="1" eaLnBrk="1" fontAlgn="auto" hangingPunct="1">
              <a:lnSpc>
                <a:spcPct val="150000"/>
              </a:lnSpc>
              <a:spcAft>
                <a:spcPts val="0"/>
              </a:spcAft>
              <a:defRPr/>
            </a:pPr>
            <a:endParaRPr lang="en-US" sz="2799" b="1" dirty="0">
              <a:cs typeface="B Nazanin" pitchFamily="2" charset="-78"/>
            </a:endParaRPr>
          </a:p>
        </p:txBody>
      </p:sp>
      <p:sp>
        <p:nvSpPr>
          <p:cNvPr id="4" name="Wave 3"/>
          <p:cNvSpPr/>
          <p:nvPr/>
        </p:nvSpPr>
        <p:spPr>
          <a:xfrm>
            <a:off x="265" y="499949"/>
            <a:ext cx="9143471" cy="1143513"/>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marL="7804177" indent="-6097955" algn="r">
              <a:tabLst>
                <a:tab pos="7804177" algn="l"/>
              </a:tabLst>
            </a:pPr>
            <a:r>
              <a:rPr lang="fa-IR" sz="2799" dirty="0">
                <a:effectLst>
                  <a:outerShdw blurRad="38100" dist="38100" dir="2700000" algn="tl">
                    <a:srgbClr val="000000">
                      <a:alpha val="43137"/>
                    </a:srgbClr>
                  </a:outerShdw>
                </a:effectLst>
                <a:cs typeface="B Titr" pitchFamily="2" charset="-78"/>
              </a:rPr>
              <a:t>           اصل 43 قانون اساسی</a:t>
            </a:r>
            <a:endParaRPr lang="en-US" sz="2799" dirty="0">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a:xfrm>
            <a:off x="428793" y="6214437"/>
            <a:ext cx="929241" cy="365125"/>
          </a:xfrm>
        </p:spPr>
        <p:txBody>
          <a:bodyPr/>
          <a:lstStyle/>
          <a:p>
            <a:pPr rtl="1">
              <a:defRPr/>
            </a:pPr>
            <a:endParaRPr lang="en-US" b="1" dirty="0">
              <a:cs typeface="B Nazanin" pitchFamily="2" charset="-78"/>
            </a:endParaRPr>
          </a:p>
        </p:txBody>
      </p:sp>
    </p:spTree>
    <p:extLst>
      <p:ext uri="{BB962C8B-B14F-4D97-AF65-F5344CB8AC3E}">
        <p14:creationId xmlns:p14="http://schemas.microsoft.com/office/powerpoint/2010/main" val="356366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33" y="5643065"/>
            <a:ext cx="8499155" cy="2071223"/>
          </a:xfrm>
        </p:spPr>
        <p:txBody>
          <a:bodyPr/>
          <a:lstStyle/>
          <a:p>
            <a:pPr algn="ctr" rtl="1">
              <a:lnSpc>
                <a:spcPct val="150000"/>
              </a:lnSpc>
            </a:pPr>
            <a:r>
              <a:rPr lang="fa-IR" sz="1400" b="1" dirty="0">
                <a:cs typeface="B Mitra" pitchFamily="2" charset="-78"/>
              </a:rPr>
              <a:t>مالکیت در این سه بخش تا جائی که با اصول دیگر این فصل مطابق باشد و از محدوده ی قوانین اسلام خارج نشود و موجب رشد و توسعه اقتصادی کشور گردد و مایه زیان جامعه نشود مورد حمایت قانونی جمهوری اسلامی است.</a:t>
            </a:r>
          </a:p>
        </p:txBody>
      </p:sp>
      <p:graphicFrame>
        <p:nvGraphicFramePr>
          <p:cNvPr id="4" name="Diagram 3"/>
          <p:cNvGraphicFramePr/>
          <p:nvPr/>
        </p:nvGraphicFramePr>
        <p:xfrm>
          <a:off x="5357636" y="1429199"/>
          <a:ext cx="3142545" cy="457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000927" y="2007829"/>
          <a:ext cx="4285288" cy="34209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Footer Placeholder 13"/>
          <p:cNvSpPr>
            <a:spLocks noGrp="1"/>
          </p:cNvSpPr>
          <p:nvPr>
            <p:ph type="ftr" sz="quarter" idx="11"/>
          </p:nvPr>
        </p:nvSpPr>
        <p:spPr>
          <a:xfrm>
            <a:off x="785900" y="6285858"/>
            <a:ext cx="572134" cy="572142"/>
          </a:xfrm>
        </p:spPr>
        <p:txBody>
          <a:bodyPr/>
          <a:lstStyle/>
          <a:p>
            <a:pPr rtl="1">
              <a:defRPr/>
            </a:pPr>
            <a:endParaRPr lang="en-US" b="1" dirty="0">
              <a:cs typeface="B Nazanin" pitchFamily="2" charset="-78"/>
            </a:endParaRPr>
          </a:p>
        </p:txBody>
      </p:sp>
      <p:sp>
        <p:nvSpPr>
          <p:cNvPr id="12" name="Wave 11"/>
          <p:cNvSpPr/>
          <p:nvPr/>
        </p:nvSpPr>
        <p:spPr>
          <a:xfrm>
            <a:off x="265" y="499950"/>
            <a:ext cx="9143471" cy="1143513"/>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marL="7804177" indent="-6097955" algn="r">
              <a:tabLst>
                <a:tab pos="7804177" algn="l"/>
              </a:tabLst>
            </a:pPr>
            <a:r>
              <a:rPr lang="fa-IR" sz="2799" dirty="0">
                <a:effectLst>
                  <a:outerShdw blurRad="38100" dist="38100" dir="2700000" algn="tl">
                    <a:srgbClr val="000000">
                      <a:alpha val="43137"/>
                    </a:srgbClr>
                  </a:outerShdw>
                </a:effectLst>
                <a:cs typeface="B Titr" pitchFamily="2" charset="-78"/>
              </a:rPr>
              <a:t>           اصل 44 قانون اساسی</a:t>
            </a:r>
            <a:endParaRPr lang="en-US" sz="2799"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445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bolfazll\Desktop\images (18).jpg"/>
          <p:cNvPicPr>
            <a:picLocks noChangeAspect="1" noChangeArrowheads="1"/>
          </p:cNvPicPr>
          <p:nvPr/>
        </p:nvPicPr>
        <p:blipFill>
          <a:blip r:embed="rId2"/>
          <a:srcRect/>
          <a:stretch>
            <a:fillRect/>
          </a:stretch>
        </p:blipFill>
        <p:spPr bwMode="auto">
          <a:xfrm>
            <a:off x="609600" y="1676400"/>
            <a:ext cx="1676400" cy="1371600"/>
          </a:xfrm>
          <a:prstGeom prst="rect">
            <a:avLst/>
          </a:prstGeom>
          <a:noFill/>
          <a:ln w="9525">
            <a:noFill/>
            <a:miter lim="800000"/>
            <a:headEnd/>
            <a:tailEnd/>
          </a:ln>
        </p:spPr>
      </p:pic>
      <p:pic>
        <p:nvPicPr>
          <p:cNvPr id="19459" name="Picture 3" descr="C:\Users\abolfazll\Desktop\images (19).jpg"/>
          <p:cNvPicPr>
            <a:picLocks noChangeAspect="1" noChangeArrowheads="1"/>
          </p:cNvPicPr>
          <p:nvPr/>
        </p:nvPicPr>
        <p:blipFill>
          <a:blip r:embed="rId3"/>
          <a:srcRect/>
          <a:stretch>
            <a:fillRect/>
          </a:stretch>
        </p:blipFill>
        <p:spPr bwMode="auto">
          <a:xfrm>
            <a:off x="3124200" y="1752600"/>
            <a:ext cx="1752600" cy="1295400"/>
          </a:xfrm>
          <a:prstGeom prst="rect">
            <a:avLst/>
          </a:prstGeom>
          <a:noFill/>
          <a:ln w="9525">
            <a:noFill/>
            <a:miter lim="800000"/>
            <a:headEnd/>
            <a:tailEnd/>
          </a:ln>
        </p:spPr>
      </p:pic>
      <p:pic>
        <p:nvPicPr>
          <p:cNvPr id="19460" name="Picture 4" descr="C:\Users\abolfazll\Desktop\images (21).jpg"/>
          <p:cNvPicPr>
            <a:picLocks noChangeAspect="1" noChangeArrowheads="1"/>
          </p:cNvPicPr>
          <p:nvPr/>
        </p:nvPicPr>
        <p:blipFill>
          <a:blip r:embed="rId4"/>
          <a:srcRect/>
          <a:stretch>
            <a:fillRect/>
          </a:stretch>
        </p:blipFill>
        <p:spPr bwMode="auto">
          <a:xfrm>
            <a:off x="1600200" y="4114800"/>
            <a:ext cx="2647950" cy="1571625"/>
          </a:xfrm>
          <a:prstGeom prst="rect">
            <a:avLst/>
          </a:prstGeom>
          <a:noFill/>
          <a:ln w="9525">
            <a:noFill/>
            <a:miter lim="800000"/>
            <a:headEnd/>
            <a:tailEnd/>
          </a:ln>
        </p:spPr>
      </p:pic>
      <p:pic>
        <p:nvPicPr>
          <p:cNvPr id="19461" name="Picture 5" descr="C:\Users\abolfazll\Desktop\images (16).jpg"/>
          <p:cNvPicPr>
            <a:picLocks noChangeAspect="1" noChangeArrowheads="1"/>
          </p:cNvPicPr>
          <p:nvPr/>
        </p:nvPicPr>
        <p:blipFill>
          <a:blip r:embed="rId5"/>
          <a:srcRect/>
          <a:stretch>
            <a:fillRect/>
          </a:stretch>
        </p:blipFill>
        <p:spPr bwMode="auto">
          <a:xfrm>
            <a:off x="5943600" y="2590800"/>
            <a:ext cx="3048000" cy="1847850"/>
          </a:xfrm>
          <a:prstGeom prst="rect">
            <a:avLst/>
          </a:prstGeom>
          <a:noFill/>
          <a:ln w="9525">
            <a:noFill/>
            <a:miter lim="800000"/>
            <a:headEnd/>
            <a:tailEnd/>
          </a:ln>
        </p:spPr>
      </p:pic>
      <p:sp>
        <p:nvSpPr>
          <p:cNvPr id="19462" name="TextBox 7"/>
          <p:cNvSpPr txBox="1">
            <a:spLocks noChangeArrowheads="1"/>
          </p:cNvSpPr>
          <p:nvPr/>
        </p:nvSpPr>
        <p:spPr bwMode="auto">
          <a:xfrm>
            <a:off x="609600" y="1219200"/>
            <a:ext cx="1295400" cy="523875"/>
          </a:xfrm>
          <a:prstGeom prst="rect">
            <a:avLst/>
          </a:prstGeom>
          <a:noFill/>
          <a:ln w="9525">
            <a:noFill/>
            <a:miter lim="800000"/>
            <a:headEnd/>
            <a:tailEnd/>
          </a:ln>
        </p:spPr>
        <p:txBody>
          <a:bodyPr>
            <a:spAutoFit/>
          </a:bodyPr>
          <a:lstStyle/>
          <a:p>
            <a:r>
              <a:rPr lang="fa-IR" sz="2800" b="1">
                <a:cs typeface="B Nazanin" pitchFamily="2" charset="-78"/>
              </a:rPr>
              <a:t>همکاری</a:t>
            </a:r>
            <a:endParaRPr lang="en-US" b="1">
              <a:cs typeface="B Nazanin" pitchFamily="2" charset="-78"/>
            </a:endParaRPr>
          </a:p>
        </p:txBody>
      </p:sp>
      <p:sp>
        <p:nvSpPr>
          <p:cNvPr id="19463" name="TextBox 9"/>
          <p:cNvSpPr txBox="1">
            <a:spLocks noChangeArrowheads="1"/>
          </p:cNvSpPr>
          <p:nvPr/>
        </p:nvSpPr>
        <p:spPr bwMode="auto">
          <a:xfrm>
            <a:off x="1295400" y="5638800"/>
            <a:ext cx="3352800" cy="523875"/>
          </a:xfrm>
          <a:prstGeom prst="rect">
            <a:avLst/>
          </a:prstGeom>
          <a:noFill/>
          <a:ln w="9525">
            <a:noFill/>
            <a:miter lim="800000"/>
            <a:headEnd/>
            <a:tailEnd/>
          </a:ln>
        </p:spPr>
        <p:txBody>
          <a:bodyPr>
            <a:spAutoFit/>
          </a:bodyPr>
          <a:lstStyle/>
          <a:p>
            <a:r>
              <a:rPr lang="fa-IR" sz="2800" b="1">
                <a:cs typeface="B Nazanin" pitchFamily="2" charset="-78"/>
              </a:rPr>
              <a:t>جستجو برای حلقه مفقوده</a:t>
            </a:r>
            <a:endParaRPr lang="en-US" sz="2800" b="1">
              <a:cs typeface="B Nazanin" pitchFamily="2" charset="-78"/>
            </a:endParaRPr>
          </a:p>
        </p:txBody>
      </p:sp>
      <p:sp>
        <p:nvSpPr>
          <p:cNvPr id="19464" name="TextBox 10"/>
          <p:cNvSpPr txBox="1">
            <a:spLocks noChangeArrowheads="1"/>
          </p:cNvSpPr>
          <p:nvPr/>
        </p:nvSpPr>
        <p:spPr bwMode="auto">
          <a:xfrm>
            <a:off x="6324600" y="4419600"/>
            <a:ext cx="2514600" cy="523875"/>
          </a:xfrm>
          <a:prstGeom prst="rect">
            <a:avLst/>
          </a:prstGeom>
          <a:noFill/>
          <a:ln w="9525">
            <a:noFill/>
            <a:miter lim="800000"/>
            <a:headEnd/>
            <a:tailEnd/>
          </a:ln>
        </p:spPr>
        <p:txBody>
          <a:bodyPr>
            <a:spAutoFit/>
          </a:bodyPr>
          <a:lstStyle/>
          <a:p>
            <a:r>
              <a:rPr lang="fa-IR" sz="2800" b="1">
                <a:cs typeface="B Nazanin" pitchFamily="2" charset="-78"/>
              </a:rPr>
              <a:t>خوشه توسعه یافته</a:t>
            </a:r>
            <a:endParaRPr lang="en-US" sz="2800" b="1">
              <a:cs typeface="B Nazanin" pitchFamily="2" charset="-78"/>
            </a:endParaRPr>
          </a:p>
        </p:txBody>
      </p:sp>
      <p:sp>
        <p:nvSpPr>
          <p:cNvPr id="12" name="Plus 11"/>
          <p:cNvSpPr/>
          <p:nvPr/>
        </p:nvSpPr>
        <p:spPr>
          <a:xfrm>
            <a:off x="2514600" y="2209800"/>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Plus 12"/>
          <p:cNvSpPr/>
          <p:nvPr/>
        </p:nvSpPr>
        <p:spPr>
          <a:xfrm>
            <a:off x="2514600" y="3276600"/>
            <a:ext cx="685800" cy="609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Equal 13"/>
          <p:cNvSpPr/>
          <p:nvPr/>
        </p:nvSpPr>
        <p:spPr>
          <a:xfrm>
            <a:off x="5181600" y="3352800"/>
            <a:ext cx="6858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468" name="TextBox 14"/>
          <p:cNvSpPr txBox="1">
            <a:spLocks noChangeArrowheads="1"/>
          </p:cNvSpPr>
          <p:nvPr/>
        </p:nvSpPr>
        <p:spPr bwMode="auto">
          <a:xfrm>
            <a:off x="3429000" y="1219200"/>
            <a:ext cx="1295400" cy="523875"/>
          </a:xfrm>
          <a:prstGeom prst="rect">
            <a:avLst/>
          </a:prstGeom>
          <a:noFill/>
          <a:ln w="9525">
            <a:noFill/>
            <a:miter lim="800000"/>
            <a:headEnd/>
            <a:tailEnd/>
          </a:ln>
        </p:spPr>
        <p:txBody>
          <a:bodyPr>
            <a:spAutoFit/>
          </a:bodyPr>
          <a:lstStyle/>
          <a:p>
            <a:r>
              <a:rPr lang="fa-IR" sz="2800" b="1">
                <a:cs typeface="B Nazanin" pitchFamily="2" charset="-78"/>
              </a:rPr>
              <a:t>رقابت</a:t>
            </a:r>
            <a:endParaRPr lang="en-US" b="1">
              <a:cs typeface="B Nazanin" pitchFamily="2" charset="-78"/>
            </a:endParaRPr>
          </a:p>
        </p:txBody>
      </p:sp>
      <p:sp>
        <p:nvSpPr>
          <p:cNvPr id="17" name="Rectangle 16"/>
          <p:cNvSpPr/>
          <p:nvPr/>
        </p:nvSpPr>
        <p:spPr>
          <a:xfrm>
            <a:off x="304800" y="1219200"/>
            <a:ext cx="4876800" cy="1981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066800" y="3962400"/>
            <a:ext cx="37338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07313977"/>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529" y="330925"/>
            <a:ext cx="9143471" cy="1143513"/>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marL="7804177" indent="-6097955" algn="ctr">
              <a:tabLst>
                <a:tab pos="7804177" algn="l"/>
              </a:tabLst>
            </a:pPr>
            <a:r>
              <a:rPr lang="fa-IR" sz="2799" dirty="0">
                <a:solidFill>
                  <a:schemeClr val="bg1"/>
                </a:solidFill>
                <a:cs typeface="B Nazanin" panose="00000400000000000000" pitchFamily="2" charset="-78"/>
              </a:rPr>
              <a:t>اهداف كلي بخش تعاون</a:t>
            </a:r>
            <a:endParaRPr lang="en-US" sz="2799" dirty="0">
              <a:solidFill>
                <a:schemeClr val="bg1"/>
              </a:solidFill>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a:xfrm>
            <a:off x="428793" y="6214437"/>
            <a:ext cx="929241" cy="365125"/>
          </a:xfrm>
        </p:spPr>
        <p:txBody>
          <a:bodyPr/>
          <a:lstStyle/>
          <a:p>
            <a:pPr rtl="1">
              <a:defRPr/>
            </a:pPr>
            <a:endParaRPr lang="en-US" b="1" dirty="0">
              <a:cs typeface="B Nazanin" pitchFamily="2" charset="-78"/>
            </a:endParaRPr>
          </a:p>
        </p:txBody>
      </p:sp>
      <p:sp>
        <p:nvSpPr>
          <p:cNvPr id="3" name="Content Placeholder 2"/>
          <p:cNvSpPr>
            <a:spLocks noGrp="1"/>
          </p:cNvSpPr>
          <p:nvPr>
            <p:ph idx="1"/>
          </p:nvPr>
        </p:nvSpPr>
        <p:spPr>
          <a:xfrm>
            <a:off x="428793" y="1505766"/>
            <a:ext cx="8534678" cy="4874879"/>
          </a:xfrm>
        </p:spPr>
        <p:txBody>
          <a:bodyPr/>
          <a:lstStyle/>
          <a:p>
            <a:pPr algn="ctr" rtl="1">
              <a:buNone/>
            </a:pPr>
            <a:endParaRPr lang="fa-IR" dirty="0" smtClean="0">
              <a:cs typeface="B Nazanin" panose="00000400000000000000" pitchFamily="2" charset="-78"/>
            </a:endParaRPr>
          </a:p>
          <a:p>
            <a:pPr algn="r" rtl="1"/>
            <a:r>
              <a:rPr lang="fa-IR" dirty="0">
                <a:cs typeface="B Nazanin" panose="00000400000000000000" pitchFamily="2" charset="-78"/>
              </a:rPr>
              <a:t>ايجاد چتر حمايتي و توانمند سازي اقشار متوسط و كم درآمد جامعه </a:t>
            </a:r>
          </a:p>
          <a:p>
            <a:pPr algn="just" rtl="1"/>
            <a:r>
              <a:rPr lang="fa-IR" dirty="0">
                <a:cs typeface="B Nazanin" panose="00000400000000000000" pitchFamily="2" charset="-78"/>
              </a:rPr>
              <a:t>افزايش سطح اشتغال مولد با تاكيد بر مالكيت و مديريت نيروي كار</a:t>
            </a:r>
          </a:p>
          <a:p>
            <a:pPr algn="just" rtl="1"/>
            <a:r>
              <a:rPr lang="fa-IR" dirty="0">
                <a:cs typeface="B Nazanin" panose="00000400000000000000" pitchFamily="2" charset="-78"/>
              </a:rPr>
              <a:t>كمك به حذف واسطه هاي غيرضروري در فرايند توليد تا مصرف</a:t>
            </a:r>
          </a:p>
          <a:p>
            <a:pPr algn="just" rtl="1"/>
            <a:r>
              <a:rPr lang="fa-IR" dirty="0">
                <a:cs typeface="B Nazanin" panose="00000400000000000000" pitchFamily="2" charset="-78"/>
              </a:rPr>
              <a:t>ارتقاء رقابت پذيري فعالان اقتصادي كوچك و بهبود وضع شغلي آنها </a:t>
            </a:r>
          </a:p>
          <a:p>
            <a:pPr algn="just" rtl="1"/>
            <a:r>
              <a:rPr lang="fa-IR" dirty="0">
                <a:cs typeface="B Nazanin" panose="00000400000000000000" pitchFamily="2" charset="-78"/>
              </a:rPr>
              <a:t> تجميع و هدايت سرمايه هاي كوچك به انجام فعاليت هاي بزرگ </a:t>
            </a:r>
          </a:p>
          <a:p>
            <a:pPr algn="just" rtl="1"/>
            <a:r>
              <a:rPr lang="fa-IR" dirty="0">
                <a:cs typeface="B Nazanin" panose="00000400000000000000" pitchFamily="2" charset="-78"/>
              </a:rPr>
              <a:t>كمك به تامين عدالت اجتماعي </a:t>
            </a:r>
          </a:p>
          <a:p>
            <a:pPr algn="just" rtl="1"/>
            <a:r>
              <a:rPr lang="fa-IR" dirty="0">
                <a:cs typeface="B Nazanin" panose="00000400000000000000" pitchFamily="2" charset="-78"/>
              </a:rPr>
              <a:t>جلوگيري از كارفرماي مطلق شدن دولت</a:t>
            </a:r>
          </a:p>
          <a:p>
            <a:pPr algn="just" rtl="1"/>
            <a:r>
              <a:rPr lang="fa-IR" sz="2000" b="1" dirty="0">
                <a:cs typeface="B Nazanin" panose="00000400000000000000" pitchFamily="2" charset="-78"/>
              </a:rPr>
              <a:t>ارتقاءسرمايه اجتماعي كشوراز طريق توسعه و گسترش مشاركت و همكاري دربخش تعاون</a:t>
            </a:r>
          </a:p>
          <a:p>
            <a:pPr algn="just" rtl="1"/>
            <a:r>
              <a:rPr lang="fa-IR" dirty="0">
                <a:cs typeface="B Nazanin" panose="00000400000000000000" pitchFamily="2" charset="-78"/>
              </a:rPr>
              <a:t>كمك به ايجاد ساختارهايلازم براي توسعه متوازن در سراسر كشور</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263372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Wave 20"/>
          <p:cNvSpPr/>
          <p:nvPr/>
        </p:nvSpPr>
        <p:spPr>
          <a:xfrm>
            <a:off x="265" y="500719"/>
            <a:ext cx="9143471" cy="1143513"/>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algn="r" defTabSz="2034976" rtl="1" fontAlgn="auto">
              <a:lnSpc>
                <a:spcPct val="90000"/>
              </a:lnSpc>
              <a:spcBef>
                <a:spcPts val="0"/>
              </a:spcBef>
              <a:spcAft>
                <a:spcPct val="35000"/>
              </a:spcAft>
              <a:defRPr/>
            </a:pPr>
            <a:r>
              <a:rPr lang="fa-IR" sz="2799" b="1" dirty="0">
                <a:solidFill>
                  <a:schemeClr val="bg1"/>
                </a:solidFill>
                <a:effectLst>
                  <a:outerShdw blurRad="38100" dist="38100" dir="2700000" algn="tl">
                    <a:srgbClr val="000000">
                      <a:alpha val="43137"/>
                    </a:srgbClr>
                  </a:outerShdw>
                </a:effectLst>
                <a:cs typeface="B Titr" pitchFamily="2" charset="-78"/>
              </a:rPr>
              <a:t>        ظهور و توسعه تعاون در ایران</a:t>
            </a:r>
          </a:p>
        </p:txBody>
      </p:sp>
      <p:sp>
        <p:nvSpPr>
          <p:cNvPr id="29" name="Rectangle 28"/>
          <p:cNvSpPr/>
          <p:nvPr/>
        </p:nvSpPr>
        <p:spPr>
          <a:xfrm>
            <a:off x="786662" y="2123582"/>
            <a:ext cx="7183375"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30" name="TextBox 29"/>
          <p:cNvSpPr txBox="1"/>
          <p:nvPr/>
        </p:nvSpPr>
        <p:spPr>
          <a:xfrm>
            <a:off x="858084" y="2175172"/>
            <a:ext cx="7127050" cy="376939"/>
          </a:xfrm>
          <a:prstGeom prst="rect">
            <a:avLst/>
          </a:prstGeom>
          <a:noFill/>
        </p:spPr>
        <p:txBody>
          <a:bodyPr wrap="square" rtlCol="1">
            <a:spAutoFit/>
          </a:bodyPr>
          <a:lstStyle/>
          <a:p>
            <a:pPr algn="r" defTabSz="1695811" rtl="1" fontAlgn="auto">
              <a:lnSpc>
                <a:spcPct val="90000"/>
              </a:lnSpc>
              <a:spcBef>
                <a:spcPts val="0"/>
              </a:spcBef>
              <a:spcAft>
                <a:spcPct val="35000"/>
              </a:spcAft>
              <a:defRPr/>
            </a:pPr>
            <a:r>
              <a:rPr lang="fa-IR" sz="2000" dirty="0">
                <a:solidFill>
                  <a:schemeClr val="bg1"/>
                </a:solidFill>
                <a:cs typeface="B Yekan" pitchFamily="2" charset="-78"/>
              </a:rPr>
              <a:t>تلاش های آغازین (1340- 1314)</a:t>
            </a:r>
          </a:p>
        </p:txBody>
      </p:sp>
      <p:sp>
        <p:nvSpPr>
          <p:cNvPr id="34" name="Rectangle 33"/>
          <p:cNvSpPr/>
          <p:nvPr/>
        </p:nvSpPr>
        <p:spPr>
          <a:xfrm>
            <a:off x="8000230" y="1980739"/>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122" name="Picture 2" descr="C:\Users\kalantari\Desktop\images.png"/>
          <p:cNvPicPr>
            <a:picLocks noChangeAspect="1" noChangeArrowheads="1"/>
          </p:cNvPicPr>
          <p:nvPr/>
        </p:nvPicPr>
        <p:blipFill>
          <a:blip r:embed="rId2"/>
          <a:srcRect/>
          <a:stretch>
            <a:fillRect/>
          </a:stretch>
        </p:blipFill>
        <p:spPr bwMode="auto">
          <a:xfrm>
            <a:off x="8143073" y="2123584"/>
            <a:ext cx="571372" cy="428528"/>
          </a:xfrm>
          <a:prstGeom prst="rect">
            <a:avLst/>
          </a:prstGeom>
          <a:noFill/>
        </p:spPr>
      </p:pic>
      <p:sp>
        <p:nvSpPr>
          <p:cNvPr id="42" name="Rectangle 41"/>
          <p:cNvSpPr/>
          <p:nvPr/>
        </p:nvSpPr>
        <p:spPr>
          <a:xfrm>
            <a:off x="786662" y="2766375"/>
            <a:ext cx="7183375"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43" name="TextBox 42"/>
          <p:cNvSpPr txBox="1"/>
          <p:nvPr/>
        </p:nvSpPr>
        <p:spPr>
          <a:xfrm>
            <a:off x="858084" y="2817965"/>
            <a:ext cx="7127050" cy="376939"/>
          </a:xfrm>
          <a:prstGeom prst="rect">
            <a:avLst/>
          </a:prstGeom>
          <a:noFill/>
        </p:spPr>
        <p:txBody>
          <a:bodyPr wrap="square" rtlCol="1">
            <a:spAutoFit/>
          </a:bodyPr>
          <a:lstStyle/>
          <a:p>
            <a:pPr algn="r" defTabSz="1187069" rtl="1" fontAlgn="auto">
              <a:lnSpc>
                <a:spcPct val="90000"/>
              </a:lnSpc>
              <a:spcBef>
                <a:spcPts val="0"/>
              </a:spcBef>
              <a:spcAft>
                <a:spcPct val="35000"/>
              </a:spcAft>
              <a:defRPr/>
            </a:pPr>
            <a:r>
              <a:rPr lang="fa-IR" sz="2000" dirty="0">
                <a:solidFill>
                  <a:schemeClr val="bg1"/>
                </a:solidFill>
                <a:cs typeface="B Yekan" pitchFamily="2" charset="-78"/>
              </a:rPr>
              <a:t>توسعه تعاونی های روستایی برای کمک به اصلاحات ارضی (دهه 1340)</a:t>
            </a:r>
          </a:p>
        </p:txBody>
      </p:sp>
      <p:sp>
        <p:nvSpPr>
          <p:cNvPr id="44" name="Rectangle 43"/>
          <p:cNvSpPr/>
          <p:nvPr/>
        </p:nvSpPr>
        <p:spPr>
          <a:xfrm>
            <a:off x="8000230" y="2623533"/>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0" name="Rectangle 49"/>
          <p:cNvSpPr/>
          <p:nvPr/>
        </p:nvSpPr>
        <p:spPr>
          <a:xfrm>
            <a:off x="786662" y="3409168"/>
            <a:ext cx="7183375"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51" name="TextBox 50"/>
          <p:cNvSpPr txBox="1"/>
          <p:nvPr/>
        </p:nvSpPr>
        <p:spPr>
          <a:xfrm>
            <a:off x="858084" y="3460759"/>
            <a:ext cx="7127050" cy="376939"/>
          </a:xfrm>
          <a:prstGeom prst="rect">
            <a:avLst/>
          </a:prstGeom>
          <a:noFill/>
        </p:spPr>
        <p:txBody>
          <a:bodyPr wrap="square" rtlCol="1">
            <a:spAutoFit/>
          </a:bodyPr>
          <a:lstStyle/>
          <a:p>
            <a:pPr algn="r" defTabSz="1187069" rtl="1" fontAlgn="auto">
              <a:lnSpc>
                <a:spcPct val="90000"/>
              </a:lnSpc>
              <a:spcBef>
                <a:spcPts val="0"/>
              </a:spcBef>
              <a:spcAft>
                <a:spcPct val="35000"/>
              </a:spcAft>
              <a:defRPr/>
            </a:pPr>
            <a:r>
              <a:rPr lang="fa-IR" sz="2000" dirty="0">
                <a:solidFill>
                  <a:schemeClr val="bg1"/>
                </a:solidFill>
                <a:cs typeface="B Yekan" pitchFamily="2" charset="-78"/>
              </a:rPr>
              <a:t>توسعه تعاونی های شهری  برای گروههای جدید اجتماعی (دهه 1350)</a:t>
            </a:r>
          </a:p>
        </p:txBody>
      </p:sp>
      <p:sp>
        <p:nvSpPr>
          <p:cNvPr id="52" name="Rectangle 51"/>
          <p:cNvSpPr/>
          <p:nvPr/>
        </p:nvSpPr>
        <p:spPr>
          <a:xfrm>
            <a:off x="8000230" y="3266326"/>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4" name="Rectangle 53"/>
          <p:cNvSpPr/>
          <p:nvPr/>
        </p:nvSpPr>
        <p:spPr>
          <a:xfrm>
            <a:off x="786662" y="4051962"/>
            <a:ext cx="7183375"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55" name="TextBox 54"/>
          <p:cNvSpPr txBox="1"/>
          <p:nvPr/>
        </p:nvSpPr>
        <p:spPr>
          <a:xfrm>
            <a:off x="858084" y="4103552"/>
            <a:ext cx="7127050" cy="376939"/>
          </a:xfrm>
          <a:prstGeom prst="rect">
            <a:avLst/>
          </a:prstGeom>
          <a:noFill/>
        </p:spPr>
        <p:txBody>
          <a:bodyPr wrap="square" rtlCol="1">
            <a:spAutoFit/>
          </a:bodyPr>
          <a:lstStyle/>
          <a:p>
            <a:pPr algn="r" defTabSz="1187069" rtl="1" fontAlgn="auto">
              <a:lnSpc>
                <a:spcPct val="90000"/>
              </a:lnSpc>
              <a:spcBef>
                <a:spcPts val="0"/>
              </a:spcBef>
              <a:spcAft>
                <a:spcPct val="35000"/>
              </a:spcAft>
              <a:defRPr/>
            </a:pPr>
            <a:r>
              <a:rPr lang="fa-IR" sz="2000" dirty="0">
                <a:solidFill>
                  <a:schemeClr val="bg1"/>
                </a:solidFill>
                <a:cs typeface="B Yekan" pitchFamily="2" charset="-78"/>
              </a:rPr>
              <a:t>تعاون در خدمت برنامه های عدالت خواهانه انقلاب اسلامی (دهه 1360)</a:t>
            </a:r>
          </a:p>
        </p:txBody>
      </p:sp>
      <p:sp>
        <p:nvSpPr>
          <p:cNvPr id="56" name="Rectangle 55"/>
          <p:cNvSpPr/>
          <p:nvPr/>
        </p:nvSpPr>
        <p:spPr>
          <a:xfrm>
            <a:off x="8000230" y="3909119"/>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8" name="Rectangle 57"/>
          <p:cNvSpPr/>
          <p:nvPr/>
        </p:nvSpPr>
        <p:spPr>
          <a:xfrm>
            <a:off x="786662" y="4674923"/>
            <a:ext cx="7183375"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59" name="TextBox 58"/>
          <p:cNvSpPr txBox="1"/>
          <p:nvPr/>
        </p:nvSpPr>
        <p:spPr>
          <a:xfrm>
            <a:off x="858084" y="4726514"/>
            <a:ext cx="7127050" cy="376939"/>
          </a:xfrm>
          <a:prstGeom prst="rect">
            <a:avLst/>
          </a:prstGeom>
          <a:noFill/>
        </p:spPr>
        <p:txBody>
          <a:bodyPr wrap="square" rtlCol="1">
            <a:spAutoFit/>
          </a:bodyPr>
          <a:lstStyle/>
          <a:p>
            <a:pPr algn="r" defTabSz="1187069" rtl="1" fontAlgn="auto">
              <a:lnSpc>
                <a:spcPct val="90000"/>
              </a:lnSpc>
              <a:spcBef>
                <a:spcPts val="0"/>
              </a:spcBef>
              <a:spcAft>
                <a:spcPct val="35000"/>
              </a:spcAft>
              <a:defRPr/>
            </a:pPr>
            <a:r>
              <a:rPr lang="fa-IR" sz="2000" dirty="0">
                <a:solidFill>
                  <a:schemeClr val="bg1"/>
                </a:solidFill>
                <a:cs typeface="B Yekan" pitchFamily="2" charset="-78"/>
              </a:rPr>
              <a:t>توسعه تعاونی های اشتغال زا جهت نیروهای پس از جنگ (دهه 1370)</a:t>
            </a:r>
          </a:p>
        </p:txBody>
      </p:sp>
      <p:sp>
        <p:nvSpPr>
          <p:cNvPr id="60" name="Rectangle 59"/>
          <p:cNvSpPr/>
          <p:nvPr/>
        </p:nvSpPr>
        <p:spPr>
          <a:xfrm>
            <a:off x="8000230" y="4551912"/>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Rectangle 61"/>
          <p:cNvSpPr/>
          <p:nvPr/>
        </p:nvSpPr>
        <p:spPr>
          <a:xfrm>
            <a:off x="786662" y="5294696"/>
            <a:ext cx="7183375"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63" name="TextBox 62"/>
          <p:cNvSpPr txBox="1"/>
          <p:nvPr/>
        </p:nvSpPr>
        <p:spPr>
          <a:xfrm>
            <a:off x="858084" y="5346286"/>
            <a:ext cx="7127050" cy="376939"/>
          </a:xfrm>
          <a:prstGeom prst="rect">
            <a:avLst/>
          </a:prstGeom>
          <a:noFill/>
        </p:spPr>
        <p:txBody>
          <a:bodyPr wrap="square" rtlCol="1">
            <a:spAutoFit/>
          </a:bodyPr>
          <a:lstStyle/>
          <a:p>
            <a:pPr algn="r" defTabSz="1187069" rtl="1" fontAlgn="auto">
              <a:lnSpc>
                <a:spcPct val="90000"/>
              </a:lnSpc>
              <a:spcBef>
                <a:spcPts val="0"/>
              </a:spcBef>
              <a:spcAft>
                <a:spcPct val="35000"/>
              </a:spcAft>
              <a:defRPr/>
            </a:pPr>
            <a:r>
              <a:rPr lang="fa-IR" sz="2000" dirty="0">
                <a:solidFill>
                  <a:schemeClr val="bg1"/>
                </a:solidFill>
                <a:cs typeface="B Yekan" pitchFamily="2" charset="-78"/>
              </a:rPr>
              <a:t>ابزاری برای اجرای سیاست های دولت (دهه 1380) </a:t>
            </a:r>
          </a:p>
        </p:txBody>
      </p:sp>
      <p:sp>
        <p:nvSpPr>
          <p:cNvPr id="64" name="Rectangle 63"/>
          <p:cNvSpPr/>
          <p:nvPr/>
        </p:nvSpPr>
        <p:spPr>
          <a:xfrm>
            <a:off x="8000230" y="5194705"/>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123" name="Picture 3" descr="C:\Users\kalantari\Desktop\images.jpg"/>
          <p:cNvPicPr>
            <a:picLocks noChangeAspect="1" noChangeArrowheads="1"/>
          </p:cNvPicPr>
          <p:nvPr/>
        </p:nvPicPr>
        <p:blipFill>
          <a:blip r:embed="rId3"/>
          <a:srcRect/>
          <a:stretch>
            <a:fillRect/>
          </a:stretch>
        </p:blipFill>
        <p:spPr bwMode="auto">
          <a:xfrm>
            <a:off x="8071652" y="2675123"/>
            <a:ext cx="642793" cy="499950"/>
          </a:xfrm>
          <a:prstGeom prst="rect">
            <a:avLst/>
          </a:prstGeom>
          <a:noFill/>
        </p:spPr>
      </p:pic>
      <p:pic>
        <p:nvPicPr>
          <p:cNvPr id="5124" name="Picture 4" descr="C:\Users\kalantari\Desktop\tall-buildings-in-a-city_318-41220.jpg"/>
          <p:cNvPicPr>
            <a:picLocks noChangeAspect="1" noChangeArrowheads="1"/>
          </p:cNvPicPr>
          <p:nvPr/>
        </p:nvPicPr>
        <p:blipFill>
          <a:blip r:embed="rId4" cstate="print"/>
          <a:srcRect/>
          <a:stretch>
            <a:fillRect/>
          </a:stretch>
        </p:blipFill>
        <p:spPr bwMode="auto">
          <a:xfrm>
            <a:off x="8143073" y="3317916"/>
            <a:ext cx="535636" cy="535636"/>
          </a:xfrm>
          <a:prstGeom prst="rect">
            <a:avLst/>
          </a:prstGeom>
          <a:noFill/>
        </p:spPr>
      </p:pic>
      <p:pic>
        <p:nvPicPr>
          <p:cNvPr id="5125" name="Picture 5" descr="C:\Users\kalantari\Desktop\justice-icon-0.jpg"/>
          <p:cNvPicPr>
            <a:picLocks noChangeAspect="1" noChangeArrowheads="1"/>
          </p:cNvPicPr>
          <p:nvPr/>
        </p:nvPicPr>
        <p:blipFill>
          <a:blip r:embed="rId5" cstate="print"/>
          <a:srcRect/>
          <a:stretch>
            <a:fillRect/>
          </a:stretch>
        </p:blipFill>
        <p:spPr bwMode="auto">
          <a:xfrm>
            <a:off x="8071652" y="3960709"/>
            <a:ext cx="642793" cy="499950"/>
          </a:xfrm>
          <a:prstGeom prst="rect">
            <a:avLst/>
          </a:prstGeom>
          <a:noFill/>
        </p:spPr>
      </p:pic>
      <p:pic>
        <p:nvPicPr>
          <p:cNvPr id="5126" name="Picture 6" descr="C:\Users\kalantari\Desktop\images.png"/>
          <p:cNvPicPr>
            <a:picLocks noChangeAspect="1" noChangeArrowheads="1"/>
          </p:cNvPicPr>
          <p:nvPr/>
        </p:nvPicPr>
        <p:blipFill>
          <a:blip r:embed="rId6"/>
          <a:srcRect/>
          <a:stretch>
            <a:fillRect/>
          </a:stretch>
        </p:blipFill>
        <p:spPr bwMode="auto">
          <a:xfrm>
            <a:off x="8180378" y="4640807"/>
            <a:ext cx="462646" cy="462646"/>
          </a:xfrm>
          <a:prstGeom prst="rect">
            <a:avLst/>
          </a:prstGeom>
          <a:noFill/>
        </p:spPr>
      </p:pic>
      <p:pic>
        <p:nvPicPr>
          <p:cNvPr id="5127" name="Picture 7" descr="C:\Users\kalantari\Desktop\4204-200.png"/>
          <p:cNvPicPr>
            <a:picLocks noChangeAspect="1" noChangeArrowheads="1"/>
          </p:cNvPicPr>
          <p:nvPr/>
        </p:nvPicPr>
        <p:blipFill>
          <a:blip r:embed="rId7" cstate="print"/>
          <a:srcRect/>
          <a:stretch>
            <a:fillRect/>
          </a:stretch>
        </p:blipFill>
        <p:spPr bwMode="auto">
          <a:xfrm>
            <a:off x="8143073" y="5294696"/>
            <a:ext cx="499950" cy="428529"/>
          </a:xfrm>
          <a:prstGeom prst="rect">
            <a:avLst/>
          </a:prstGeom>
          <a:noFill/>
        </p:spPr>
      </p:pic>
      <p:sp>
        <p:nvSpPr>
          <p:cNvPr id="32" name="Rectangle 31"/>
          <p:cNvSpPr/>
          <p:nvPr/>
        </p:nvSpPr>
        <p:spPr>
          <a:xfrm>
            <a:off x="786662" y="5928751"/>
            <a:ext cx="7183375"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
        <p:nvSpPr>
          <p:cNvPr id="33" name="TextBox 32"/>
          <p:cNvSpPr txBox="1"/>
          <p:nvPr/>
        </p:nvSpPr>
        <p:spPr>
          <a:xfrm>
            <a:off x="858084" y="5980341"/>
            <a:ext cx="7127050" cy="376939"/>
          </a:xfrm>
          <a:prstGeom prst="rect">
            <a:avLst/>
          </a:prstGeom>
          <a:noFill/>
        </p:spPr>
        <p:txBody>
          <a:bodyPr wrap="square" rtlCol="1">
            <a:spAutoFit/>
          </a:bodyPr>
          <a:lstStyle/>
          <a:p>
            <a:pPr algn="r" defTabSz="1187069" rtl="1" fontAlgn="auto">
              <a:lnSpc>
                <a:spcPct val="90000"/>
              </a:lnSpc>
              <a:spcBef>
                <a:spcPts val="0"/>
              </a:spcBef>
              <a:spcAft>
                <a:spcPct val="35000"/>
              </a:spcAft>
              <a:defRPr/>
            </a:pPr>
            <a:r>
              <a:rPr lang="fa-IR" sz="2000" dirty="0">
                <a:solidFill>
                  <a:schemeClr val="bg1"/>
                </a:solidFill>
                <a:cs typeface="B Yekan" pitchFamily="2" charset="-78"/>
              </a:rPr>
              <a:t>تدوین قانون سیاستهای کلی اصل 44 قانون اساسی (دهه 1380) </a:t>
            </a:r>
          </a:p>
        </p:txBody>
      </p:sp>
      <p:sp>
        <p:nvSpPr>
          <p:cNvPr id="35" name="Rectangle 34"/>
          <p:cNvSpPr/>
          <p:nvPr/>
        </p:nvSpPr>
        <p:spPr>
          <a:xfrm>
            <a:off x="8000230" y="5828761"/>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051" name="Picture 3" descr="C:\Users\kalantari\Desktop\operations-icon-18.png"/>
          <p:cNvPicPr>
            <a:picLocks noChangeAspect="1" noChangeArrowheads="1"/>
          </p:cNvPicPr>
          <p:nvPr/>
        </p:nvPicPr>
        <p:blipFill>
          <a:blip r:embed="rId8" cstate="print"/>
          <a:srcRect/>
          <a:stretch>
            <a:fillRect/>
          </a:stretch>
        </p:blipFill>
        <p:spPr bwMode="auto">
          <a:xfrm>
            <a:off x="8143074" y="5855762"/>
            <a:ext cx="529941" cy="553108"/>
          </a:xfrm>
          <a:prstGeom prst="rect">
            <a:avLst/>
          </a:prstGeom>
          <a:noFill/>
        </p:spPr>
      </p:pic>
    </p:spTree>
    <p:extLst>
      <p:ext uri="{BB962C8B-B14F-4D97-AF65-F5344CB8AC3E}">
        <p14:creationId xmlns:p14="http://schemas.microsoft.com/office/powerpoint/2010/main" val="156189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lide(fromBottom)">
                                      <p:cBhvr>
                                        <p:cTn id="10" dur="500"/>
                                        <p:tgtEl>
                                          <p:spTgt spid="30"/>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lide(fromBottom)">
                                      <p:cBhvr>
                                        <p:cTn id="13" dur="500"/>
                                        <p:tgtEl>
                                          <p:spTgt spid="34"/>
                                        </p:tgtEl>
                                      </p:cBhvr>
                                    </p:animEffect>
                                  </p:childTnLst>
                                </p:cTn>
                              </p:par>
                              <p:par>
                                <p:cTn id="14" presetID="12" presetClass="entr" presetSubtype="4"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slide(fromBottom)">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slide(fromBottom)">
                                      <p:cBhvr>
                                        <p:cTn id="21" dur="500"/>
                                        <p:tgtEl>
                                          <p:spTgt spid="42"/>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slide(fromBottom)">
                                      <p:cBhvr>
                                        <p:cTn id="24" dur="500"/>
                                        <p:tgtEl>
                                          <p:spTgt spid="4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lide(fromBottom)">
                                      <p:cBhvr>
                                        <p:cTn id="27" dur="500"/>
                                        <p:tgtEl>
                                          <p:spTgt spid="44"/>
                                        </p:tgtEl>
                                      </p:cBhvr>
                                    </p:animEffect>
                                  </p:childTnLst>
                                </p:cTn>
                              </p:par>
                              <p:par>
                                <p:cTn id="28" presetID="12" presetClass="entr" presetSubtype="4" fill="hold" nodeType="with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slide(fromBottom)">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Bottom)">
                                      <p:cBhvr>
                                        <p:cTn id="35" dur="500"/>
                                        <p:tgtEl>
                                          <p:spTgt spid="50"/>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slide(fromBottom)">
                                      <p:cBhvr>
                                        <p:cTn id="38" dur="500"/>
                                        <p:tgtEl>
                                          <p:spTgt spid="51"/>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slide(fromBottom)">
                                      <p:cBhvr>
                                        <p:cTn id="41" dur="500"/>
                                        <p:tgtEl>
                                          <p:spTgt spid="52"/>
                                        </p:tgtEl>
                                      </p:cBhvr>
                                    </p:animEffect>
                                  </p:childTnLst>
                                </p:cTn>
                              </p:par>
                              <p:par>
                                <p:cTn id="42" presetID="12" presetClass="entr" presetSubtype="4" fill="hold" nodeType="withEffect">
                                  <p:stCondLst>
                                    <p:cond delay="0"/>
                                  </p:stCondLst>
                                  <p:childTnLst>
                                    <p:set>
                                      <p:cBhvr>
                                        <p:cTn id="43" dur="1" fill="hold">
                                          <p:stCondLst>
                                            <p:cond delay="0"/>
                                          </p:stCondLst>
                                        </p:cTn>
                                        <p:tgtEl>
                                          <p:spTgt spid="5124"/>
                                        </p:tgtEl>
                                        <p:attrNameLst>
                                          <p:attrName>style.visibility</p:attrName>
                                        </p:attrNameLst>
                                      </p:cBhvr>
                                      <p:to>
                                        <p:strVal val="visible"/>
                                      </p:to>
                                    </p:set>
                                    <p:animEffect transition="in" filter="slide(fromBottom)">
                                      <p:cBhvr>
                                        <p:cTn id="44" dur="500"/>
                                        <p:tgtEl>
                                          <p:spTgt spid="512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slide(fromBottom)">
                                      <p:cBhvr>
                                        <p:cTn id="49" dur="500"/>
                                        <p:tgtEl>
                                          <p:spTgt spid="54"/>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slide(fromBottom)">
                                      <p:cBhvr>
                                        <p:cTn id="52" dur="500"/>
                                        <p:tgtEl>
                                          <p:spTgt spid="55"/>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slide(fromBottom)">
                                      <p:cBhvr>
                                        <p:cTn id="55" dur="500"/>
                                        <p:tgtEl>
                                          <p:spTgt spid="56"/>
                                        </p:tgtEl>
                                      </p:cBhvr>
                                    </p:animEffect>
                                  </p:childTnLst>
                                </p:cTn>
                              </p:par>
                              <p:par>
                                <p:cTn id="56" presetID="12" presetClass="entr" presetSubtype="4" fill="hold" nodeType="withEffect">
                                  <p:stCondLst>
                                    <p:cond delay="0"/>
                                  </p:stCondLst>
                                  <p:childTnLst>
                                    <p:set>
                                      <p:cBhvr>
                                        <p:cTn id="57" dur="1" fill="hold">
                                          <p:stCondLst>
                                            <p:cond delay="0"/>
                                          </p:stCondLst>
                                        </p:cTn>
                                        <p:tgtEl>
                                          <p:spTgt spid="5125"/>
                                        </p:tgtEl>
                                        <p:attrNameLst>
                                          <p:attrName>style.visibility</p:attrName>
                                        </p:attrNameLst>
                                      </p:cBhvr>
                                      <p:to>
                                        <p:strVal val="visible"/>
                                      </p:to>
                                    </p:set>
                                    <p:animEffect transition="in" filter="slide(fromBottom)">
                                      <p:cBhvr>
                                        <p:cTn id="58" dur="500"/>
                                        <p:tgtEl>
                                          <p:spTgt spid="512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slide(fromBottom)">
                                      <p:cBhvr>
                                        <p:cTn id="63" dur="500"/>
                                        <p:tgtEl>
                                          <p:spTgt spid="58"/>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slide(fromBottom)">
                                      <p:cBhvr>
                                        <p:cTn id="66" dur="500"/>
                                        <p:tgtEl>
                                          <p:spTgt spid="59"/>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slide(fromBottom)">
                                      <p:cBhvr>
                                        <p:cTn id="69" dur="500"/>
                                        <p:tgtEl>
                                          <p:spTgt spid="60"/>
                                        </p:tgtEl>
                                      </p:cBhvr>
                                    </p:animEffect>
                                  </p:childTnLst>
                                </p:cTn>
                              </p:par>
                              <p:par>
                                <p:cTn id="70" presetID="12" presetClass="entr" presetSubtype="4" fill="hold" nodeType="withEffect">
                                  <p:stCondLst>
                                    <p:cond delay="0"/>
                                  </p:stCondLst>
                                  <p:childTnLst>
                                    <p:set>
                                      <p:cBhvr>
                                        <p:cTn id="71" dur="1" fill="hold">
                                          <p:stCondLst>
                                            <p:cond delay="0"/>
                                          </p:stCondLst>
                                        </p:cTn>
                                        <p:tgtEl>
                                          <p:spTgt spid="5126"/>
                                        </p:tgtEl>
                                        <p:attrNameLst>
                                          <p:attrName>style.visibility</p:attrName>
                                        </p:attrNameLst>
                                      </p:cBhvr>
                                      <p:to>
                                        <p:strVal val="visible"/>
                                      </p:to>
                                    </p:set>
                                    <p:animEffect transition="in" filter="slide(fromBottom)">
                                      <p:cBhvr>
                                        <p:cTn id="72" dur="500"/>
                                        <p:tgtEl>
                                          <p:spTgt spid="5126"/>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slide(fromBottom)">
                                      <p:cBhvr>
                                        <p:cTn id="77" dur="500"/>
                                        <p:tgtEl>
                                          <p:spTgt spid="62"/>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slide(fromBottom)">
                                      <p:cBhvr>
                                        <p:cTn id="80" dur="500"/>
                                        <p:tgtEl>
                                          <p:spTgt spid="63"/>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slide(fromBottom)">
                                      <p:cBhvr>
                                        <p:cTn id="83" dur="500"/>
                                        <p:tgtEl>
                                          <p:spTgt spid="64"/>
                                        </p:tgtEl>
                                      </p:cBhvr>
                                    </p:animEffect>
                                  </p:childTnLst>
                                </p:cTn>
                              </p:par>
                              <p:par>
                                <p:cTn id="84" presetID="12" presetClass="entr" presetSubtype="4" fill="hold" nodeType="withEffect">
                                  <p:stCondLst>
                                    <p:cond delay="0"/>
                                  </p:stCondLst>
                                  <p:childTnLst>
                                    <p:set>
                                      <p:cBhvr>
                                        <p:cTn id="85" dur="1" fill="hold">
                                          <p:stCondLst>
                                            <p:cond delay="0"/>
                                          </p:stCondLst>
                                        </p:cTn>
                                        <p:tgtEl>
                                          <p:spTgt spid="5127"/>
                                        </p:tgtEl>
                                        <p:attrNameLst>
                                          <p:attrName>style.visibility</p:attrName>
                                        </p:attrNameLst>
                                      </p:cBhvr>
                                      <p:to>
                                        <p:strVal val="visible"/>
                                      </p:to>
                                    </p:set>
                                    <p:animEffect transition="in" filter="slide(fromBottom)">
                                      <p:cBhvr>
                                        <p:cTn id="86" dur="500"/>
                                        <p:tgtEl>
                                          <p:spTgt spid="5127"/>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slide(fromBottom)">
                                      <p:cBhvr>
                                        <p:cTn id="91" dur="500"/>
                                        <p:tgtEl>
                                          <p:spTgt spid="32"/>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slide(fromBottom)">
                                      <p:cBhvr>
                                        <p:cTn id="94" dur="500"/>
                                        <p:tgtEl>
                                          <p:spTgt spid="33"/>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slide(fromBottom)">
                                      <p:cBhvr>
                                        <p:cTn id="97" dur="500"/>
                                        <p:tgtEl>
                                          <p:spTgt spid="35"/>
                                        </p:tgtEl>
                                      </p:cBhvr>
                                    </p:animEffect>
                                  </p:childTnLst>
                                </p:cTn>
                              </p:par>
                              <p:par>
                                <p:cTn id="98" presetID="12" presetClass="entr" presetSubtype="4" fill="hold" nodeType="withEffect">
                                  <p:stCondLst>
                                    <p:cond delay="0"/>
                                  </p:stCondLst>
                                  <p:childTnLst>
                                    <p:set>
                                      <p:cBhvr>
                                        <p:cTn id="99" dur="1" fill="hold">
                                          <p:stCondLst>
                                            <p:cond delay="0"/>
                                          </p:stCondLst>
                                        </p:cTn>
                                        <p:tgtEl>
                                          <p:spTgt spid="2051"/>
                                        </p:tgtEl>
                                        <p:attrNameLst>
                                          <p:attrName>style.visibility</p:attrName>
                                        </p:attrNameLst>
                                      </p:cBhvr>
                                      <p:to>
                                        <p:strVal val="visible"/>
                                      </p:to>
                                    </p:set>
                                    <p:animEffect transition="in" filter="slide(fromBottom)">
                                      <p:cBhvr>
                                        <p:cTn id="10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4" grpId="0" animBg="1"/>
      <p:bldP spid="42" grpId="0" animBg="1"/>
      <p:bldP spid="43" grpId="0"/>
      <p:bldP spid="44" grpId="0" animBg="1"/>
      <p:bldP spid="50" grpId="0" animBg="1"/>
      <p:bldP spid="51" grpId="0"/>
      <p:bldP spid="52" grpId="0" animBg="1"/>
      <p:bldP spid="54" grpId="0" animBg="1"/>
      <p:bldP spid="55" grpId="0"/>
      <p:bldP spid="56" grpId="0" animBg="1"/>
      <p:bldP spid="58" grpId="0" animBg="1"/>
      <p:bldP spid="59" grpId="0"/>
      <p:bldP spid="60" grpId="0" animBg="1"/>
      <p:bldP spid="62" grpId="0" animBg="1"/>
      <p:bldP spid="63" grpId="0"/>
      <p:bldP spid="64" grpId="0" animBg="1"/>
      <p:bldP spid="32" grpId="0" animBg="1"/>
      <p:bldP spid="33" grpId="0"/>
      <p:bldP spid="3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ave 10"/>
          <p:cNvSpPr/>
          <p:nvPr/>
        </p:nvSpPr>
        <p:spPr>
          <a:xfrm>
            <a:off x="529" y="523738"/>
            <a:ext cx="9143471" cy="1143513"/>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algn="r" rtl="1">
              <a:defRPr lang="en-US" sz="1800" b="1" i="0" u="none" strike="noStrike" kern="1200" baseline="0">
                <a:solidFill>
                  <a:prstClr val="black"/>
                </a:solidFill>
                <a:latin typeface="+mn-lt"/>
                <a:ea typeface="+mn-ea"/>
                <a:cs typeface="+mn-cs"/>
              </a:defRPr>
            </a:pPr>
            <a:r>
              <a:rPr lang="fa-IR" sz="2400" dirty="0">
                <a:solidFill>
                  <a:schemeClr val="bg1"/>
                </a:solidFill>
                <a:effectLst>
                  <a:outerShdw blurRad="38100" dist="38100" dir="2700000" algn="tl">
                    <a:srgbClr val="000000">
                      <a:alpha val="43137"/>
                    </a:srgbClr>
                  </a:outerShdw>
                </a:effectLst>
                <a:cs typeface="B Titr" pitchFamily="2" charset="-78"/>
              </a:rPr>
              <a:t>          درصد شاغلین حوزه تعاون در گرایش های مختلف</a:t>
            </a:r>
          </a:p>
        </p:txBody>
      </p:sp>
      <p:graphicFrame>
        <p:nvGraphicFramePr>
          <p:cNvPr id="22" name="Chart 21"/>
          <p:cNvGraphicFramePr/>
          <p:nvPr/>
        </p:nvGraphicFramePr>
        <p:xfrm>
          <a:off x="265" y="1719657"/>
          <a:ext cx="9143470" cy="5138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767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121965" y="269412"/>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algn="r" rtl="1">
              <a:defRPr lang="en-US" sz="1800" b="1" i="0" u="none" strike="noStrike" kern="1200" baseline="0">
                <a:solidFill>
                  <a:prstClr val="black"/>
                </a:solidFill>
                <a:latin typeface="+mn-lt"/>
                <a:ea typeface="+mn-ea"/>
                <a:cs typeface="+mn-cs"/>
              </a:defRPr>
            </a:pPr>
            <a:r>
              <a:rPr lang="fa-IR" sz="2400" dirty="0">
                <a:solidFill>
                  <a:schemeClr val="bg1"/>
                </a:solidFill>
                <a:effectLst>
                  <a:outerShdw blurRad="38100" dist="38100" dir="2700000" algn="tl">
                    <a:srgbClr val="000000">
                      <a:alpha val="43137"/>
                    </a:srgbClr>
                  </a:outerShdw>
                </a:effectLst>
                <a:cs typeface="B Titr" pitchFamily="2" charset="-78"/>
              </a:rPr>
              <a:t>            سهم تعاونیها در بخش کشاورزی کشور</a:t>
            </a:r>
            <a:r>
              <a:rPr lang="en-US" sz="1050" dirty="0">
                <a:solidFill>
                  <a:schemeClr val="bg1"/>
                </a:solidFill>
                <a:effectLst>
                  <a:outerShdw blurRad="38100" dist="38100" dir="2700000" algn="tl">
                    <a:srgbClr val="000000">
                      <a:alpha val="43137"/>
                    </a:srgbClr>
                  </a:outerShdw>
                </a:effectLst>
                <a:cs typeface="B Titr" pitchFamily="2" charset="-78"/>
              </a:rPr>
              <a:t>)</a:t>
            </a:r>
            <a:r>
              <a:rPr lang="fa-IR" sz="1050" dirty="0">
                <a:solidFill>
                  <a:schemeClr val="bg1"/>
                </a:solidFill>
                <a:effectLst>
                  <a:outerShdw blurRad="38100" dist="38100" dir="2700000" algn="tl">
                    <a:srgbClr val="000000">
                      <a:alpha val="43137"/>
                    </a:srgbClr>
                  </a:outerShdw>
                </a:effectLst>
                <a:cs typeface="B Titr" pitchFamily="2" charset="-78"/>
              </a:rPr>
              <a:t>بر اساس  برآورد  دفاتر تخصصی معاونت تعاون )</a:t>
            </a:r>
          </a:p>
        </p:txBody>
      </p:sp>
      <p:sp>
        <p:nvSpPr>
          <p:cNvPr id="11" name="Rectangle 10"/>
          <p:cNvSpPr/>
          <p:nvPr/>
        </p:nvSpPr>
        <p:spPr>
          <a:xfrm>
            <a:off x="2715042" y="2286256"/>
            <a:ext cx="3469459"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2" name="TextBox 11"/>
          <p:cNvSpPr txBox="1"/>
          <p:nvPr/>
        </p:nvSpPr>
        <p:spPr>
          <a:xfrm>
            <a:off x="1857984" y="2337847"/>
            <a:ext cx="4270192" cy="761571"/>
          </a:xfrm>
          <a:prstGeom prst="rect">
            <a:avLst/>
          </a:prstGeom>
          <a:noFill/>
        </p:spPr>
        <p:txBody>
          <a:bodyPr wrap="square" rtlCol="1">
            <a:spAutoFit/>
          </a:bodyPr>
          <a:lstStyle/>
          <a:p>
            <a:pPr algn="r" defTabSz="1695811" rtl="1" fontAlgn="auto">
              <a:lnSpc>
                <a:spcPct val="90000"/>
              </a:lnSpc>
              <a:spcBef>
                <a:spcPts val="0"/>
              </a:spcBef>
              <a:spcAft>
                <a:spcPct val="35000"/>
              </a:spcAft>
              <a:defRPr/>
            </a:pPr>
            <a:r>
              <a:rPr lang="ar-SA" sz="2000" dirty="0">
                <a:solidFill>
                  <a:schemeClr val="bg1"/>
                </a:solidFill>
                <a:cs typeface="B Yekan" pitchFamily="2" charset="-78"/>
              </a:rPr>
              <a:t>تولید</a:t>
            </a:r>
            <a:r>
              <a:rPr lang="fa-IR" sz="2000" dirty="0">
                <a:solidFill>
                  <a:schemeClr val="bg1"/>
                </a:solidFill>
                <a:cs typeface="B Yekan" pitchFamily="2" charset="-78"/>
              </a:rPr>
              <a:t> </a:t>
            </a:r>
            <a:r>
              <a:rPr lang="ar-SA" sz="2000" dirty="0">
                <a:solidFill>
                  <a:schemeClr val="bg1"/>
                </a:solidFill>
                <a:cs typeface="B Yekan" pitchFamily="2" charset="-78"/>
              </a:rPr>
              <a:t>7 درصد</a:t>
            </a:r>
            <a:r>
              <a:rPr lang="fa-IR" sz="2000" dirty="0">
                <a:solidFill>
                  <a:schemeClr val="bg1"/>
                </a:solidFill>
                <a:cs typeface="B Yekan" pitchFamily="2" charset="-78"/>
              </a:rPr>
              <a:t> </a:t>
            </a:r>
            <a:r>
              <a:rPr lang="ar-SA" sz="2000" dirty="0">
                <a:solidFill>
                  <a:schemeClr val="bg1"/>
                </a:solidFill>
                <a:cs typeface="B Yekan" pitchFamily="2" charset="-78"/>
              </a:rPr>
              <a:t>شیر</a:t>
            </a:r>
            <a:r>
              <a:rPr lang="fa-IR" sz="2000" dirty="0">
                <a:solidFill>
                  <a:schemeClr val="bg1"/>
                </a:solidFill>
                <a:cs typeface="B Yekan" pitchFamily="2" charset="-78"/>
              </a:rPr>
              <a:t> کشور</a:t>
            </a:r>
            <a:endParaRPr lang="en-US" sz="2000" dirty="0">
              <a:solidFill>
                <a:schemeClr val="bg1"/>
              </a:solidFill>
              <a:cs typeface="B Yekan" pitchFamily="2" charset="-78"/>
            </a:endParaRPr>
          </a:p>
          <a:p>
            <a:pPr algn="r" defTabSz="1695811" rtl="1" fontAlgn="auto">
              <a:lnSpc>
                <a:spcPct val="90000"/>
              </a:lnSpc>
              <a:spcBef>
                <a:spcPts val="0"/>
              </a:spcBef>
              <a:spcAft>
                <a:spcPct val="35000"/>
              </a:spcAft>
              <a:defRPr/>
            </a:pPr>
            <a:endParaRPr lang="fa-IR" sz="2000" dirty="0">
              <a:solidFill>
                <a:schemeClr val="bg1"/>
              </a:solidFill>
              <a:cs typeface="B Yekan" pitchFamily="2" charset="-78"/>
            </a:endParaRPr>
          </a:p>
        </p:txBody>
      </p:sp>
      <p:sp>
        <p:nvSpPr>
          <p:cNvPr id="13" name="Rectangle 12"/>
          <p:cNvSpPr/>
          <p:nvPr/>
        </p:nvSpPr>
        <p:spPr>
          <a:xfrm>
            <a:off x="6214694" y="2143414"/>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5" name="Rectangle 14"/>
          <p:cNvSpPr/>
          <p:nvPr/>
        </p:nvSpPr>
        <p:spPr>
          <a:xfrm>
            <a:off x="2715042" y="3134576"/>
            <a:ext cx="3469459"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7" name="TextBox 16"/>
          <p:cNvSpPr txBox="1"/>
          <p:nvPr/>
        </p:nvSpPr>
        <p:spPr>
          <a:xfrm>
            <a:off x="3214992" y="3186166"/>
            <a:ext cx="2984605" cy="376939"/>
          </a:xfrm>
          <a:prstGeom prst="rect">
            <a:avLst/>
          </a:prstGeom>
          <a:noFill/>
        </p:spPr>
        <p:txBody>
          <a:bodyPr wrap="square" rtlCol="1">
            <a:spAutoFit/>
          </a:bodyPr>
          <a:lstStyle/>
          <a:p>
            <a:pPr algn="r" defTabSz="1187069" rtl="1" fontAlgn="auto">
              <a:lnSpc>
                <a:spcPct val="90000"/>
              </a:lnSpc>
              <a:spcBef>
                <a:spcPts val="0"/>
              </a:spcBef>
              <a:spcAft>
                <a:spcPct val="35000"/>
              </a:spcAft>
              <a:defRPr/>
            </a:pPr>
            <a:r>
              <a:rPr lang="ar-SA" sz="2000" dirty="0">
                <a:solidFill>
                  <a:schemeClr val="bg1"/>
                </a:solidFill>
                <a:cs typeface="B Yekan" pitchFamily="2" charset="-78"/>
              </a:rPr>
              <a:t>18 درصد</a:t>
            </a:r>
            <a:r>
              <a:rPr lang="fa-IR" sz="2000" dirty="0">
                <a:solidFill>
                  <a:schemeClr val="bg1"/>
                </a:solidFill>
                <a:cs typeface="B Yekan" pitchFamily="2" charset="-78"/>
              </a:rPr>
              <a:t> </a:t>
            </a:r>
            <a:r>
              <a:rPr lang="ar-SA" sz="2000" dirty="0">
                <a:solidFill>
                  <a:schemeClr val="bg1"/>
                </a:solidFill>
                <a:cs typeface="B Yekan" pitchFamily="2" charset="-78"/>
              </a:rPr>
              <a:t>تولید</a:t>
            </a:r>
            <a:r>
              <a:rPr lang="fa-IR" sz="2000" dirty="0">
                <a:solidFill>
                  <a:schemeClr val="bg1"/>
                </a:solidFill>
                <a:cs typeface="B Yekan" pitchFamily="2" charset="-78"/>
              </a:rPr>
              <a:t> </a:t>
            </a:r>
            <a:r>
              <a:rPr lang="ar-SA" sz="2000" dirty="0">
                <a:solidFill>
                  <a:schemeClr val="bg1"/>
                </a:solidFill>
                <a:cs typeface="B Yekan" pitchFamily="2" charset="-78"/>
              </a:rPr>
              <a:t>گوشت</a:t>
            </a:r>
            <a:r>
              <a:rPr lang="fa-IR" sz="2000" dirty="0">
                <a:solidFill>
                  <a:schemeClr val="bg1"/>
                </a:solidFill>
                <a:cs typeface="B Yekan" pitchFamily="2" charset="-78"/>
              </a:rPr>
              <a:t> کشور</a:t>
            </a:r>
          </a:p>
        </p:txBody>
      </p:sp>
      <p:sp>
        <p:nvSpPr>
          <p:cNvPr id="18" name="Rectangle 17"/>
          <p:cNvSpPr/>
          <p:nvPr/>
        </p:nvSpPr>
        <p:spPr>
          <a:xfrm>
            <a:off x="6214694" y="2991733"/>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9" name="Rectangle 18"/>
          <p:cNvSpPr/>
          <p:nvPr/>
        </p:nvSpPr>
        <p:spPr>
          <a:xfrm>
            <a:off x="2715042" y="4043224"/>
            <a:ext cx="3469459"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0" name="TextBox 19"/>
          <p:cNvSpPr txBox="1"/>
          <p:nvPr/>
        </p:nvSpPr>
        <p:spPr>
          <a:xfrm>
            <a:off x="2715042" y="4094814"/>
            <a:ext cx="3841663" cy="369247"/>
          </a:xfrm>
          <a:prstGeom prst="rect">
            <a:avLst/>
          </a:prstGeom>
          <a:noFill/>
        </p:spPr>
        <p:txBody>
          <a:bodyPr wrap="square" rtlCol="1">
            <a:spAutoFit/>
          </a:bodyPr>
          <a:lstStyle/>
          <a:p>
            <a:pPr algn="justLow" defTabSz="858091" rtl="1">
              <a:buClr>
                <a:srgbClr val="FFFF00"/>
              </a:buClr>
              <a:defRPr/>
            </a:pPr>
            <a:r>
              <a:rPr lang="ar-SA" dirty="0">
                <a:solidFill>
                  <a:schemeClr val="bg1"/>
                </a:solidFill>
                <a:cs typeface="B Yekan" pitchFamily="2" charset="-78"/>
              </a:rPr>
              <a:t>22</a:t>
            </a:r>
            <a:r>
              <a:rPr lang="fa-IR" dirty="0">
                <a:solidFill>
                  <a:schemeClr val="bg1"/>
                </a:solidFill>
                <a:cs typeface="B Yekan" pitchFamily="2" charset="-78"/>
              </a:rPr>
              <a:t>22</a:t>
            </a:r>
            <a:r>
              <a:rPr lang="ar-SA" dirty="0">
                <a:solidFill>
                  <a:schemeClr val="bg1"/>
                </a:solidFill>
                <a:cs typeface="B Yekan" pitchFamily="2" charset="-78"/>
              </a:rPr>
              <a:t> درصد کل تولید </a:t>
            </a:r>
            <a:r>
              <a:rPr lang="fa-IR" dirty="0">
                <a:solidFill>
                  <a:schemeClr val="bg1"/>
                </a:solidFill>
                <a:cs typeface="B Yekan" pitchFamily="2" charset="-78"/>
              </a:rPr>
              <a:t>گوشت مرغ کشور</a:t>
            </a:r>
          </a:p>
        </p:txBody>
      </p:sp>
      <p:sp>
        <p:nvSpPr>
          <p:cNvPr id="21" name="Rectangle 20"/>
          <p:cNvSpPr/>
          <p:nvPr/>
        </p:nvSpPr>
        <p:spPr>
          <a:xfrm>
            <a:off x="6214694" y="3900381"/>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2" name="Rectangle 21"/>
          <p:cNvSpPr/>
          <p:nvPr/>
        </p:nvSpPr>
        <p:spPr>
          <a:xfrm>
            <a:off x="2715042" y="4900281"/>
            <a:ext cx="3469459"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3" name="TextBox 22"/>
          <p:cNvSpPr txBox="1"/>
          <p:nvPr/>
        </p:nvSpPr>
        <p:spPr>
          <a:xfrm>
            <a:off x="2215092" y="4951872"/>
            <a:ext cx="3913084" cy="400017"/>
          </a:xfrm>
          <a:prstGeom prst="rect">
            <a:avLst/>
          </a:prstGeom>
          <a:noFill/>
        </p:spPr>
        <p:txBody>
          <a:bodyPr wrap="square" rtlCol="1">
            <a:spAutoFit/>
          </a:bodyPr>
          <a:lstStyle/>
          <a:p>
            <a:pPr algn="justLow" defTabSz="858091" rtl="1">
              <a:buClr>
                <a:srgbClr val="FFFF00"/>
              </a:buClr>
              <a:defRPr/>
            </a:pPr>
            <a:r>
              <a:rPr lang="fa-IR" sz="2000" dirty="0">
                <a:solidFill>
                  <a:schemeClr val="bg1"/>
                </a:solidFill>
                <a:cs typeface="B Yekan" pitchFamily="2" charset="-78"/>
              </a:rPr>
              <a:t> 11 </a:t>
            </a:r>
            <a:r>
              <a:rPr lang="ar-SA" sz="2000" dirty="0">
                <a:solidFill>
                  <a:schemeClr val="bg1"/>
                </a:solidFill>
                <a:cs typeface="B Yekan" pitchFamily="2" charset="-78"/>
              </a:rPr>
              <a:t>درصد تولید تخم مرغ</a:t>
            </a:r>
            <a:r>
              <a:rPr lang="fa-IR" sz="2000" dirty="0">
                <a:solidFill>
                  <a:schemeClr val="bg1"/>
                </a:solidFill>
                <a:cs typeface="B Yekan" pitchFamily="2" charset="-78"/>
              </a:rPr>
              <a:t> کشور</a:t>
            </a:r>
            <a:endParaRPr lang="en-US" sz="2000" dirty="0">
              <a:solidFill>
                <a:schemeClr val="bg1"/>
              </a:solidFill>
              <a:cs typeface="B Yekan" pitchFamily="2" charset="-78"/>
            </a:endParaRPr>
          </a:p>
        </p:txBody>
      </p:sp>
      <p:sp>
        <p:nvSpPr>
          <p:cNvPr id="24" name="Rectangle 23"/>
          <p:cNvSpPr/>
          <p:nvPr/>
        </p:nvSpPr>
        <p:spPr>
          <a:xfrm>
            <a:off x="6214694" y="4757439"/>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5" name="Rectangle 24"/>
          <p:cNvSpPr/>
          <p:nvPr/>
        </p:nvSpPr>
        <p:spPr>
          <a:xfrm>
            <a:off x="2715042" y="5737508"/>
            <a:ext cx="3469459"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6" name="TextBox 25"/>
          <p:cNvSpPr txBox="1"/>
          <p:nvPr/>
        </p:nvSpPr>
        <p:spPr>
          <a:xfrm>
            <a:off x="3000727" y="5789098"/>
            <a:ext cx="3198870" cy="400017"/>
          </a:xfrm>
          <a:prstGeom prst="rect">
            <a:avLst/>
          </a:prstGeom>
          <a:noFill/>
        </p:spPr>
        <p:txBody>
          <a:bodyPr wrap="square" rtlCol="1">
            <a:spAutoFit/>
          </a:bodyPr>
          <a:lstStyle/>
          <a:p>
            <a:pPr algn="justLow" defTabSz="858091" rtl="1">
              <a:buClr>
                <a:srgbClr val="FFFF00"/>
              </a:buClr>
              <a:defRPr/>
            </a:pPr>
            <a:r>
              <a:rPr lang="fa-IR" sz="2000" dirty="0">
                <a:solidFill>
                  <a:schemeClr val="bg1"/>
                </a:solidFill>
                <a:cs typeface="B Yekan" pitchFamily="2" charset="-78"/>
              </a:rPr>
              <a:t>19 درصد تولیدات باغی کشور</a:t>
            </a:r>
            <a:endParaRPr lang="en-US" sz="2000" dirty="0">
              <a:solidFill>
                <a:schemeClr val="bg1"/>
              </a:solidFill>
              <a:cs typeface="B Yekan" pitchFamily="2" charset="-78"/>
            </a:endParaRPr>
          </a:p>
        </p:txBody>
      </p:sp>
      <p:sp>
        <p:nvSpPr>
          <p:cNvPr id="27" name="Rectangle 26"/>
          <p:cNvSpPr/>
          <p:nvPr/>
        </p:nvSpPr>
        <p:spPr>
          <a:xfrm>
            <a:off x="6214694" y="5614496"/>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pic>
        <p:nvPicPr>
          <p:cNvPr id="2050" name="Picture 2" descr="C:\Users\kalantari\Desktop\plainicon.com-39727-512px.png"/>
          <p:cNvPicPr>
            <a:picLocks noChangeAspect="1" noChangeArrowheads="1"/>
          </p:cNvPicPr>
          <p:nvPr/>
        </p:nvPicPr>
        <p:blipFill>
          <a:blip r:embed="rId2" cstate="print"/>
          <a:srcRect/>
          <a:stretch>
            <a:fillRect/>
          </a:stretch>
        </p:blipFill>
        <p:spPr bwMode="auto">
          <a:xfrm>
            <a:off x="6357537" y="3094931"/>
            <a:ext cx="519764" cy="519764"/>
          </a:xfrm>
          <a:prstGeom prst="rect">
            <a:avLst/>
          </a:prstGeom>
          <a:noFill/>
        </p:spPr>
      </p:pic>
      <p:pic>
        <p:nvPicPr>
          <p:cNvPr id="2051" name="Picture 3" descr="C:\Users\kalantari\Desktop\images.jpg"/>
          <p:cNvPicPr>
            <a:picLocks noChangeAspect="1" noChangeArrowheads="1"/>
          </p:cNvPicPr>
          <p:nvPr/>
        </p:nvPicPr>
        <p:blipFill>
          <a:blip r:embed="rId3" cstate="print"/>
          <a:srcRect/>
          <a:stretch>
            <a:fillRect/>
          </a:stretch>
        </p:blipFill>
        <p:spPr bwMode="auto">
          <a:xfrm>
            <a:off x="6421831" y="4016266"/>
            <a:ext cx="435656" cy="435656"/>
          </a:xfrm>
          <a:prstGeom prst="rect">
            <a:avLst/>
          </a:prstGeom>
          <a:noFill/>
        </p:spPr>
      </p:pic>
      <p:pic>
        <p:nvPicPr>
          <p:cNvPr id="2052" name="Picture 4" descr="C:\Users\kalantari\Desktop\71959-200.png"/>
          <p:cNvPicPr>
            <a:picLocks noChangeAspect="1" noChangeArrowheads="1"/>
          </p:cNvPicPr>
          <p:nvPr/>
        </p:nvPicPr>
        <p:blipFill>
          <a:blip r:embed="rId4" cstate="print"/>
          <a:srcRect/>
          <a:stretch>
            <a:fillRect/>
          </a:stretch>
        </p:blipFill>
        <p:spPr bwMode="auto">
          <a:xfrm>
            <a:off x="6357537" y="2214835"/>
            <a:ext cx="497538" cy="497538"/>
          </a:xfrm>
          <a:prstGeom prst="rect">
            <a:avLst/>
          </a:prstGeom>
          <a:noFill/>
        </p:spPr>
      </p:pic>
      <p:pic>
        <p:nvPicPr>
          <p:cNvPr id="2054" name="Picture 6" descr="Image result"/>
          <p:cNvPicPr>
            <a:picLocks noChangeAspect="1" noChangeArrowheads="1"/>
          </p:cNvPicPr>
          <p:nvPr/>
        </p:nvPicPr>
        <p:blipFill>
          <a:blip r:embed="rId5" cstate="print"/>
          <a:srcRect/>
          <a:stretch>
            <a:fillRect/>
          </a:stretch>
        </p:blipFill>
        <p:spPr bwMode="auto">
          <a:xfrm>
            <a:off x="6409946" y="4881270"/>
            <a:ext cx="447541" cy="447541"/>
          </a:xfrm>
          <a:prstGeom prst="rect">
            <a:avLst/>
          </a:prstGeom>
          <a:noFill/>
        </p:spPr>
      </p:pic>
      <p:pic>
        <p:nvPicPr>
          <p:cNvPr id="2059" name="Picture 11" descr="C:\Users\kalantari\Desktop\images.jpg"/>
          <p:cNvPicPr>
            <a:picLocks noChangeAspect="1" noChangeArrowheads="1"/>
          </p:cNvPicPr>
          <p:nvPr/>
        </p:nvPicPr>
        <p:blipFill>
          <a:blip r:embed="rId6"/>
          <a:srcRect/>
          <a:stretch>
            <a:fillRect/>
          </a:stretch>
        </p:blipFill>
        <p:spPr bwMode="auto">
          <a:xfrm>
            <a:off x="6357537" y="5666087"/>
            <a:ext cx="553103" cy="519782"/>
          </a:xfrm>
          <a:prstGeom prst="rect">
            <a:avLst/>
          </a:prstGeom>
          <a:noFill/>
        </p:spPr>
      </p:pic>
    </p:spTree>
    <p:extLst>
      <p:ext uri="{BB962C8B-B14F-4D97-AF65-F5344CB8AC3E}">
        <p14:creationId xmlns:p14="http://schemas.microsoft.com/office/powerpoint/2010/main" val="21614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slide(fromBottom)">
                                      <p:cBhvr>
                                        <p:cTn id="10" dur="500"/>
                                        <p:tgtEl>
                                          <p:spTgt spid="205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Bottom)">
                                      <p:cBhvr>
                                        <p:cTn id="13" dur="500"/>
                                        <p:tgtEl>
                                          <p:spTgt spid="1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Bottom)">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lide(fromBottom)">
                                      <p:cBhvr>
                                        <p:cTn id="21" dur="500"/>
                                        <p:tgtEl>
                                          <p:spTgt spid="1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lide(fromBottom)">
                                      <p:cBhvr>
                                        <p:cTn id="24" dur="500"/>
                                        <p:tgtEl>
                                          <p:spTgt spid="17"/>
                                        </p:tgtEl>
                                      </p:cBhvr>
                                    </p:animEffect>
                                  </p:childTnLst>
                                </p:cTn>
                              </p:par>
                              <p:par>
                                <p:cTn id="25" presetID="12" presetClass="entr" presetSubtype="4"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slide(fromBottom)">
                                      <p:cBhvr>
                                        <p:cTn id="27" dur="500"/>
                                        <p:tgtEl>
                                          <p:spTgt spid="2050"/>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lide(fromBottom)">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500"/>
                                        <p:tgtEl>
                                          <p:spTgt spid="19"/>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slide(fromBottom)">
                                      <p:cBhvr>
                                        <p:cTn id="38" dur="500"/>
                                        <p:tgtEl>
                                          <p:spTgt spid="20"/>
                                        </p:tgtEl>
                                      </p:cBhvr>
                                    </p:animEffect>
                                  </p:childTnLst>
                                </p:cTn>
                              </p:par>
                              <p:par>
                                <p:cTn id="39" presetID="12" presetClass="entr" presetSubtype="4" fill="hold" nodeType="withEffect">
                                  <p:stCondLst>
                                    <p:cond delay="0"/>
                                  </p:stCondLst>
                                  <p:childTnLst>
                                    <p:set>
                                      <p:cBhvr>
                                        <p:cTn id="40" dur="1" fill="hold">
                                          <p:stCondLst>
                                            <p:cond delay="0"/>
                                          </p:stCondLst>
                                        </p:cTn>
                                        <p:tgtEl>
                                          <p:spTgt spid="2051"/>
                                        </p:tgtEl>
                                        <p:attrNameLst>
                                          <p:attrName>style.visibility</p:attrName>
                                        </p:attrNameLst>
                                      </p:cBhvr>
                                      <p:to>
                                        <p:strVal val="visible"/>
                                      </p:to>
                                    </p:set>
                                    <p:animEffect transition="in" filter="slide(fromBottom)">
                                      <p:cBhvr>
                                        <p:cTn id="41" dur="500"/>
                                        <p:tgtEl>
                                          <p:spTgt spid="2051"/>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lide(fromBottom)">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lide(fromBottom)">
                                      <p:cBhvr>
                                        <p:cTn id="49" dur="500"/>
                                        <p:tgtEl>
                                          <p:spTgt spid="22"/>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slide(fromBottom)">
                                      <p:cBhvr>
                                        <p:cTn id="52" dur="500"/>
                                        <p:tgtEl>
                                          <p:spTgt spid="23"/>
                                        </p:tgtEl>
                                      </p:cBhvr>
                                    </p:animEffect>
                                  </p:childTnLst>
                                </p:cTn>
                              </p:par>
                              <p:par>
                                <p:cTn id="53" presetID="12" presetClass="entr" presetSubtype="4" fill="hold" nodeType="withEffect">
                                  <p:stCondLst>
                                    <p:cond delay="0"/>
                                  </p:stCondLst>
                                  <p:childTnLst>
                                    <p:set>
                                      <p:cBhvr>
                                        <p:cTn id="54" dur="1" fill="hold">
                                          <p:stCondLst>
                                            <p:cond delay="0"/>
                                          </p:stCondLst>
                                        </p:cTn>
                                        <p:tgtEl>
                                          <p:spTgt spid="2054"/>
                                        </p:tgtEl>
                                        <p:attrNameLst>
                                          <p:attrName>style.visibility</p:attrName>
                                        </p:attrNameLst>
                                      </p:cBhvr>
                                      <p:to>
                                        <p:strVal val="visible"/>
                                      </p:to>
                                    </p:set>
                                    <p:animEffect transition="in" filter="slide(fromBottom)">
                                      <p:cBhvr>
                                        <p:cTn id="55" dur="500"/>
                                        <p:tgtEl>
                                          <p:spTgt spid="2054"/>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slide(fromBottom)">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lide(fromBottom)">
                                      <p:cBhvr>
                                        <p:cTn id="63" dur="500"/>
                                        <p:tgtEl>
                                          <p:spTgt spid="25"/>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lide(fromBottom)">
                                      <p:cBhvr>
                                        <p:cTn id="66" dur="500"/>
                                        <p:tgtEl>
                                          <p:spTgt spid="26"/>
                                        </p:tgtEl>
                                      </p:cBhvr>
                                    </p:animEffect>
                                  </p:childTnLst>
                                </p:cTn>
                              </p:par>
                              <p:par>
                                <p:cTn id="67" presetID="12" presetClass="entr" presetSubtype="4" fill="hold" nodeType="withEffect">
                                  <p:stCondLst>
                                    <p:cond delay="0"/>
                                  </p:stCondLst>
                                  <p:childTnLst>
                                    <p:set>
                                      <p:cBhvr>
                                        <p:cTn id="68" dur="1" fill="hold">
                                          <p:stCondLst>
                                            <p:cond delay="0"/>
                                          </p:stCondLst>
                                        </p:cTn>
                                        <p:tgtEl>
                                          <p:spTgt spid="2059"/>
                                        </p:tgtEl>
                                        <p:attrNameLst>
                                          <p:attrName>style.visibility</p:attrName>
                                        </p:attrNameLst>
                                      </p:cBhvr>
                                      <p:to>
                                        <p:strVal val="visible"/>
                                      </p:to>
                                    </p:set>
                                    <p:animEffect transition="in" filter="slide(fromBottom)">
                                      <p:cBhvr>
                                        <p:cTn id="69" dur="500"/>
                                        <p:tgtEl>
                                          <p:spTgt spid="2059"/>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lide(fromBottom)">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5" grpId="0" animBg="1"/>
      <p:bldP spid="17" grpId="0"/>
      <p:bldP spid="18" grpId="0" animBg="1"/>
      <p:bldP spid="19" grpId="0" animBg="1"/>
      <p:bldP spid="20" grpId="0"/>
      <p:bldP spid="21" grpId="0" animBg="1"/>
      <p:bldP spid="22" grpId="0" animBg="1"/>
      <p:bldP spid="23" grpId="0"/>
      <p:bldP spid="24" grpId="0" animBg="1"/>
      <p:bldP spid="25" grpId="0" animBg="1"/>
      <p:bldP spid="26" grpId="0"/>
      <p:bldP spid="2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179512" y="512030"/>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lvl="0" algn="r" rtl="1">
              <a:defRPr lang="en-US" sz="1800" b="1" i="0" u="none" strike="noStrike" kern="1200" baseline="0">
                <a:solidFill>
                  <a:prstClr val="black"/>
                </a:solidFill>
                <a:latin typeface="+mn-lt"/>
                <a:ea typeface="+mn-ea"/>
                <a:cs typeface="+mn-cs"/>
              </a:defRPr>
            </a:pPr>
            <a:r>
              <a:rPr lang="fa-IR" sz="2400" dirty="0">
                <a:solidFill>
                  <a:schemeClr val="bg1"/>
                </a:solidFill>
                <a:effectLst>
                  <a:outerShdw blurRad="38100" dist="38100" dir="2700000" algn="tl">
                    <a:srgbClr val="000000">
                      <a:alpha val="43137"/>
                    </a:srgbClr>
                  </a:outerShdw>
                </a:effectLst>
                <a:cs typeface="B Titr" pitchFamily="2" charset="-78"/>
              </a:rPr>
              <a:t>            سهم تعاونیها در بخش کشاورزی کشور</a:t>
            </a:r>
            <a:r>
              <a:rPr lang="en-US" sz="1050" b="1" dirty="0">
                <a:solidFill>
                  <a:prstClr val="white"/>
                </a:solidFill>
                <a:effectLst>
                  <a:outerShdw blurRad="38100" dist="38100" dir="2700000" algn="tl">
                    <a:srgbClr val="000000">
                      <a:alpha val="43137"/>
                    </a:srgbClr>
                  </a:outerShdw>
                </a:effectLst>
                <a:cs typeface="B Titr" pitchFamily="2" charset="-78"/>
              </a:rPr>
              <a:t>)</a:t>
            </a:r>
            <a:r>
              <a:rPr lang="fa-IR" sz="1050" b="1" dirty="0">
                <a:solidFill>
                  <a:prstClr val="white"/>
                </a:solidFill>
                <a:effectLst>
                  <a:outerShdw blurRad="38100" dist="38100" dir="2700000" algn="tl">
                    <a:srgbClr val="000000">
                      <a:alpha val="43137"/>
                    </a:srgbClr>
                  </a:outerShdw>
                </a:effectLst>
                <a:cs typeface="B Titr" pitchFamily="2" charset="-78"/>
              </a:rPr>
              <a:t>بر اساس  برآورد  دفاتر تخصصی معاونت تعاون )</a:t>
            </a:r>
          </a:p>
          <a:p>
            <a:pPr algn="r" rtl="1">
              <a:defRPr lang="en-US" sz="1800" b="1" i="0" u="none" strike="noStrike" kern="1200" baseline="0">
                <a:solidFill>
                  <a:prstClr val="black"/>
                </a:solidFill>
                <a:latin typeface="+mn-lt"/>
                <a:ea typeface="+mn-ea"/>
                <a:cs typeface="+mn-cs"/>
              </a:defRPr>
            </a:pPr>
            <a:endParaRPr lang="fa-IR" sz="2400" dirty="0">
              <a:solidFill>
                <a:schemeClr val="bg1"/>
              </a:solidFill>
              <a:effectLst>
                <a:outerShdw blurRad="38100" dist="38100" dir="2700000" algn="tl">
                  <a:srgbClr val="000000">
                    <a:alpha val="43137"/>
                  </a:srgbClr>
                </a:outerShdw>
              </a:effectLst>
              <a:cs typeface="B Titr" pitchFamily="2" charset="-78"/>
            </a:endParaRPr>
          </a:p>
        </p:txBody>
      </p:sp>
      <p:sp>
        <p:nvSpPr>
          <p:cNvPr id="28" name="Rectangle 27"/>
          <p:cNvSpPr/>
          <p:nvPr/>
        </p:nvSpPr>
        <p:spPr>
          <a:xfrm>
            <a:off x="2572818" y="2496439"/>
            <a:ext cx="3611683" cy="575454"/>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9" name="TextBox 28"/>
          <p:cNvSpPr txBox="1"/>
          <p:nvPr/>
        </p:nvSpPr>
        <p:spPr>
          <a:xfrm>
            <a:off x="2572199" y="2548029"/>
            <a:ext cx="3627398" cy="400017"/>
          </a:xfrm>
          <a:prstGeom prst="rect">
            <a:avLst/>
          </a:prstGeom>
          <a:noFill/>
        </p:spPr>
        <p:txBody>
          <a:bodyPr wrap="square" rtlCol="1">
            <a:spAutoFit/>
          </a:bodyPr>
          <a:lstStyle/>
          <a:p>
            <a:pPr algn="justLow" defTabSz="858091" rtl="1">
              <a:buClr>
                <a:srgbClr val="FFFF00"/>
              </a:buClr>
              <a:defRPr/>
            </a:pPr>
            <a:r>
              <a:rPr lang="ar-SA" sz="2000" dirty="0">
                <a:solidFill>
                  <a:schemeClr val="bg1"/>
                </a:solidFill>
                <a:cs typeface="B Yekan" pitchFamily="2" charset="-78"/>
              </a:rPr>
              <a:t>90 درصد امور صید و صیادی</a:t>
            </a:r>
            <a:endParaRPr lang="fa-IR" sz="2000" dirty="0">
              <a:solidFill>
                <a:schemeClr val="bg1"/>
              </a:solidFill>
              <a:cs typeface="B Yekan" pitchFamily="2" charset="-78"/>
            </a:endParaRPr>
          </a:p>
        </p:txBody>
      </p:sp>
      <p:sp>
        <p:nvSpPr>
          <p:cNvPr id="30" name="Rectangle 29"/>
          <p:cNvSpPr/>
          <p:nvPr/>
        </p:nvSpPr>
        <p:spPr>
          <a:xfrm>
            <a:off x="6182489" y="2329108"/>
            <a:ext cx="817842" cy="805637"/>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pic>
        <p:nvPicPr>
          <p:cNvPr id="2060" name="Picture 12" descr="C:\Users\kalantari\Desktop\13120-200.png"/>
          <p:cNvPicPr>
            <a:picLocks noChangeAspect="1" noChangeArrowheads="1"/>
          </p:cNvPicPr>
          <p:nvPr/>
        </p:nvPicPr>
        <p:blipFill>
          <a:blip r:embed="rId2" cstate="print"/>
          <a:srcRect/>
          <a:stretch>
            <a:fillRect/>
          </a:stretch>
        </p:blipFill>
        <p:spPr bwMode="auto">
          <a:xfrm>
            <a:off x="6394058" y="2412448"/>
            <a:ext cx="463430" cy="597814"/>
          </a:xfrm>
          <a:prstGeom prst="rect">
            <a:avLst/>
          </a:prstGeom>
          <a:noFill/>
        </p:spPr>
      </p:pic>
      <p:sp>
        <p:nvSpPr>
          <p:cNvPr id="42" name="Rectangle 41"/>
          <p:cNvSpPr/>
          <p:nvPr/>
        </p:nvSpPr>
        <p:spPr>
          <a:xfrm>
            <a:off x="2572818" y="3393160"/>
            <a:ext cx="3611683" cy="575454"/>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fa-IR" sz="2000" dirty="0">
                <a:solidFill>
                  <a:schemeClr val="bg1"/>
                </a:solidFill>
                <a:cs typeface="B Yekan" pitchFamily="2" charset="-78"/>
              </a:rPr>
              <a:t>65 درصد پرورش و تولید میگو</a:t>
            </a:r>
          </a:p>
        </p:txBody>
      </p:sp>
      <p:sp>
        <p:nvSpPr>
          <p:cNvPr id="43" name="Rectangle 42"/>
          <p:cNvSpPr/>
          <p:nvPr/>
        </p:nvSpPr>
        <p:spPr>
          <a:xfrm>
            <a:off x="6182489" y="3225828"/>
            <a:ext cx="817842" cy="805637"/>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pic>
        <p:nvPicPr>
          <p:cNvPr id="2063" name="Picture 15" descr="Image result"/>
          <p:cNvPicPr>
            <a:picLocks noChangeAspect="1" noChangeArrowheads="1"/>
          </p:cNvPicPr>
          <p:nvPr/>
        </p:nvPicPr>
        <p:blipFill>
          <a:blip r:embed="rId3"/>
          <a:srcRect/>
          <a:stretch>
            <a:fillRect/>
          </a:stretch>
        </p:blipFill>
        <p:spPr bwMode="auto">
          <a:xfrm>
            <a:off x="6337043" y="3297250"/>
            <a:ext cx="520445" cy="671363"/>
          </a:xfrm>
          <a:prstGeom prst="rect">
            <a:avLst/>
          </a:prstGeom>
          <a:noFill/>
        </p:spPr>
      </p:pic>
      <p:sp>
        <p:nvSpPr>
          <p:cNvPr id="44" name="Rectangle 43"/>
          <p:cNvSpPr/>
          <p:nvPr/>
        </p:nvSpPr>
        <p:spPr>
          <a:xfrm>
            <a:off x="2572818" y="4205006"/>
            <a:ext cx="3611683" cy="575454"/>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45" name="TextBox 44"/>
          <p:cNvSpPr txBox="1"/>
          <p:nvPr/>
        </p:nvSpPr>
        <p:spPr>
          <a:xfrm>
            <a:off x="2572199" y="4256596"/>
            <a:ext cx="3627398" cy="400017"/>
          </a:xfrm>
          <a:prstGeom prst="rect">
            <a:avLst/>
          </a:prstGeom>
          <a:noFill/>
        </p:spPr>
        <p:txBody>
          <a:bodyPr wrap="square" rtlCol="1">
            <a:spAutoFit/>
          </a:bodyPr>
          <a:lstStyle/>
          <a:p>
            <a:pPr algn="justLow" defTabSz="858091" rtl="1">
              <a:buClr>
                <a:srgbClr val="FFFF00"/>
              </a:buClr>
              <a:defRPr/>
            </a:pPr>
            <a:r>
              <a:rPr lang="fa-IR" sz="2000" dirty="0">
                <a:solidFill>
                  <a:schemeClr val="bg1"/>
                </a:solidFill>
                <a:cs typeface="B Yekan" pitchFamily="2" charset="-78"/>
              </a:rPr>
              <a:t>5/9 درصد تولید عسل</a:t>
            </a:r>
          </a:p>
        </p:txBody>
      </p:sp>
      <p:sp>
        <p:nvSpPr>
          <p:cNvPr id="46" name="Rectangle 45"/>
          <p:cNvSpPr/>
          <p:nvPr/>
        </p:nvSpPr>
        <p:spPr>
          <a:xfrm>
            <a:off x="6182489" y="4037674"/>
            <a:ext cx="817842" cy="805637"/>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48" name="Rectangle 47"/>
          <p:cNvSpPr/>
          <p:nvPr/>
        </p:nvSpPr>
        <p:spPr>
          <a:xfrm>
            <a:off x="2572818" y="5067612"/>
            <a:ext cx="3611683" cy="575454"/>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fa-IR" sz="2000" dirty="0">
                <a:solidFill>
                  <a:schemeClr val="bg1"/>
                </a:solidFill>
                <a:cs typeface="B Yekan" pitchFamily="2" charset="-78"/>
              </a:rPr>
              <a:t>12/5 درصد پرورش ماهی</a:t>
            </a:r>
          </a:p>
        </p:txBody>
      </p:sp>
      <p:sp>
        <p:nvSpPr>
          <p:cNvPr id="49" name="Rectangle 48"/>
          <p:cNvSpPr/>
          <p:nvPr/>
        </p:nvSpPr>
        <p:spPr>
          <a:xfrm>
            <a:off x="6182489" y="4900281"/>
            <a:ext cx="817842" cy="805637"/>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pic>
        <p:nvPicPr>
          <p:cNvPr id="1026" name="Picture 2" descr="C:\Users\kalantari\Desktop\18323-200.png"/>
          <p:cNvPicPr>
            <a:picLocks noChangeAspect="1" noChangeArrowheads="1"/>
          </p:cNvPicPr>
          <p:nvPr/>
        </p:nvPicPr>
        <p:blipFill>
          <a:blip r:embed="rId4" cstate="print"/>
          <a:srcRect/>
          <a:stretch>
            <a:fillRect/>
          </a:stretch>
        </p:blipFill>
        <p:spPr bwMode="auto">
          <a:xfrm>
            <a:off x="6337043" y="4114645"/>
            <a:ext cx="520445" cy="671363"/>
          </a:xfrm>
          <a:prstGeom prst="rect">
            <a:avLst/>
          </a:prstGeom>
          <a:noFill/>
        </p:spPr>
      </p:pic>
      <p:pic>
        <p:nvPicPr>
          <p:cNvPr id="1027" name="Picture 3" descr="C:\Users\kalantari\Desktop\images.png"/>
          <p:cNvPicPr>
            <a:picLocks noChangeAspect="1" noChangeArrowheads="1"/>
          </p:cNvPicPr>
          <p:nvPr/>
        </p:nvPicPr>
        <p:blipFill>
          <a:blip r:embed="rId5"/>
          <a:srcRect/>
          <a:stretch>
            <a:fillRect/>
          </a:stretch>
        </p:blipFill>
        <p:spPr bwMode="auto">
          <a:xfrm>
            <a:off x="6337043" y="4971703"/>
            <a:ext cx="520445" cy="671363"/>
          </a:xfrm>
          <a:prstGeom prst="rect">
            <a:avLst/>
          </a:prstGeom>
          <a:noFill/>
        </p:spPr>
      </p:pic>
    </p:spTree>
    <p:extLst>
      <p:ext uri="{BB962C8B-B14F-4D97-AF65-F5344CB8AC3E}">
        <p14:creationId xmlns:p14="http://schemas.microsoft.com/office/powerpoint/2010/main" val="217016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slide(fromBottom)">
                                      <p:cBhvr>
                                        <p:cTn id="10" dur="500"/>
                                        <p:tgtEl>
                                          <p:spTgt spid="29"/>
                                        </p:tgtEl>
                                      </p:cBhvr>
                                    </p:animEffect>
                                  </p:childTnLst>
                                </p:cTn>
                              </p:par>
                              <p:par>
                                <p:cTn id="11" presetID="12" presetClass="entr" presetSubtype="4" fill="hold"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slide(fromBottom)">
                                      <p:cBhvr>
                                        <p:cTn id="13" dur="500"/>
                                        <p:tgtEl>
                                          <p:spTgt spid="2060"/>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slide(fromBottom)">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slide(fromBottom)">
                                      <p:cBhvr>
                                        <p:cTn id="21" dur="500"/>
                                        <p:tgtEl>
                                          <p:spTgt spid="42"/>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slide(fromBottom)">
                                      <p:cBhvr>
                                        <p:cTn id="24" dur="500"/>
                                        <p:tgtEl>
                                          <p:spTgt spid="43"/>
                                        </p:tgtEl>
                                      </p:cBhvr>
                                    </p:animEffect>
                                  </p:childTnLst>
                                </p:cTn>
                              </p:par>
                              <p:par>
                                <p:cTn id="25" presetID="12" presetClass="entr" presetSubtype="4" fill="hold" nodeType="withEffect">
                                  <p:stCondLst>
                                    <p:cond delay="0"/>
                                  </p:stCondLst>
                                  <p:childTnLst>
                                    <p:set>
                                      <p:cBhvr>
                                        <p:cTn id="26" dur="1" fill="hold">
                                          <p:stCondLst>
                                            <p:cond delay="0"/>
                                          </p:stCondLst>
                                        </p:cTn>
                                        <p:tgtEl>
                                          <p:spTgt spid="2063"/>
                                        </p:tgtEl>
                                        <p:attrNameLst>
                                          <p:attrName>style.visibility</p:attrName>
                                        </p:attrNameLst>
                                      </p:cBhvr>
                                      <p:to>
                                        <p:strVal val="visible"/>
                                      </p:to>
                                    </p:set>
                                    <p:animEffect transition="in" filter="slide(fromBottom)">
                                      <p:cBhvr>
                                        <p:cTn id="27" dur="500"/>
                                        <p:tgtEl>
                                          <p:spTgt spid="206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lide(fromBottom)">
                                      <p:cBhvr>
                                        <p:cTn id="32" dur="500"/>
                                        <p:tgtEl>
                                          <p:spTgt spid="44"/>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slide(fromBottom)">
                                      <p:cBhvr>
                                        <p:cTn id="35" dur="500"/>
                                        <p:tgtEl>
                                          <p:spTgt spid="45"/>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slide(fromBottom)">
                                      <p:cBhvr>
                                        <p:cTn id="38" dur="500"/>
                                        <p:tgtEl>
                                          <p:spTgt spid="46"/>
                                        </p:tgtEl>
                                      </p:cBhvr>
                                    </p:animEffect>
                                  </p:childTnLst>
                                </p:cTn>
                              </p:par>
                              <p:par>
                                <p:cTn id="39" presetID="12" presetClass="entr" presetSubtype="4"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slide(fromBottom)">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lide(fromBottom)">
                                      <p:cBhvr>
                                        <p:cTn id="46" dur="500"/>
                                        <p:tgtEl>
                                          <p:spTgt spid="48"/>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slide(fromBottom)">
                                      <p:cBhvr>
                                        <p:cTn id="49" dur="500"/>
                                        <p:tgtEl>
                                          <p:spTgt spid="49"/>
                                        </p:tgtEl>
                                      </p:cBhvr>
                                    </p:animEffect>
                                  </p:childTnLst>
                                </p:cTn>
                              </p:par>
                              <p:par>
                                <p:cTn id="50" presetID="12" presetClass="entr" presetSubtype="4" fill="hold" nodeType="withEffect">
                                  <p:stCondLst>
                                    <p:cond delay="0"/>
                                  </p:stCondLst>
                                  <p:childTnLst>
                                    <p:set>
                                      <p:cBhvr>
                                        <p:cTn id="51" dur="1" fill="hold">
                                          <p:stCondLst>
                                            <p:cond delay="0"/>
                                          </p:stCondLst>
                                        </p:cTn>
                                        <p:tgtEl>
                                          <p:spTgt spid="1027"/>
                                        </p:tgtEl>
                                        <p:attrNameLst>
                                          <p:attrName>style.visibility</p:attrName>
                                        </p:attrNameLst>
                                      </p:cBhvr>
                                      <p:to>
                                        <p:strVal val="visible"/>
                                      </p:to>
                                    </p:set>
                                    <p:animEffect transition="in" filter="slide(fromBottom)">
                                      <p:cBhvr>
                                        <p:cTn id="5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42" grpId="0" animBg="1"/>
      <p:bldP spid="43" grpId="0" animBg="1"/>
      <p:bldP spid="44" grpId="0" animBg="1"/>
      <p:bldP spid="45" grpId="0"/>
      <p:bldP spid="46" grpId="0" animBg="1"/>
      <p:bldP spid="48" grpId="0" animBg="1"/>
      <p:bldP spid="4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265" y="445705"/>
            <a:ext cx="9143471" cy="1143513"/>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lvl="0" algn="r" rtl="1">
              <a:defRPr lang="en-US" sz="1800" b="1" i="0" u="none" strike="noStrike" kern="1200" baseline="0">
                <a:solidFill>
                  <a:prstClr val="black"/>
                </a:solidFill>
                <a:latin typeface="+mn-lt"/>
                <a:ea typeface="+mn-ea"/>
                <a:cs typeface="+mn-cs"/>
              </a:defRPr>
            </a:pPr>
            <a:r>
              <a:rPr lang="fa-IR" sz="2400" dirty="0">
                <a:solidFill>
                  <a:schemeClr val="bg1"/>
                </a:solidFill>
                <a:effectLst>
                  <a:outerShdw blurRad="38100" dist="38100" dir="2700000" algn="tl">
                    <a:srgbClr val="000000">
                      <a:alpha val="43137"/>
                    </a:srgbClr>
                  </a:outerShdw>
                </a:effectLst>
                <a:cs typeface="B Titr" pitchFamily="2" charset="-78"/>
              </a:rPr>
              <a:t>   سهم تعاونیها در بخش صنعت و معدن کشور</a:t>
            </a:r>
            <a:r>
              <a:rPr lang="en-US" sz="1050" b="1" dirty="0">
                <a:solidFill>
                  <a:prstClr val="white"/>
                </a:solidFill>
                <a:effectLst>
                  <a:outerShdw blurRad="38100" dist="38100" dir="2700000" algn="tl">
                    <a:srgbClr val="000000">
                      <a:alpha val="43137"/>
                    </a:srgbClr>
                  </a:outerShdw>
                </a:effectLst>
                <a:cs typeface="B Titr" pitchFamily="2" charset="-78"/>
              </a:rPr>
              <a:t>)</a:t>
            </a:r>
            <a:r>
              <a:rPr lang="fa-IR" sz="1050" b="1" dirty="0">
                <a:solidFill>
                  <a:prstClr val="white"/>
                </a:solidFill>
                <a:effectLst>
                  <a:outerShdw blurRad="38100" dist="38100" dir="2700000" algn="tl">
                    <a:srgbClr val="000000">
                      <a:alpha val="43137"/>
                    </a:srgbClr>
                  </a:outerShdw>
                </a:effectLst>
                <a:cs typeface="B Titr" pitchFamily="2" charset="-78"/>
              </a:rPr>
              <a:t>بر اساس  برآورد  دفاتر تخصصی معاونت تعاون )</a:t>
            </a:r>
          </a:p>
          <a:p>
            <a:pPr algn="r" rtl="1">
              <a:defRPr lang="en-US" sz="1800" b="1" i="0" u="none" strike="noStrike" kern="1200" baseline="0">
                <a:solidFill>
                  <a:prstClr val="black"/>
                </a:solidFill>
                <a:latin typeface="+mn-lt"/>
                <a:ea typeface="+mn-ea"/>
                <a:cs typeface="+mn-cs"/>
              </a:defRPr>
            </a:pPr>
            <a:endParaRPr lang="fa-IR" sz="2400" dirty="0">
              <a:solidFill>
                <a:schemeClr val="bg1"/>
              </a:solidFill>
              <a:effectLst>
                <a:outerShdw blurRad="38100" dist="38100" dir="2700000" algn="tl">
                  <a:srgbClr val="000000">
                    <a:alpha val="43137"/>
                  </a:srgbClr>
                </a:outerShdw>
              </a:effectLst>
              <a:cs typeface="B Titr" pitchFamily="2" charset="-78"/>
            </a:endParaRPr>
          </a:p>
        </p:txBody>
      </p:sp>
      <p:sp>
        <p:nvSpPr>
          <p:cNvPr id="11" name="Rectangle 10"/>
          <p:cNvSpPr/>
          <p:nvPr/>
        </p:nvSpPr>
        <p:spPr>
          <a:xfrm>
            <a:off x="1929406" y="2195004"/>
            <a:ext cx="4683624"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2" name="TextBox 11"/>
          <p:cNvSpPr txBox="1"/>
          <p:nvPr/>
        </p:nvSpPr>
        <p:spPr>
          <a:xfrm>
            <a:off x="2000827" y="2270899"/>
            <a:ext cx="4627299" cy="369247"/>
          </a:xfrm>
          <a:prstGeom prst="rect">
            <a:avLst/>
          </a:prstGeom>
          <a:noFill/>
        </p:spPr>
        <p:txBody>
          <a:bodyPr wrap="square" rtlCol="1">
            <a:spAutoFit/>
          </a:bodyPr>
          <a:lstStyle/>
          <a:p>
            <a:pPr algn="justLow" rtl="1">
              <a:buClr>
                <a:srgbClr val="FFFF00"/>
              </a:buClr>
            </a:pPr>
            <a:r>
              <a:rPr lang="fa-IR" dirty="0">
                <a:solidFill>
                  <a:schemeClr val="bg1"/>
                </a:solidFill>
                <a:cs typeface="B Yekan" pitchFamily="2" charset="-78"/>
              </a:rPr>
              <a:t>11/5 </a:t>
            </a:r>
            <a:r>
              <a:rPr lang="ar-SA" dirty="0">
                <a:solidFill>
                  <a:schemeClr val="bg1"/>
                </a:solidFill>
                <a:cs typeface="B Yekan" pitchFamily="2" charset="-78"/>
              </a:rPr>
              <a:t>درصدی از ظرفیت تولیدات انواع پروفیل</a:t>
            </a:r>
            <a:r>
              <a:rPr lang="fa-IR" dirty="0">
                <a:solidFill>
                  <a:schemeClr val="bg1"/>
                </a:solidFill>
                <a:cs typeface="B Yekan" pitchFamily="2" charset="-78"/>
              </a:rPr>
              <a:t> آهن</a:t>
            </a:r>
          </a:p>
        </p:txBody>
      </p:sp>
      <p:sp>
        <p:nvSpPr>
          <p:cNvPr id="13" name="Rectangle 12"/>
          <p:cNvSpPr/>
          <p:nvPr/>
        </p:nvSpPr>
        <p:spPr>
          <a:xfrm>
            <a:off x="6643223" y="2052161"/>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4" name="Rectangle 13"/>
          <p:cNvSpPr/>
          <p:nvPr/>
        </p:nvSpPr>
        <p:spPr>
          <a:xfrm>
            <a:off x="1929406" y="2929050"/>
            <a:ext cx="4683624"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5" name="TextBox 14"/>
          <p:cNvSpPr txBox="1"/>
          <p:nvPr/>
        </p:nvSpPr>
        <p:spPr>
          <a:xfrm>
            <a:off x="2286513" y="2980640"/>
            <a:ext cx="4341613" cy="369247"/>
          </a:xfrm>
          <a:prstGeom prst="rect">
            <a:avLst/>
          </a:prstGeom>
          <a:noFill/>
        </p:spPr>
        <p:txBody>
          <a:bodyPr wrap="square" rtlCol="1">
            <a:spAutoFit/>
          </a:bodyPr>
          <a:lstStyle/>
          <a:p>
            <a:pPr algn="justLow" rtl="1">
              <a:buClr>
                <a:srgbClr val="FFFF00"/>
              </a:buClr>
            </a:pPr>
            <a:r>
              <a:rPr lang="fa-IR" dirty="0">
                <a:solidFill>
                  <a:schemeClr val="bg1"/>
                </a:solidFill>
                <a:cs typeface="B Yekan" pitchFamily="2" charset="-78"/>
              </a:rPr>
              <a:t>6 درصد  از کل تولیدات پروفیل آلومینیوم</a:t>
            </a:r>
          </a:p>
        </p:txBody>
      </p:sp>
      <p:sp>
        <p:nvSpPr>
          <p:cNvPr id="16" name="Rectangle 15"/>
          <p:cNvSpPr/>
          <p:nvPr/>
        </p:nvSpPr>
        <p:spPr>
          <a:xfrm>
            <a:off x="6643223" y="2786207"/>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7" name="Rectangle 16"/>
          <p:cNvSpPr/>
          <p:nvPr/>
        </p:nvSpPr>
        <p:spPr>
          <a:xfrm>
            <a:off x="1929406" y="3694854"/>
            <a:ext cx="4683624"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8" name="TextBox 17"/>
          <p:cNvSpPr txBox="1"/>
          <p:nvPr/>
        </p:nvSpPr>
        <p:spPr>
          <a:xfrm>
            <a:off x="2015924" y="3754137"/>
            <a:ext cx="4627299" cy="369247"/>
          </a:xfrm>
          <a:prstGeom prst="rect">
            <a:avLst/>
          </a:prstGeom>
          <a:noFill/>
        </p:spPr>
        <p:txBody>
          <a:bodyPr wrap="square" rtlCol="1">
            <a:spAutoFit/>
          </a:bodyPr>
          <a:lstStyle/>
          <a:p>
            <a:pPr algn="justLow" rtl="1">
              <a:buClr>
                <a:srgbClr val="FFFF00"/>
              </a:buClr>
            </a:pPr>
            <a:r>
              <a:rPr lang="ar-SA" dirty="0">
                <a:solidFill>
                  <a:schemeClr val="bg1"/>
                </a:solidFill>
                <a:cs typeface="B Yekan" pitchFamily="2" charset="-78"/>
              </a:rPr>
              <a:t>8 درصد کل تولیدات معادن کشور</a:t>
            </a:r>
            <a:endParaRPr lang="en-US" dirty="0">
              <a:solidFill>
                <a:schemeClr val="bg1"/>
              </a:solidFill>
              <a:cs typeface="B Yekan" pitchFamily="2" charset="-78"/>
            </a:endParaRPr>
          </a:p>
        </p:txBody>
      </p:sp>
      <p:sp>
        <p:nvSpPr>
          <p:cNvPr id="19" name="Rectangle 18"/>
          <p:cNvSpPr/>
          <p:nvPr/>
        </p:nvSpPr>
        <p:spPr>
          <a:xfrm>
            <a:off x="6643223" y="3552012"/>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0" name="Rectangle 19"/>
          <p:cNvSpPr/>
          <p:nvPr/>
        </p:nvSpPr>
        <p:spPr>
          <a:xfrm>
            <a:off x="1929406" y="4409069"/>
            <a:ext cx="4683624"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1" name="TextBox 20"/>
          <p:cNvSpPr txBox="1"/>
          <p:nvPr/>
        </p:nvSpPr>
        <p:spPr>
          <a:xfrm>
            <a:off x="2286513" y="4460659"/>
            <a:ext cx="4341613" cy="369247"/>
          </a:xfrm>
          <a:prstGeom prst="rect">
            <a:avLst/>
          </a:prstGeom>
          <a:noFill/>
        </p:spPr>
        <p:txBody>
          <a:bodyPr wrap="square" rtlCol="1">
            <a:spAutoFit/>
          </a:bodyPr>
          <a:lstStyle/>
          <a:p>
            <a:pPr algn="justLow" rtl="1">
              <a:buClr>
                <a:srgbClr val="FFFF00"/>
              </a:buClr>
            </a:pPr>
            <a:r>
              <a:rPr lang="ar-SA" dirty="0">
                <a:solidFill>
                  <a:schemeClr val="bg1"/>
                </a:solidFill>
                <a:cs typeface="B Yekan" pitchFamily="2" charset="-78"/>
              </a:rPr>
              <a:t>26 درصد تولیدات معادن كاني‌هاي غير فلزي </a:t>
            </a:r>
            <a:endParaRPr lang="fa-IR" dirty="0">
              <a:solidFill>
                <a:schemeClr val="bg1"/>
              </a:solidFill>
              <a:cs typeface="B Yekan" pitchFamily="2" charset="-78"/>
            </a:endParaRPr>
          </a:p>
        </p:txBody>
      </p:sp>
      <p:sp>
        <p:nvSpPr>
          <p:cNvPr id="22" name="Rectangle 21"/>
          <p:cNvSpPr/>
          <p:nvPr/>
        </p:nvSpPr>
        <p:spPr>
          <a:xfrm>
            <a:off x="6643223" y="4266226"/>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3" name="Rectangle 22"/>
          <p:cNvSpPr/>
          <p:nvPr/>
        </p:nvSpPr>
        <p:spPr>
          <a:xfrm>
            <a:off x="1929406" y="5103452"/>
            <a:ext cx="4683624"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4" name="TextBox 23"/>
          <p:cNvSpPr txBox="1"/>
          <p:nvPr/>
        </p:nvSpPr>
        <p:spPr>
          <a:xfrm>
            <a:off x="2500777" y="5155042"/>
            <a:ext cx="4127349" cy="369247"/>
          </a:xfrm>
          <a:prstGeom prst="rect">
            <a:avLst/>
          </a:prstGeom>
          <a:noFill/>
        </p:spPr>
        <p:txBody>
          <a:bodyPr wrap="square" rtlCol="1">
            <a:spAutoFit/>
          </a:bodyPr>
          <a:lstStyle/>
          <a:p>
            <a:pPr algn="justLow" rtl="1">
              <a:buClr>
                <a:srgbClr val="FFFF00"/>
              </a:buClr>
            </a:pPr>
            <a:r>
              <a:rPr lang="ar-SA" dirty="0">
                <a:solidFill>
                  <a:schemeClr val="bg1"/>
                </a:solidFill>
                <a:cs typeface="B Yekan" pitchFamily="2" charset="-78"/>
              </a:rPr>
              <a:t>44 درصد ظرفیت تولید خوراک دام و طیور </a:t>
            </a:r>
            <a:endParaRPr lang="en-US" dirty="0">
              <a:solidFill>
                <a:schemeClr val="bg1"/>
              </a:solidFill>
              <a:cs typeface="B Yekan" pitchFamily="2" charset="-78"/>
            </a:endParaRPr>
          </a:p>
        </p:txBody>
      </p:sp>
      <p:sp>
        <p:nvSpPr>
          <p:cNvPr id="25" name="Rectangle 24"/>
          <p:cNvSpPr/>
          <p:nvPr/>
        </p:nvSpPr>
        <p:spPr>
          <a:xfrm>
            <a:off x="6643223" y="4980441"/>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6" name="Rectangle 25"/>
          <p:cNvSpPr/>
          <p:nvPr/>
        </p:nvSpPr>
        <p:spPr>
          <a:xfrm>
            <a:off x="1929406" y="5817667"/>
            <a:ext cx="4683624" cy="428529"/>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7" name="TextBox 26"/>
          <p:cNvSpPr txBox="1"/>
          <p:nvPr/>
        </p:nvSpPr>
        <p:spPr>
          <a:xfrm>
            <a:off x="2215092" y="5876949"/>
            <a:ext cx="4413034" cy="369247"/>
          </a:xfrm>
          <a:prstGeom prst="rect">
            <a:avLst/>
          </a:prstGeom>
          <a:noFill/>
        </p:spPr>
        <p:txBody>
          <a:bodyPr wrap="square" rtlCol="1">
            <a:spAutoFit/>
          </a:bodyPr>
          <a:lstStyle/>
          <a:p>
            <a:pPr algn="justLow" rtl="1">
              <a:buClr>
                <a:srgbClr val="FFFF00"/>
              </a:buClr>
            </a:pPr>
            <a:r>
              <a:rPr lang="fa-IR" dirty="0">
                <a:solidFill>
                  <a:schemeClr val="bg1"/>
                </a:solidFill>
                <a:cs typeface="B Yekan" pitchFamily="2" charset="-78"/>
              </a:rPr>
              <a:t>143 شرکت تعاونی دانش بنیان دارای مجوز</a:t>
            </a:r>
          </a:p>
        </p:txBody>
      </p:sp>
      <p:sp>
        <p:nvSpPr>
          <p:cNvPr id="28" name="Rectangle 27"/>
          <p:cNvSpPr/>
          <p:nvPr/>
        </p:nvSpPr>
        <p:spPr>
          <a:xfrm>
            <a:off x="6643223" y="5717676"/>
            <a:ext cx="785636" cy="599941"/>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pic>
        <p:nvPicPr>
          <p:cNvPr id="1026" name="Picture 2" descr="C:\Users\kalantari\Desktop\14445-200.png"/>
          <p:cNvPicPr>
            <a:picLocks noChangeAspect="1" noChangeArrowheads="1"/>
          </p:cNvPicPr>
          <p:nvPr/>
        </p:nvPicPr>
        <p:blipFill>
          <a:blip r:embed="rId2"/>
          <a:srcRect/>
          <a:stretch>
            <a:fillRect/>
          </a:stretch>
        </p:blipFill>
        <p:spPr bwMode="auto">
          <a:xfrm>
            <a:off x="6714644" y="2071992"/>
            <a:ext cx="605458" cy="605458"/>
          </a:xfrm>
          <a:prstGeom prst="rect">
            <a:avLst/>
          </a:prstGeom>
          <a:noFill/>
        </p:spPr>
      </p:pic>
      <p:pic>
        <p:nvPicPr>
          <p:cNvPr id="1028" name="Picture 4"/>
          <p:cNvPicPr>
            <a:picLocks noChangeAspect="1" noChangeArrowheads="1"/>
          </p:cNvPicPr>
          <p:nvPr/>
        </p:nvPicPr>
        <p:blipFill>
          <a:blip r:embed="rId3" cstate="print"/>
          <a:srcRect/>
          <a:stretch>
            <a:fillRect/>
          </a:stretch>
        </p:blipFill>
        <p:spPr bwMode="auto">
          <a:xfrm>
            <a:off x="6643223" y="2786207"/>
            <a:ext cx="785636" cy="620106"/>
          </a:xfrm>
          <a:prstGeom prst="rect">
            <a:avLst/>
          </a:prstGeom>
          <a:noFill/>
          <a:ln w="9525">
            <a:noFill/>
            <a:miter lim="800000"/>
            <a:headEnd/>
            <a:tailEnd/>
          </a:ln>
          <a:effectLst/>
        </p:spPr>
      </p:pic>
      <p:pic>
        <p:nvPicPr>
          <p:cNvPr id="1029" name="Picture 5" descr="C:\Users\kalantari\Desktop\Mine-icon.png"/>
          <p:cNvPicPr>
            <a:picLocks noChangeAspect="1" noChangeArrowheads="1"/>
          </p:cNvPicPr>
          <p:nvPr/>
        </p:nvPicPr>
        <p:blipFill>
          <a:blip r:embed="rId4" cstate="print"/>
          <a:srcRect/>
          <a:stretch>
            <a:fillRect/>
          </a:stretch>
        </p:blipFill>
        <p:spPr bwMode="auto">
          <a:xfrm>
            <a:off x="6786065" y="3571843"/>
            <a:ext cx="571372" cy="571372"/>
          </a:xfrm>
          <a:prstGeom prst="rect">
            <a:avLst/>
          </a:prstGeom>
          <a:noFill/>
        </p:spPr>
      </p:pic>
      <p:pic>
        <p:nvPicPr>
          <p:cNvPr id="1030" name="Picture 6"/>
          <p:cNvPicPr>
            <a:picLocks noChangeAspect="1" noChangeArrowheads="1"/>
          </p:cNvPicPr>
          <p:nvPr/>
        </p:nvPicPr>
        <p:blipFill>
          <a:blip r:embed="rId5" cstate="print"/>
          <a:srcRect/>
          <a:stretch>
            <a:fillRect/>
          </a:stretch>
        </p:blipFill>
        <p:spPr bwMode="auto">
          <a:xfrm>
            <a:off x="6658274" y="4286057"/>
            <a:ext cx="770585" cy="571372"/>
          </a:xfrm>
          <a:prstGeom prst="rect">
            <a:avLst/>
          </a:prstGeom>
          <a:noFill/>
          <a:ln w="9525">
            <a:noFill/>
            <a:miter lim="800000"/>
            <a:headEnd/>
            <a:tailEnd/>
          </a:ln>
          <a:effectLst/>
        </p:spPr>
      </p:pic>
      <p:pic>
        <p:nvPicPr>
          <p:cNvPr id="1031" name="Picture 7" descr="C:\Users\kalantari\Desktop\images.jpg"/>
          <p:cNvPicPr>
            <a:picLocks noChangeAspect="1" noChangeArrowheads="1"/>
          </p:cNvPicPr>
          <p:nvPr/>
        </p:nvPicPr>
        <p:blipFill>
          <a:blip r:embed="rId6"/>
          <a:srcRect/>
          <a:stretch>
            <a:fillRect/>
          </a:stretch>
        </p:blipFill>
        <p:spPr bwMode="auto">
          <a:xfrm>
            <a:off x="6714644" y="5000273"/>
            <a:ext cx="642793" cy="571372"/>
          </a:xfrm>
          <a:prstGeom prst="rect">
            <a:avLst/>
          </a:prstGeom>
          <a:noFill/>
        </p:spPr>
      </p:pic>
      <p:pic>
        <p:nvPicPr>
          <p:cNvPr id="1032" name="Picture 8"/>
          <p:cNvPicPr>
            <a:picLocks noChangeAspect="1" noChangeArrowheads="1"/>
          </p:cNvPicPr>
          <p:nvPr/>
        </p:nvPicPr>
        <p:blipFill>
          <a:blip r:embed="rId7" cstate="print"/>
          <a:srcRect/>
          <a:stretch>
            <a:fillRect/>
          </a:stretch>
        </p:blipFill>
        <p:spPr bwMode="auto">
          <a:xfrm>
            <a:off x="6786066" y="5785909"/>
            <a:ext cx="499950" cy="499950"/>
          </a:xfrm>
          <a:prstGeom prst="rect">
            <a:avLst/>
          </a:prstGeom>
          <a:noFill/>
          <a:ln w="9525">
            <a:noFill/>
            <a:miter lim="800000"/>
            <a:headEnd/>
            <a:tailEnd/>
          </a:ln>
          <a:effectLst/>
        </p:spPr>
      </p:pic>
    </p:spTree>
    <p:extLst>
      <p:ext uri="{BB962C8B-B14F-4D97-AF65-F5344CB8AC3E}">
        <p14:creationId xmlns:p14="http://schemas.microsoft.com/office/powerpoint/2010/main" val="2194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lide(fromBottom)">
                                      <p:cBhvr>
                                        <p:cTn id="13" dur="500"/>
                                        <p:tgtEl>
                                          <p:spTgt spid="13"/>
                                        </p:tgtEl>
                                      </p:cBhvr>
                                    </p:animEffect>
                                  </p:childTnLst>
                                </p:cTn>
                              </p:par>
                              <p:par>
                                <p:cTn id="14" presetID="1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slide(fromBottom)">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lide(fromBottom)">
                                      <p:cBhvr>
                                        <p:cTn id="21" dur="500"/>
                                        <p:tgtEl>
                                          <p:spTgt spid="14"/>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lide(fromBottom)">
                                      <p:cBhvr>
                                        <p:cTn id="24" dur="500"/>
                                        <p:tgtEl>
                                          <p:spTgt spid="1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Bottom)">
                                      <p:cBhvr>
                                        <p:cTn id="27" dur="500"/>
                                        <p:tgtEl>
                                          <p:spTgt spid="16"/>
                                        </p:tgtEl>
                                      </p:cBhvr>
                                    </p:animEffect>
                                  </p:childTnLst>
                                </p:cTn>
                              </p:par>
                              <p:par>
                                <p:cTn id="28" presetID="12" presetClass="entr" presetSubtype="4"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slide(fromBottom)">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Bottom)">
                                      <p:cBhvr>
                                        <p:cTn id="35" dur="500"/>
                                        <p:tgtEl>
                                          <p:spTgt spid="17"/>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lide(fromBottom)">
                                      <p:cBhvr>
                                        <p:cTn id="38" dur="500"/>
                                        <p:tgtEl>
                                          <p:spTgt spid="18"/>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lide(fromBottom)">
                                      <p:cBhvr>
                                        <p:cTn id="41" dur="500"/>
                                        <p:tgtEl>
                                          <p:spTgt spid="19"/>
                                        </p:tgtEl>
                                      </p:cBhvr>
                                    </p:animEffect>
                                  </p:childTnLst>
                                </p:cTn>
                              </p:par>
                              <p:par>
                                <p:cTn id="42" presetID="12" presetClass="entr" presetSubtype="4"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slide(fromBottom)">
                                      <p:cBhvr>
                                        <p:cTn id="44" dur="500"/>
                                        <p:tgtEl>
                                          <p:spTgt spid="102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lide(fromBottom)">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lide(fromBottom)">
                                      <p:cBhvr>
                                        <p:cTn id="52" dur="500"/>
                                        <p:tgtEl>
                                          <p:spTgt spid="21"/>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slide(fromBottom)">
                                      <p:cBhvr>
                                        <p:cTn id="55" dur="500"/>
                                        <p:tgtEl>
                                          <p:spTgt spid="22"/>
                                        </p:tgtEl>
                                      </p:cBhvr>
                                    </p:animEffect>
                                  </p:childTnLst>
                                </p:cTn>
                              </p:par>
                              <p:par>
                                <p:cTn id="56" presetID="12" presetClass="entr" presetSubtype="4" fill="hold" nodeType="withEffect">
                                  <p:stCondLst>
                                    <p:cond delay="0"/>
                                  </p:stCondLst>
                                  <p:childTnLst>
                                    <p:set>
                                      <p:cBhvr>
                                        <p:cTn id="57" dur="1" fill="hold">
                                          <p:stCondLst>
                                            <p:cond delay="0"/>
                                          </p:stCondLst>
                                        </p:cTn>
                                        <p:tgtEl>
                                          <p:spTgt spid="1030"/>
                                        </p:tgtEl>
                                        <p:attrNameLst>
                                          <p:attrName>style.visibility</p:attrName>
                                        </p:attrNameLst>
                                      </p:cBhvr>
                                      <p:to>
                                        <p:strVal val="visible"/>
                                      </p:to>
                                    </p:set>
                                    <p:animEffect transition="in" filter="slide(fromBottom)">
                                      <p:cBhvr>
                                        <p:cTn id="58" dur="500"/>
                                        <p:tgtEl>
                                          <p:spTgt spid="1030"/>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slide(fromBottom)">
                                      <p:cBhvr>
                                        <p:cTn id="63" dur="500"/>
                                        <p:tgtEl>
                                          <p:spTgt spid="23"/>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slide(fromBottom)">
                                      <p:cBhvr>
                                        <p:cTn id="66" dur="500"/>
                                        <p:tgtEl>
                                          <p:spTgt spid="24"/>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slide(fromBottom)">
                                      <p:cBhvr>
                                        <p:cTn id="69" dur="500"/>
                                        <p:tgtEl>
                                          <p:spTgt spid="25"/>
                                        </p:tgtEl>
                                      </p:cBhvr>
                                    </p:animEffect>
                                  </p:childTnLst>
                                </p:cTn>
                              </p:par>
                              <p:par>
                                <p:cTn id="70" presetID="12" presetClass="entr" presetSubtype="4" fill="hold" nodeType="withEffect">
                                  <p:stCondLst>
                                    <p:cond delay="0"/>
                                  </p:stCondLst>
                                  <p:childTnLst>
                                    <p:set>
                                      <p:cBhvr>
                                        <p:cTn id="71" dur="1" fill="hold">
                                          <p:stCondLst>
                                            <p:cond delay="0"/>
                                          </p:stCondLst>
                                        </p:cTn>
                                        <p:tgtEl>
                                          <p:spTgt spid="1031"/>
                                        </p:tgtEl>
                                        <p:attrNameLst>
                                          <p:attrName>style.visibility</p:attrName>
                                        </p:attrNameLst>
                                      </p:cBhvr>
                                      <p:to>
                                        <p:strVal val="visible"/>
                                      </p:to>
                                    </p:set>
                                    <p:animEffect transition="in" filter="slide(fromBottom)">
                                      <p:cBhvr>
                                        <p:cTn id="72" dur="500"/>
                                        <p:tgtEl>
                                          <p:spTgt spid="1031"/>
                                        </p:tgtEl>
                                      </p:cBhvr>
                                    </p:animEffect>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nodeType="clickEffect">
                                  <p:stCondLst>
                                    <p:cond delay="0"/>
                                  </p:stCondLst>
                                  <p:childTnLst>
                                    <p:set>
                                      <p:cBhvr>
                                        <p:cTn id="76" dur="1" fill="hold">
                                          <p:stCondLst>
                                            <p:cond delay="0"/>
                                          </p:stCondLst>
                                        </p:cTn>
                                        <p:tgtEl>
                                          <p:spTgt spid="1032"/>
                                        </p:tgtEl>
                                        <p:attrNameLst>
                                          <p:attrName>style.visibility</p:attrName>
                                        </p:attrNameLst>
                                      </p:cBhvr>
                                      <p:to>
                                        <p:strVal val="visible"/>
                                      </p:to>
                                    </p:set>
                                    <p:animEffect transition="in" filter="fade">
                                      <p:cBhvr>
                                        <p:cTn id="77" dur="2000"/>
                                        <p:tgtEl>
                                          <p:spTgt spid="1032"/>
                                        </p:tgtEl>
                                      </p:cBhvr>
                                    </p:animEffect>
                                    <p:anim calcmode="lin" valueType="num">
                                      <p:cBhvr>
                                        <p:cTn id="78" dur="2000" fill="hold"/>
                                        <p:tgtEl>
                                          <p:spTgt spid="1032"/>
                                        </p:tgtEl>
                                        <p:attrNameLst>
                                          <p:attrName>ppt_x</p:attrName>
                                        </p:attrNameLst>
                                      </p:cBhvr>
                                      <p:tavLst>
                                        <p:tav tm="0">
                                          <p:val>
                                            <p:strVal val="#ppt_x"/>
                                          </p:val>
                                        </p:tav>
                                        <p:tav tm="100000">
                                          <p:val>
                                            <p:strVal val="#ppt_x"/>
                                          </p:val>
                                        </p:tav>
                                      </p:tavLst>
                                    </p:anim>
                                    <p:anim calcmode="lin" valueType="num">
                                      <p:cBhvr>
                                        <p:cTn id="79" dur="1800" decel="100000" fill="hold"/>
                                        <p:tgtEl>
                                          <p:spTgt spid="1032"/>
                                        </p:tgtEl>
                                        <p:attrNameLst>
                                          <p:attrName>ppt_y</p:attrName>
                                        </p:attrNameLst>
                                      </p:cBhvr>
                                      <p:tavLst>
                                        <p:tav tm="0">
                                          <p:val>
                                            <p:strVal val="#ppt_y+1"/>
                                          </p:val>
                                        </p:tav>
                                        <p:tav tm="100000">
                                          <p:val>
                                            <p:strVal val="#ppt_y-.03"/>
                                          </p:val>
                                        </p:tav>
                                      </p:tavLst>
                                    </p:anim>
                                    <p:anim calcmode="lin" valueType="num">
                                      <p:cBhvr>
                                        <p:cTn id="80" dur="200" accel="100000" fill="hold">
                                          <p:stCondLst>
                                            <p:cond delay="1800"/>
                                          </p:stCondLst>
                                        </p:cTn>
                                        <p:tgtEl>
                                          <p:spTgt spid="1032"/>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2000"/>
                                        <p:tgtEl>
                                          <p:spTgt spid="28"/>
                                        </p:tgtEl>
                                      </p:cBhvr>
                                    </p:animEffect>
                                    <p:anim calcmode="lin" valueType="num">
                                      <p:cBhvr>
                                        <p:cTn id="84" dur="2000" fill="hold"/>
                                        <p:tgtEl>
                                          <p:spTgt spid="28"/>
                                        </p:tgtEl>
                                        <p:attrNameLst>
                                          <p:attrName>ppt_x</p:attrName>
                                        </p:attrNameLst>
                                      </p:cBhvr>
                                      <p:tavLst>
                                        <p:tav tm="0">
                                          <p:val>
                                            <p:strVal val="#ppt_x"/>
                                          </p:val>
                                        </p:tav>
                                        <p:tav tm="100000">
                                          <p:val>
                                            <p:strVal val="#ppt_x"/>
                                          </p:val>
                                        </p:tav>
                                      </p:tavLst>
                                    </p:anim>
                                    <p:anim calcmode="lin" valueType="num">
                                      <p:cBhvr>
                                        <p:cTn id="85" dur="1800" decel="100000" fill="hold"/>
                                        <p:tgtEl>
                                          <p:spTgt spid="28"/>
                                        </p:tgtEl>
                                        <p:attrNameLst>
                                          <p:attrName>ppt_y</p:attrName>
                                        </p:attrNameLst>
                                      </p:cBhvr>
                                      <p:tavLst>
                                        <p:tav tm="0">
                                          <p:val>
                                            <p:strVal val="#ppt_y+1"/>
                                          </p:val>
                                        </p:tav>
                                        <p:tav tm="100000">
                                          <p:val>
                                            <p:strVal val="#ppt_y-.03"/>
                                          </p:val>
                                        </p:tav>
                                      </p:tavLst>
                                    </p:anim>
                                    <p:anim calcmode="lin" valueType="num">
                                      <p:cBhvr>
                                        <p:cTn id="86" dur="200" accel="100000" fill="hold">
                                          <p:stCondLst>
                                            <p:cond delay="1800"/>
                                          </p:stCondLst>
                                        </p:cTn>
                                        <p:tgtEl>
                                          <p:spTgt spid="28"/>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2000"/>
                                        <p:tgtEl>
                                          <p:spTgt spid="27"/>
                                        </p:tgtEl>
                                      </p:cBhvr>
                                    </p:animEffect>
                                    <p:anim calcmode="lin" valueType="num">
                                      <p:cBhvr>
                                        <p:cTn id="90" dur="2000" fill="hold"/>
                                        <p:tgtEl>
                                          <p:spTgt spid="27"/>
                                        </p:tgtEl>
                                        <p:attrNameLst>
                                          <p:attrName>ppt_x</p:attrName>
                                        </p:attrNameLst>
                                      </p:cBhvr>
                                      <p:tavLst>
                                        <p:tav tm="0">
                                          <p:val>
                                            <p:strVal val="#ppt_x"/>
                                          </p:val>
                                        </p:tav>
                                        <p:tav tm="100000">
                                          <p:val>
                                            <p:strVal val="#ppt_x"/>
                                          </p:val>
                                        </p:tav>
                                      </p:tavLst>
                                    </p:anim>
                                    <p:anim calcmode="lin" valueType="num">
                                      <p:cBhvr>
                                        <p:cTn id="91" dur="1800" decel="100000" fill="hold"/>
                                        <p:tgtEl>
                                          <p:spTgt spid="27"/>
                                        </p:tgtEl>
                                        <p:attrNameLst>
                                          <p:attrName>ppt_y</p:attrName>
                                        </p:attrNameLst>
                                      </p:cBhvr>
                                      <p:tavLst>
                                        <p:tav tm="0">
                                          <p:val>
                                            <p:strVal val="#ppt_y+1"/>
                                          </p:val>
                                        </p:tav>
                                        <p:tav tm="100000">
                                          <p:val>
                                            <p:strVal val="#ppt_y-.03"/>
                                          </p:val>
                                        </p:tav>
                                      </p:tavLst>
                                    </p:anim>
                                    <p:anim calcmode="lin" valueType="num">
                                      <p:cBhvr>
                                        <p:cTn id="92" dur="200" accel="100000" fill="hold">
                                          <p:stCondLst>
                                            <p:cond delay="1800"/>
                                          </p:stCondLst>
                                        </p:cTn>
                                        <p:tgtEl>
                                          <p:spTgt spid="27"/>
                                        </p:tgtEl>
                                        <p:attrNameLst>
                                          <p:attrName>ppt_y</p:attrName>
                                        </p:attrNameLst>
                                      </p:cBhvr>
                                      <p:tavLst>
                                        <p:tav tm="0">
                                          <p:val>
                                            <p:strVal val="#ppt_y-.03"/>
                                          </p:val>
                                        </p:tav>
                                        <p:tav tm="100000">
                                          <p:val>
                                            <p:strVal val="#ppt_y"/>
                                          </p:val>
                                        </p:tav>
                                      </p:tavLst>
                                    </p:anim>
                                  </p:childTnLst>
                                </p:cTn>
                              </p:par>
                              <p:par>
                                <p:cTn id="93" presetID="37"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2000"/>
                                        <p:tgtEl>
                                          <p:spTgt spid="26"/>
                                        </p:tgtEl>
                                      </p:cBhvr>
                                    </p:animEffect>
                                    <p:anim calcmode="lin" valueType="num">
                                      <p:cBhvr>
                                        <p:cTn id="96" dur="2000" fill="hold"/>
                                        <p:tgtEl>
                                          <p:spTgt spid="26"/>
                                        </p:tgtEl>
                                        <p:attrNameLst>
                                          <p:attrName>ppt_x</p:attrName>
                                        </p:attrNameLst>
                                      </p:cBhvr>
                                      <p:tavLst>
                                        <p:tav tm="0">
                                          <p:val>
                                            <p:strVal val="#ppt_x"/>
                                          </p:val>
                                        </p:tav>
                                        <p:tav tm="100000">
                                          <p:val>
                                            <p:strVal val="#ppt_x"/>
                                          </p:val>
                                        </p:tav>
                                      </p:tavLst>
                                    </p:anim>
                                    <p:anim calcmode="lin" valueType="num">
                                      <p:cBhvr>
                                        <p:cTn id="97" dur="1800" decel="100000" fill="hold"/>
                                        <p:tgtEl>
                                          <p:spTgt spid="26"/>
                                        </p:tgtEl>
                                        <p:attrNameLst>
                                          <p:attrName>ppt_y</p:attrName>
                                        </p:attrNameLst>
                                      </p:cBhvr>
                                      <p:tavLst>
                                        <p:tav tm="0">
                                          <p:val>
                                            <p:strVal val="#ppt_y+1"/>
                                          </p:val>
                                        </p:tav>
                                        <p:tav tm="100000">
                                          <p:val>
                                            <p:strVal val="#ppt_y-.03"/>
                                          </p:val>
                                        </p:tav>
                                      </p:tavLst>
                                    </p:anim>
                                    <p:anim calcmode="lin" valueType="num">
                                      <p:cBhvr>
                                        <p:cTn id="98" dur="200" accel="100000" fill="hold">
                                          <p:stCondLst>
                                            <p:cond delay="18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p:bldP spid="16" grpId="0" animBg="1"/>
      <p:bldP spid="17" grpId="0" animBg="1"/>
      <p:bldP spid="18" grpId="0"/>
      <p:bldP spid="19" grpId="0" animBg="1"/>
      <p:bldP spid="20" grpId="0" animBg="1"/>
      <p:bldP spid="21" grpId="0"/>
      <p:bldP spid="22" grpId="0" animBg="1"/>
      <p:bldP spid="23" grpId="0" animBg="1"/>
      <p:bldP spid="24" grpId="0"/>
      <p:bldP spid="25" grpId="0" animBg="1"/>
      <p:bldP spid="26" grpId="0" animBg="1"/>
      <p:bldP spid="27" grpId="0"/>
      <p:bldP spid="2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265" y="500720"/>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lvl="0" algn="r" rtl="1">
              <a:defRPr lang="en-US" sz="1800" b="1" i="0" u="none" strike="noStrike" kern="1200" baseline="0">
                <a:solidFill>
                  <a:prstClr val="black"/>
                </a:solidFill>
                <a:latin typeface="+mn-lt"/>
                <a:ea typeface="+mn-ea"/>
                <a:cs typeface="+mn-cs"/>
              </a:defRPr>
            </a:pPr>
            <a:r>
              <a:rPr lang="fa-IR" sz="2400" dirty="0">
                <a:solidFill>
                  <a:schemeClr val="bg1"/>
                </a:solidFill>
                <a:effectLst>
                  <a:outerShdw blurRad="38100" dist="38100" dir="2700000" algn="tl">
                    <a:srgbClr val="000000">
                      <a:alpha val="43137"/>
                    </a:srgbClr>
                  </a:outerShdw>
                </a:effectLst>
                <a:cs typeface="B Titr" pitchFamily="2" charset="-78"/>
              </a:rPr>
              <a:t>  سهم تعاونیها در بخش خدمات کشور</a:t>
            </a:r>
            <a:r>
              <a:rPr lang="en-US" sz="1050" b="1" dirty="0">
                <a:solidFill>
                  <a:prstClr val="white"/>
                </a:solidFill>
                <a:effectLst>
                  <a:outerShdw blurRad="38100" dist="38100" dir="2700000" algn="tl">
                    <a:srgbClr val="000000">
                      <a:alpha val="43137"/>
                    </a:srgbClr>
                  </a:outerShdw>
                </a:effectLst>
                <a:cs typeface="B Titr" pitchFamily="2" charset="-78"/>
              </a:rPr>
              <a:t>)</a:t>
            </a:r>
            <a:r>
              <a:rPr lang="fa-IR" sz="1050" b="1" dirty="0">
                <a:solidFill>
                  <a:prstClr val="white"/>
                </a:solidFill>
                <a:effectLst>
                  <a:outerShdw blurRad="38100" dist="38100" dir="2700000" algn="tl">
                    <a:srgbClr val="000000">
                      <a:alpha val="43137"/>
                    </a:srgbClr>
                  </a:outerShdw>
                </a:effectLst>
                <a:cs typeface="B Titr" pitchFamily="2" charset="-78"/>
              </a:rPr>
              <a:t>بر اساس  برآورد  دفاتر تخصصی معاونت تعاون )</a:t>
            </a:r>
          </a:p>
          <a:p>
            <a:pPr algn="r" rtl="1">
              <a:defRPr lang="en-US" sz="1800" b="1" i="0" u="none" strike="noStrike" kern="1200" baseline="0">
                <a:solidFill>
                  <a:prstClr val="black"/>
                </a:solidFill>
                <a:latin typeface="+mn-lt"/>
                <a:ea typeface="+mn-ea"/>
                <a:cs typeface="+mn-cs"/>
              </a:defRPr>
            </a:pPr>
            <a:endParaRPr lang="fa-IR" sz="2400" dirty="0">
              <a:solidFill>
                <a:schemeClr val="bg1"/>
              </a:solidFill>
              <a:effectLst>
                <a:outerShdw blurRad="38100" dist="38100" dir="2700000" algn="tl">
                  <a:srgbClr val="000000">
                    <a:alpha val="43137"/>
                  </a:srgbClr>
                </a:outerShdw>
              </a:effectLst>
              <a:cs typeface="B Titr" pitchFamily="2" charset="-78"/>
            </a:endParaRPr>
          </a:p>
        </p:txBody>
      </p:sp>
      <p:sp>
        <p:nvSpPr>
          <p:cNvPr id="11" name="Rectangle 10"/>
          <p:cNvSpPr/>
          <p:nvPr/>
        </p:nvSpPr>
        <p:spPr>
          <a:xfrm>
            <a:off x="1215191" y="2195003"/>
            <a:ext cx="5397839"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2" name="TextBox 11"/>
          <p:cNvSpPr txBox="1"/>
          <p:nvPr/>
        </p:nvSpPr>
        <p:spPr>
          <a:xfrm>
            <a:off x="2730138" y="2143414"/>
            <a:ext cx="4627299" cy="646181"/>
          </a:xfrm>
          <a:prstGeom prst="rect">
            <a:avLst/>
          </a:prstGeom>
          <a:noFill/>
        </p:spPr>
        <p:txBody>
          <a:bodyPr wrap="square" rtlCol="1">
            <a:spAutoFit/>
          </a:bodyPr>
          <a:lstStyle/>
          <a:p>
            <a:pPr marL="325309" indent="-325309" algn="ctr" rtl="1" eaLnBrk="0" hangingPunct="0">
              <a:lnSpc>
                <a:spcPct val="200000"/>
              </a:lnSpc>
              <a:spcBef>
                <a:spcPct val="20000"/>
              </a:spcBef>
              <a:buClr>
                <a:srgbClr val="FFFF00"/>
              </a:buClr>
              <a:tabLst>
                <a:tab pos="5013624" algn="r"/>
              </a:tabLst>
            </a:pPr>
            <a:r>
              <a:rPr lang="fa-IR" dirty="0">
                <a:solidFill>
                  <a:schemeClr val="bg1"/>
                </a:solidFill>
                <a:latin typeface="Open Sans"/>
                <a:cs typeface="B Yekan" pitchFamily="2" charset="-78"/>
              </a:rPr>
              <a:t>14 بیمارستان بزرگ بصورت تعاونی</a:t>
            </a:r>
          </a:p>
        </p:txBody>
      </p:sp>
      <p:sp>
        <p:nvSpPr>
          <p:cNvPr id="13" name="Rectangle 12"/>
          <p:cNvSpPr/>
          <p:nvPr/>
        </p:nvSpPr>
        <p:spPr>
          <a:xfrm>
            <a:off x="6643223" y="2123582"/>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4" name="Rectangle 13"/>
          <p:cNvSpPr/>
          <p:nvPr/>
        </p:nvSpPr>
        <p:spPr>
          <a:xfrm>
            <a:off x="1215191" y="3071892"/>
            <a:ext cx="5397839"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6" name="TextBox 15"/>
          <p:cNvSpPr txBox="1"/>
          <p:nvPr/>
        </p:nvSpPr>
        <p:spPr>
          <a:xfrm>
            <a:off x="500976" y="2994896"/>
            <a:ext cx="6127150" cy="646181"/>
          </a:xfrm>
          <a:prstGeom prst="rect">
            <a:avLst/>
          </a:prstGeom>
          <a:noFill/>
        </p:spPr>
        <p:txBody>
          <a:bodyPr wrap="square" rtlCol="1">
            <a:spAutoFit/>
          </a:bodyPr>
          <a:lstStyle/>
          <a:p>
            <a:pPr marL="325309" indent="-325309" algn="r" rtl="1" eaLnBrk="0" hangingPunct="0">
              <a:lnSpc>
                <a:spcPct val="200000"/>
              </a:lnSpc>
              <a:spcBef>
                <a:spcPct val="20000"/>
              </a:spcBef>
              <a:buClr>
                <a:srgbClr val="FFFF00"/>
              </a:buClr>
              <a:tabLst>
                <a:tab pos="5013624" algn="r"/>
              </a:tabLst>
            </a:pPr>
            <a:r>
              <a:rPr lang="fa-IR" dirty="0">
                <a:solidFill>
                  <a:schemeClr val="bg1"/>
                </a:solidFill>
                <a:latin typeface="Open Sans"/>
                <a:cs typeface="B Yekan" pitchFamily="2" charset="-78"/>
              </a:rPr>
              <a:t>1/7میلیارد دلار صادرات تعاونیها در سال گذشته</a:t>
            </a:r>
          </a:p>
        </p:txBody>
      </p:sp>
      <p:sp>
        <p:nvSpPr>
          <p:cNvPr id="18" name="Rectangle 17"/>
          <p:cNvSpPr/>
          <p:nvPr/>
        </p:nvSpPr>
        <p:spPr>
          <a:xfrm>
            <a:off x="6643223" y="3000471"/>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19" name="Rectangle 18"/>
          <p:cNvSpPr/>
          <p:nvPr/>
        </p:nvSpPr>
        <p:spPr>
          <a:xfrm>
            <a:off x="1215191" y="3980540"/>
            <a:ext cx="5397839"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0" name="TextBox 19"/>
          <p:cNvSpPr txBox="1"/>
          <p:nvPr/>
        </p:nvSpPr>
        <p:spPr>
          <a:xfrm>
            <a:off x="1215191" y="4000372"/>
            <a:ext cx="5428032" cy="923116"/>
          </a:xfrm>
          <a:prstGeom prst="rect">
            <a:avLst/>
          </a:prstGeom>
          <a:noFill/>
        </p:spPr>
        <p:txBody>
          <a:bodyPr wrap="square" rtlCol="1">
            <a:spAutoFit/>
          </a:bodyPr>
          <a:lstStyle/>
          <a:p>
            <a:pPr algn="justLow" rtl="1">
              <a:buClr>
                <a:srgbClr val="FFFF00"/>
              </a:buClr>
            </a:pPr>
            <a:r>
              <a:rPr lang="fa-IR" dirty="0">
                <a:solidFill>
                  <a:schemeClr val="bg1"/>
                </a:solidFill>
                <a:latin typeface="Open Sans"/>
                <a:cs typeface="B Yekan" pitchFamily="2" charset="-78"/>
              </a:rPr>
              <a:t>اعطای1000 میلیارد تومان تسهیلات کم بهره توسط تعاونی های اعتبار گروه شغلی.</a:t>
            </a:r>
          </a:p>
          <a:p>
            <a:pPr algn="justLow" rtl="1">
              <a:buClr>
                <a:srgbClr val="FFFF00"/>
              </a:buClr>
            </a:pPr>
            <a:endParaRPr lang="en-US" dirty="0">
              <a:solidFill>
                <a:schemeClr val="bg1"/>
              </a:solidFill>
              <a:cs typeface="B Yekan" pitchFamily="2" charset="-78"/>
            </a:endParaRPr>
          </a:p>
        </p:txBody>
      </p:sp>
      <p:sp>
        <p:nvSpPr>
          <p:cNvPr id="21" name="Rectangle 20"/>
          <p:cNvSpPr/>
          <p:nvPr/>
        </p:nvSpPr>
        <p:spPr>
          <a:xfrm>
            <a:off x="6643223" y="3928950"/>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2" name="Rectangle 21"/>
          <p:cNvSpPr/>
          <p:nvPr/>
        </p:nvSpPr>
        <p:spPr>
          <a:xfrm>
            <a:off x="1215191" y="4857429"/>
            <a:ext cx="5397839"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3" name="TextBox 22"/>
          <p:cNvSpPr txBox="1"/>
          <p:nvPr/>
        </p:nvSpPr>
        <p:spPr>
          <a:xfrm>
            <a:off x="1929406" y="4800264"/>
            <a:ext cx="5055828" cy="646181"/>
          </a:xfrm>
          <a:prstGeom prst="rect">
            <a:avLst/>
          </a:prstGeom>
          <a:noFill/>
        </p:spPr>
        <p:txBody>
          <a:bodyPr wrap="square" rtlCol="1">
            <a:spAutoFit/>
          </a:bodyPr>
          <a:lstStyle/>
          <a:p>
            <a:pPr marL="325309" indent="-325309" algn="ctr" rtl="1" eaLnBrk="0" hangingPunct="0">
              <a:lnSpc>
                <a:spcPct val="200000"/>
              </a:lnSpc>
              <a:spcBef>
                <a:spcPct val="20000"/>
              </a:spcBef>
              <a:buClr>
                <a:srgbClr val="FFFF00"/>
              </a:buClr>
              <a:tabLst>
                <a:tab pos="5013624" algn="r"/>
              </a:tabLst>
            </a:pPr>
            <a:r>
              <a:rPr lang="fa-IR" dirty="0">
                <a:solidFill>
                  <a:schemeClr val="bg1"/>
                </a:solidFill>
                <a:latin typeface="Open Sans"/>
                <a:cs typeface="B Yekan" pitchFamily="2" charset="-78"/>
              </a:rPr>
              <a:t>70 درصد حمل و نقل جاده ای مسافر (اتوبوسرانی) </a:t>
            </a:r>
          </a:p>
        </p:txBody>
      </p:sp>
      <p:sp>
        <p:nvSpPr>
          <p:cNvPr id="24" name="Rectangle 23"/>
          <p:cNvSpPr/>
          <p:nvPr/>
        </p:nvSpPr>
        <p:spPr>
          <a:xfrm>
            <a:off x="6643223" y="4837598"/>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5" name="Rectangle 24"/>
          <p:cNvSpPr/>
          <p:nvPr/>
        </p:nvSpPr>
        <p:spPr>
          <a:xfrm>
            <a:off x="1215191" y="5817667"/>
            <a:ext cx="5397839"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26" name="TextBox 25"/>
          <p:cNvSpPr txBox="1"/>
          <p:nvPr/>
        </p:nvSpPr>
        <p:spPr>
          <a:xfrm>
            <a:off x="929505" y="5714488"/>
            <a:ext cx="6127150" cy="646181"/>
          </a:xfrm>
          <a:prstGeom prst="rect">
            <a:avLst/>
          </a:prstGeom>
          <a:noFill/>
        </p:spPr>
        <p:txBody>
          <a:bodyPr wrap="square" rtlCol="1">
            <a:spAutoFit/>
          </a:bodyPr>
          <a:lstStyle/>
          <a:p>
            <a:pPr marL="325309" indent="-325309" algn="ctr" rtl="1" eaLnBrk="0" hangingPunct="0">
              <a:lnSpc>
                <a:spcPct val="200000"/>
              </a:lnSpc>
              <a:spcBef>
                <a:spcPct val="20000"/>
              </a:spcBef>
              <a:buClr>
                <a:srgbClr val="FFFF00"/>
              </a:buClr>
              <a:tabLst>
                <a:tab pos="5013624" algn="r"/>
              </a:tabLst>
            </a:pPr>
            <a:r>
              <a:rPr lang="ar-SA" dirty="0">
                <a:solidFill>
                  <a:schemeClr val="bg1"/>
                </a:solidFill>
                <a:latin typeface="Open Sans"/>
                <a:cs typeface="B Yekan" pitchFamily="2" charset="-78"/>
              </a:rPr>
              <a:t>20درصد حمل و نقل درون شهری تاکسیرانی </a:t>
            </a:r>
            <a:r>
              <a:rPr lang="fa-IR" dirty="0">
                <a:solidFill>
                  <a:schemeClr val="bg1"/>
                </a:solidFill>
                <a:latin typeface="Open Sans"/>
                <a:cs typeface="B Yekan" pitchFamily="2" charset="-78"/>
              </a:rPr>
              <a:t>(با</a:t>
            </a:r>
            <a:r>
              <a:rPr lang="ar-SA" dirty="0">
                <a:solidFill>
                  <a:schemeClr val="bg1"/>
                </a:solidFill>
                <a:latin typeface="Open Sans"/>
                <a:cs typeface="B Yekan" pitchFamily="2" charset="-78"/>
              </a:rPr>
              <a:t>60 هزار عضو</a:t>
            </a:r>
            <a:r>
              <a:rPr lang="fa-IR" dirty="0">
                <a:solidFill>
                  <a:schemeClr val="bg1"/>
                </a:solidFill>
                <a:latin typeface="Open Sans"/>
                <a:cs typeface="B Yekan" pitchFamily="2" charset="-78"/>
              </a:rPr>
              <a:t>)</a:t>
            </a:r>
          </a:p>
        </p:txBody>
      </p:sp>
      <p:sp>
        <p:nvSpPr>
          <p:cNvPr id="27" name="Rectangle 26"/>
          <p:cNvSpPr/>
          <p:nvPr/>
        </p:nvSpPr>
        <p:spPr>
          <a:xfrm>
            <a:off x="6643223" y="5766077"/>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pic>
        <p:nvPicPr>
          <p:cNvPr id="52226" name="Picture 2" descr="Image result"/>
          <p:cNvPicPr>
            <a:picLocks noChangeAspect="1" noChangeArrowheads="1"/>
          </p:cNvPicPr>
          <p:nvPr/>
        </p:nvPicPr>
        <p:blipFill>
          <a:blip r:embed="rId2"/>
          <a:srcRect/>
          <a:stretch>
            <a:fillRect/>
          </a:stretch>
        </p:blipFill>
        <p:spPr bwMode="auto">
          <a:xfrm>
            <a:off x="6714645" y="2214835"/>
            <a:ext cx="642793" cy="642793"/>
          </a:xfrm>
          <a:prstGeom prst="rect">
            <a:avLst/>
          </a:prstGeom>
          <a:noFill/>
        </p:spPr>
      </p:pic>
      <p:pic>
        <p:nvPicPr>
          <p:cNvPr id="52227" name="Picture 3"/>
          <p:cNvPicPr>
            <a:picLocks noChangeAspect="1" noChangeArrowheads="1"/>
          </p:cNvPicPr>
          <p:nvPr/>
        </p:nvPicPr>
        <p:blipFill>
          <a:blip r:embed="rId3"/>
          <a:srcRect/>
          <a:stretch>
            <a:fillRect/>
          </a:stretch>
        </p:blipFill>
        <p:spPr bwMode="auto">
          <a:xfrm>
            <a:off x="6714644" y="3071893"/>
            <a:ext cx="642793" cy="649004"/>
          </a:xfrm>
          <a:prstGeom prst="rect">
            <a:avLst/>
          </a:prstGeom>
          <a:noFill/>
          <a:ln w="9525">
            <a:noFill/>
            <a:miter lim="800000"/>
            <a:headEnd/>
            <a:tailEnd/>
          </a:ln>
          <a:effectLst/>
        </p:spPr>
      </p:pic>
      <p:pic>
        <p:nvPicPr>
          <p:cNvPr id="52229" name="Picture 5" descr="Image result"/>
          <p:cNvPicPr>
            <a:picLocks noChangeAspect="1" noChangeArrowheads="1"/>
          </p:cNvPicPr>
          <p:nvPr/>
        </p:nvPicPr>
        <p:blipFill>
          <a:blip r:embed="rId4"/>
          <a:srcRect/>
          <a:stretch>
            <a:fillRect/>
          </a:stretch>
        </p:blipFill>
        <p:spPr bwMode="auto">
          <a:xfrm>
            <a:off x="6714644" y="4000372"/>
            <a:ext cx="642793" cy="642793"/>
          </a:xfrm>
          <a:prstGeom prst="rect">
            <a:avLst/>
          </a:prstGeom>
          <a:noFill/>
        </p:spPr>
      </p:pic>
      <p:pic>
        <p:nvPicPr>
          <p:cNvPr id="52231" name="Picture 7" descr="Image result"/>
          <p:cNvPicPr>
            <a:picLocks noChangeAspect="1" noChangeArrowheads="1"/>
          </p:cNvPicPr>
          <p:nvPr/>
        </p:nvPicPr>
        <p:blipFill>
          <a:blip r:embed="rId5" cstate="print"/>
          <a:srcRect/>
          <a:stretch>
            <a:fillRect/>
          </a:stretch>
        </p:blipFill>
        <p:spPr bwMode="auto">
          <a:xfrm>
            <a:off x="6767831" y="4928851"/>
            <a:ext cx="589607" cy="589607"/>
          </a:xfrm>
          <a:prstGeom prst="rect">
            <a:avLst/>
          </a:prstGeom>
          <a:noFill/>
        </p:spPr>
      </p:pic>
      <p:pic>
        <p:nvPicPr>
          <p:cNvPr id="52233" name="Picture 9" descr="Image result"/>
          <p:cNvPicPr>
            <a:picLocks noChangeAspect="1" noChangeArrowheads="1"/>
          </p:cNvPicPr>
          <p:nvPr/>
        </p:nvPicPr>
        <p:blipFill>
          <a:blip r:embed="rId6"/>
          <a:srcRect/>
          <a:stretch>
            <a:fillRect/>
          </a:stretch>
        </p:blipFill>
        <p:spPr bwMode="auto">
          <a:xfrm>
            <a:off x="6714644" y="5857330"/>
            <a:ext cx="642793" cy="642793"/>
          </a:xfrm>
          <a:prstGeom prst="rect">
            <a:avLst/>
          </a:prstGeom>
          <a:noFill/>
        </p:spPr>
      </p:pic>
    </p:spTree>
    <p:extLst>
      <p:ext uri="{BB962C8B-B14F-4D97-AF65-F5344CB8AC3E}">
        <p14:creationId xmlns:p14="http://schemas.microsoft.com/office/powerpoint/2010/main" val="49313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par>
                                <p:cTn id="11" presetID="12" presetClass="entr" presetSubtype="4" fill="hold" nodeType="withEffect">
                                  <p:stCondLst>
                                    <p:cond delay="0"/>
                                  </p:stCondLst>
                                  <p:childTnLst>
                                    <p:set>
                                      <p:cBhvr>
                                        <p:cTn id="12" dur="1" fill="hold">
                                          <p:stCondLst>
                                            <p:cond delay="0"/>
                                          </p:stCondLst>
                                        </p:cTn>
                                        <p:tgtEl>
                                          <p:spTgt spid="52226"/>
                                        </p:tgtEl>
                                        <p:attrNameLst>
                                          <p:attrName>style.visibility</p:attrName>
                                        </p:attrNameLst>
                                      </p:cBhvr>
                                      <p:to>
                                        <p:strVal val="visible"/>
                                      </p:to>
                                    </p:set>
                                    <p:animEffect transition="in" filter="slide(fromBottom)">
                                      <p:cBhvr>
                                        <p:cTn id="13" dur="500"/>
                                        <p:tgtEl>
                                          <p:spTgt spid="52226"/>
                                        </p:tgtEl>
                                      </p:cBhvr>
                                    </p:animEffect>
                                  </p:childTnLst>
                                </p:cTn>
                              </p:par>
                              <p:par>
                                <p:cTn id="14" presetID="1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Bottom)">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lide(fromBottom)">
                                      <p:cBhvr>
                                        <p:cTn id="21" dur="500"/>
                                        <p:tgtEl>
                                          <p:spTgt spid="14"/>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Bottom)">
                                      <p:cBhvr>
                                        <p:cTn id="24" dur="500"/>
                                        <p:tgtEl>
                                          <p:spTgt spid="16"/>
                                        </p:tgtEl>
                                      </p:cBhvr>
                                    </p:animEffect>
                                  </p:childTnLst>
                                </p:cTn>
                              </p:par>
                              <p:par>
                                <p:cTn id="25" presetID="12" presetClass="entr" presetSubtype="4" fill="hold" nodeType="withEffect">
                                  <p:stCondLst>
                                    <p:cond delay="0"/>
                                  </p:stCondLst>
                                  <p:childTnLst>
                                    <p:set>
                                      <p:cBhvr>
                                        <p:cTn id="26" dur="1" fill="hold">
                                          <p:stCondLst>
                                            <p:cond delay="0"/>
                                          </p:stCondLst>
                                        </p:cTn>
                                        <p:tgtEl>
                                          <p:spTgt spid="52227"/>
                                        </p:tgtEl>
                                        <p:attrNameLst>
                                          <p:attrName>style.visibility</p:attrName>
                                        </p:attrNameLst>
                                      </p:cBhvr>
                                      <p:to>
                                        <p:strVal val="visible"/>
                                      </p:to>
                                    </p:set>
                                    <p:animEffect transition="in" filter="slide(fromBottom)">
                                      <p:cBhvr>
                                        <p:cTn id="27" dur="500"/>
                                        <p:tgtEl>
                                          <p:spTgt spid="5222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lide(fromBottom)">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500"/>
                                        <p:tgtEl>
                                          <p:spTgt spid="19"/>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slide(fromBottom)">
                                      <p:cBhvr>
                                        <p:cTn id="38" dur="500"/>
                                        <p:tgtEl>
                                          <p:spTgt spid="20"/>
                                        </p:tgtEl>
                                      </p:cBhvr>
                                    </p:animEffect>
                                  </p:childTnLst>
                                </p:cTn>
                              </p:par>
                              <p:par>
                                <p:cTn id="39" presetID="12" presetClass="entr" presetSubtype="4" fill="hold" nodeType="withEffect">
                                  <p:stCondLst>
                                    <p:cond delay="0"/>
                                  </p:stCondLst>
                                  <p:childTnLst>
                                    <p:set>
                                      <p:cBhvr>
                                        <p:cTn id="40" dur="1" fill="hold">
                                          <p:stCondLst>
                                            <p:cond delay="0"/>
                                          </p:stCondLst>
                                        </p:cTn>
                                        <p:tgtEl>
                                          <p:spTgt spid="52229"/>
                                        </p:tgtEl>
                                        <p:attrNameLst>
                                          <p:attrName>style.visibility</p:attrName>
                                        </p:attrNameLst>
                                      </p:cBhvr>
                                      <p:to>
                                        <p:strVal val="visible"/>
                                      </p:to>
                                    </p:set>
                                    <p:animEffect transition="in" filter="slide(fromBottom)">
                                      <p:cBhvr>
                                        <p:cTn id="41" dur="500"/>
                                        <p:tgtEl>
                                          <p:spTgt spid="52229"/>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lide(fromBottom)">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lide(fromBottom)">
                                      <p:cBhvr>
                                        <p:cTn id="49" dur="500"/>
                                        <p:tgtEl>
                                          <p:spTgt spid="22"/>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slide(fromBottom)">
                                      <p:cBhvr>
                                        <p:cTn id="52" dur="500"/>
                                        <p:tgtEl>
                                          <p:spTgt spid="23"/>
                                        </p:tgtEl>
                                      </p:cBhvr>
                                    </p:animEffect>
                                  </p:childTnLst>
                                </p:cTn>
                              </p:par>
                              <p:par>
                                <p:cTn id="53" presetID="12" presetClass="entr" presetSubtype="4" fill="hold" nodeType="withEffect">
                                  <p:stCondLst>
                                    <p:cond delay="0"/>
                                  </p:stCondLst>
                                  <p:childTnLst>
                                    <p:set>
                                      <p:cBhvr>
                                        <p:cTn id="54" dur="1" fill="hold">
                                          <p:stCondLst>
                                            <p:cond delay="0"/>
                                          </p:stCondLst>
                                        </p:cTn>
                                        <p:tgtEl>
                                          <p:spTgt spid="52231"/>
                                        </p:tgtEl>
                                        <p:attrNameLst>
                                          <p:attrName>style.visibility</p:attrName>
                                        </p:attrNameLst>
                                      </p:cBhvr>
                                      <p:to>
                                        <p:strVal val="visible"/>
                                      </p:to>
                                    </p:set>
                                    <p:animEffect transition="in" filter="slide(fromBottom)">
                                      <p:cBhvr>
                                        <p:cTn id="55" dur="500"/>
                                        <p:tgtEl>
                                          <p:spTgt spid="52231"/>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slide(fromBottom)">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lide(fromBottom)">
                                      <p:cBhvr>
                                        <p:cTn id="63" dur="500"/>
                                        <p:tgtEl>
                                          <p:spTgt spid="25"/>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lide(fromBottom)">
                                      <p:cBhvr>
                                        <p:cTn id="66" dur="500"/>
                                        <p:tgtEl>
                                          <p:spTgt spid="26"/>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slide(fromBottom)">
                                      <p:cBhvr>
                                        <p:cTn id="69" dur="500"/>
                                        <p:tgtEl>
                                          <p:spTgt spid="27"/>
                                        </p:tgtEl>
                                      </p:cBhvr>
                                    </p:animEffect>
                                  </p:childTnLst>
                                </p:cTn>
                              </p:par>
                              <p:par>
                                <p:cTn id="70" presetID="12" presetClass="entr" presetSubtype="4" fill="hold" nodeType="withEffect">
                                  <p:stCondLst>
                                    <p:cond delay="0"/>
                                  </p:stCondLst>
                                  <p:childTnLst>
                                    <p:set>
                                      <p:cBhvr>
                                        <p:cTn id="71" dur="1" fill="hold">
                                          <p:stCondLst>
                                            <p:cond delay="0"/>
                                          </p:stCondLst>
                                        </p:cTn>
                                        <p:tgtEl>
                                          <p:spTgt spid="52233"/>
                                        </p:tgtEl>
                                        <p:attrNameLst>
                                          <p:attrName>style.visibility</p:attrName>
                                        </p:attrNameLst>
                                      </p:cBhvr>
                                      <p:to>
                                        <p:strVal val="visible"/>
                                      </p:to>
                                    </p:set>
                                    <p:animEffect transition="in" filter="slide(fromBottom)">
                                      <p:cBhvr>
                                        <p:cTn id="72"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6" grpId="0"/>
      <p:bldP spid="18" grpId="0" animBg="1"/>
      <p:bldP spid="19" grpId="0" animBg="1"/>
      <p:bldP spid="20" grpId="0"/>
      <p:bldP spid="21" grpId="0" animBg="1"/>
      <p:bldP spid="22" grpId="0" animBg="1"/>
      <p:bldP spid="23" grpId="0"/>
      <p:bldP spid="24" grpId="0" animBg="1"/>
      <p:bldP spid="25" grpId="0" animBg="1"/>
      <p:bldP spid="26" grpId="0"/>
      <p:bldP spid="2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265" y="500720"/>
            <a:ext cx="9143471" cy="1143514"/>
          </a:xfrm>
          <a:prstGeom prst="wave">
            <a:avLst/>
          </a:prstGeom>
        </p:spPr>
        <p:style>
          <a:lnRef idx="0">
            <a:schemeClr val="accent6"/>
          </a:lnRef>
          <a:fillRef idx="3">
            <a:schemeClr val="accent6"/>
          </a:fillRef>
          <a:effectRef idx="3">
            <a:schemeClr val="accent6"/>
          </a:effectRef>
          <a:fontRef idx="minor">
            <a:schemeClr val="lt1"/>
          </a:fontRef>
        </p:style>
        <p:txBody>
          <a:bodyPr lIns="87210" tIns="43606" rIns="87210" bIns="43606" rtlCol="1" anchor="ctr"/>
          <a:lstStyle/>
          <a:p>
            <a:pPr lvl="0" algn="r" rtl="1">
              <a:defRPr lang="en-US" sz="1800" b="1" i="0" u="none" strike="noStrike" kern="1200" baseline="0">
                <a:solidFill>
                  <a:prstClr val="black"/>
                </a:solidFill>
                <a:latin typeface="+mn-lt"/>
                <a:ea typeface="+mn-ea"/>
                <a:cs typeface="+mn-cs"/>
              </a:defRPr>
            </a:pPr>
            <a:r>
              <a:rPr lang="fa-IR" sz="2400" dirty="0">
                <a:solidFill>
                  <a:schemeClr val="bg1"/>
                </a:solidFill>
                <a:effectLst>
                  <a:outerShdw blurRad="38100" dist="38100" dir="2700000" algn="tl">
                    <a:srgbClr val="000000">
                      <a:alpha val="43137"/>
                    </a:srgbClr>
                  </a:outerShdw>
                </a:effectLst>
                <a:cs typeface="B Titr" pitchFamily="2" charset="-78"/>
              </a:rPr>
              <a:t> سهم تعاونیها در بخش </a:t>
            </a:r>
            <a:r>
              <a:rPr lang="fa-IR" sz="2400" b="1" dirty="0">
                <a:solidFill>
                  <a:schemeClr val="bg1"/>
                </a:solidFill>
                <a:effectLst>
                  <a:outerShdw blurRad="38100" dist="38100" dir="2700000" algn="tl">
                    <a:srgbClr val="000000">
                      <a:alpha val="43137"/>
                    </a:srgbClr>
                  </a:outerShdw>
                </a:effectLst>
                <a:cs typeface="B Titr" pitchFamily="2" charset="-78"/>
              </a:rPr>
              <a:t>توزیعی </a:t>
            </a:r>
            <a:r>
              <a:rPr lang="fa-IR" sz="2400" dirty="0">
                <a:solidFill>
                  <a:schemeClr val="bg1"/>
                </a:solidFill>
                <a:effectLst>
                  <a:outerShdw blurRad="38100" dist="38100" dir="2700000" algn="tl">
                    <a:srgbClr val="000000">
                      <a:alpha val="43137"/>
                    </a:srgbClr>
                  </a:outerShdw>
                </a:effectLst>
                <a:cs typeface="B Titr" pitchFamily="2" charset="-78"/>
              </a:rPr>
              <a:t>کشور</a:t>
            </a:r>
            <a:r>
              <a:rPr lang="en-US" sz="1050" b="1" dirty="0">
                <a:solidFill>
                  <a:prstClr val="white"/>
                </a:solidFill>
                <a:effectLst>
                  <a:outerShdw blurRad="38100" dist="38100" dir="2700000" algn="tl">
                    <a:srgbClr val="000000">
                      <a:alpha val="43137"/>
                    </a:srgbClr>
                  </a:outerShdw>
                </a:effectLst>
                <a:cs typeface="B Titr" pitchFamily="2" charset="-78"/>
              </a:rPr>
              <a:t>)</a:t>
            </a:r>
            <a:r>
              <a:rPr lang="fa-IR" sz="1050" b="1" dirty="0">
                <a:solidFill>
                  <a:prstClr val="white"/>
                </a:solidFill>
                <a:effectLst>
                  <a:outerShdw blurRad="38100" dist="38100" dir="2700000" algn="tl">
                    <a:srgbClr val="000000">
                      <a:alpha val="43137"/>
                    </a:srgbClr>
                  </a:outerShdw>
                </a:effectLst>
                <a:cs typeface="B Titr" pitchFamily="2" charset="-78"/>
              </a:rPr>
              <a:t>بر اساس  برآورد  دفاتر تخصصی معاونت تعاون )</a:t>
            </a:r>
          </a:p>
          <a:p>
            <a:pPr algn="r" rtl="1">
              <a:defRPr lang="en-US" sz="1800" b="1" i="0" u="none" strike="noStrike" kern="1200" baseline="0">
                <a:solidFill>
                  <a:prstClr val="black"/>
                </a:solidFill>
                <a:latin typeface="+mn-lt"/>
                <a:ea typeface="+mn-ea"/>
                <a:cs typeface="+mn-cs"/>
              </a:defRPr>
            </a:pPr>
            <a:endParaRPr lang="fa-IR" sz="2400" dirty="0">
              <a:solidFill>
                <a:schemeClr val="bg1"/>
              </a:solidFill>
              <a:effectLst>
                <a:outerShdw blurRad="38100" dist="38100" dir="2700000" algn="tl">
                  <a:srgbClr val="000000">
                    <a:alpha val="43137"/>
                  </a:srgbClr>
                </a:outerShdw>
              </a:effectLst>
              <a:cs typeface="B Titr" pitchFamily="2" charset="-78"/>
            </a:endParaRPr>
          </a:p>
        </p:txBody>
      </p:sp>
      <p:sp>
        <p:nvSpPr>
          <p:cNvPr id="32" name="Rectangle 31"/>
          <p:cNvSpPr/>
          <p:nvPr/>
        </p:nvSpPr>
        <p:spPr>
          <a:xfrm>
            <a:off x="1000927" y="2623532"/>
            <a:ext cx="5612103"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33" name="TextBox 32"/>
          <p:cNvSpPr txBox="1"/>
          <p:nvPr/>
        </p:nvSpPr>
        <p:spPr>
          <a:xfrm>
            <a:off x="1000927" y="2786207"/>
            <a:ext cx="5642296" cy="341553"/>
          </a:xfrm>
          <a:prstGeom prst="rect">
            <a:avLst/>
          </a:prstGeom>
          <a:noFill/>
        </p:spPr>
        <p:txBody>
          <a:bodyPr wrap="square" rtlCol="1">
            <a:spAutoFit/>
          </a:bodyPr>
          <a:lstStyle/>
          <a:p>
            <a:pPr algn="r" defTabSz="977704" rtl="1">
              <a:lnSpc>
                <a:spcPct val="90000"/>
              </a:lnSpc>
              <a:spcAft>
                <a:spcPct val="35000"/>
              </a:spcAft>
            </a:pPr>
            <a:r>
              <a:rPr lang="fa-IR" dirty="0">
                <a:solidFill>
                  <a:schemeClr val="bg1"/>
                </a:solidFill>
                <a:latin typeface="Open Sans"/>
                <a:cs typeface="B Yekan" pitchFamily="2" charset="-78"/>
              </a:rPr>
              <a:t>تعداد واحد مسکن مهر تحویل شده بالغ بر یک میلیون و پنجاه هزار</a:t>
            </a:r>
            <a:endParaRPr lang="fa-IR" dirty="0">
              <a:solidFill>
                <a:schemeClr val="bg1"/>
              </a:solidFill>
              <a:cs typeface="B Yekan" pitchFamily="2" charset="-78"/>
            </a:endParaRPr>
          </a:p>
        </p:txBody>
      </p:sp>
      <p:sp>
        <p:nvSpPr>
          <p:cNvPr id="34" name="Rectangle 33"/>
          <p:cNvSpPr/>
          <p:nvPr/>
        </p:nvSpPr>
        <p:spPr>
          <a:xfrm>
            <a:off x="6643223" y="2552111"/>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35" name="Rectangle 34"/>
          <p:cNvSpPr/>
          <p:nvPr/>
        </p:nvSpPr>
        <p:spPr>
          <a:xfrm>
            <a:off x="1000927" y="3500421"/>
            <a:ext cx="5612103"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lvl="0" algn="r"/>
            <a:r>
              <a:rPr lang="fa-IR" dirty="0">
                <a:cs typeface="B Yekan" pitchFamily="2" charset="-78"/>
              </a:rPr>
              <a:t>تحويل دو ميليون و هشتصد هزار واحد مسکونی</a:t>
            </a:r>
          </a:p>
        </p:txBody>
      </p:sp>
      <p:sp>
        <p:nvSpPr>
          <p:cNvPr id="36" name="Rectangle 35"/>
          <p:cNvSpPr/>
          <p:nvPr/>
        </p:nvSpPr>
        <p:spPr>
          <a:xfrm>
            <a:off x="6643223" y="3429000"/>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37" name="Rectangle 36"/>
          <p:cNvSpPr/>
          <p:nvPr/>
        </p:nvSpPr>
        <p:spPr>
          <a:xfrm>
            <a:off x="1000927" y="4409069"/>
            <a:ext cx="5612103"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38" name="TextBox 37"/>
          <p:cNvSpPr txBox="1"/>
          <p:nvPr/>
        </p:nvSpPr>
        <p:spPr>
          <a:xfrm>
            <a:off x="1215191" y="4428900"/>
            <a:ext cx="5428032" cy="964657"/>
          </a:xfrm>
          <a:prstGeom prst="rect">
            <a:avLst/>
          </a:prstGeom>
          <a:noFill/>
        </p:spPr>
        <p:txBody>
          <a:bodyPr wrap="square" rtlCol="1">
            <a:spAutoFit/>
          </a:bodyPr>
          <a:lstStyle/>
          <a:p>
            <a:pPr algn="r" defTabSz="1466557" rtl="1">
              <a:lnSpc>
                <a:spcPct val="90000"/>
              </a:lnSpc>
              <a:spcAft>
                <a:spcPct val="35000"/>
              </a:spcAft>
            </a:pPr>
            <a:r>
              <a:rPr lang="ar-SA" dirty="0">
                <a:solidFill>
                  <a:schemeClr val="bg1"/>
                </a:solidFill>
                <a:latin typeface="Open Sans"/>
                <a:cs typeface="B Yekan" pitchFamily="2" charset="-78"/>
              </a:rPr>
              <a:t>فروش </a:t>
            </a:r>
            <a:r>
              <a:rPr lang="fa-IR" dirty="0">
                <a:solidFill>
                  <a:schemeClr val="bg1"/>
                </a:solidFill>
                <a:latin typeface="Open Sans"/>
                <a:cs typeface="B Yekan" pitchFamily="2" charset="-78"/>
              </a:rPr>
              <a:t>سالانه </a:t>
            </a:r>
            <a:r>
              <a:rPr lang="ar-SA" dirty="0">
                <a:solidFill>
                  <a:schemeClr val="bg1"/>
                </a:solidFill>
                <a:latin typeface="Open Sans"/>
                <a:cs typeface="B Yekan" pitchFamily="2" charset="-78"/>
              </a:rPr>
              <a:t>بالغ بر 7</a:t>
            </a:r>
            <a:r>
              <a:rPr lang="fa-IR" dirty="0">
                <a:solidFill>
                  <a:schemeClr val="bg1"/>
                </a:solidFill>
                <a:latin typeface="Open Sans"/>
                <a:cs typeface="B Yekan" pitchFamily="2" charset="-78"/>
              </a:rPr>
              <a:t>0 هزار </a:t>
            </a:r>
            <a:r>
              <a:rPr lang="ar-SA" dirty="0">
                <a:solidFill>
                  <a:schemeClr val="bg1"/>
                </a:solidFill>
                <a:latin typeface="Open Sans"/>
                <a:cs typeface="B Yekan" pitchFamily="2" charset="-78"/>
              </a:rPr>
              <a:t>میلیارد ریال</a:t>
            </a:r>
            <a:r>
              <a:rPr lang="fa-IR" dirty="0">
                <a:solidFill>
                  <a:schemeClr val="bg1"/>
                </a:solidFill>
                <a:latin typeface="Open Sans"/>
                <a:cs typeface="B Yekan" pitchFamily="2" charset="-78"/>
              </a:rPr>
              <a:t> در6 هزار فروشگاه تعاونی مصرف</a:t>
            </a:r>
            <a:endParaRPr lang="fa-IR" dirty="0">
              <a:solidFill>
                <a:schemeClr val="bg1"/>
              </a:solidFill>
              <a:cs typeface="B Yekan" pitchFamily="2" charset="-78"/>
            </a:endParaRPr>
          </a:p>
          <a:p>
            <a:pPr algn="justLow" rtl="1">
              <a:buClr>
                <a:srgbClr val="FFFF00"/>
              </a:buClr>
            </a:pPr>
            <a:endParaRPr lang="en-US" dirty="0">
              <a:solidFill>
                <a:schemeClr val="bg1"/>
              </a:solidFill>
              <a:cs typeface="B Yekan" pitchFamily="2" charset="-78"/>
            </a:endParaRPr>
          </a:p>
        </p:txBody>
      </p:sp>
      <p:sp>
        <p:nvSpPr>
          <p:cNvPr id="39" name="Rectangle 38"/>
          <p:cNvSpPr/>
          <p:nvPr/>
        </p:nvSpPr>
        <p:spPr>
          <a:xfrm>
            <a:off x="6643223" y="4357479"/>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40" name="Rectangle 39"/>
          <p:cNvSpPr/>
          <p:nvPr/>
        </p:nvSpPr>
        <p:spPr>
          <a:xfrm>
            <a:off x="1000927" y="5285958"/>
            <a:ext cx="5612103" cy="611035"/>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schemeClr val="bg1"/>
              </a:solidFill>
              <a:cs typeface="B Yekan" pitchFamily="2" charset="-78"/>
            </a:endParaRPr>
          </a:p>
        </p:txBody>
      </p:sp>
      <p:sp>
        <p:nvSpPr>
          <p:cNvPr id="41" name="TextBox 40"/>
          <p:cNvSpPr txBox="1"/>
          <p:nvPr/>
        </p:nvSpPr>
        <p:spPr>
          <a:xfrm>
            <a:off x="1500877" y="5428802"/>
            <a:ext cx="5055828" cy="348476"/>
          </a:xfrm>
          <a:prstGeom prst="rect">
            <a:avLst/>
          </a:prstGeom>
          <a:noFill/>
        </p:spPr>
        <p:txBody>
          <a:bodyPr wrap="square" rtlCol="1">
            <a:spAutoFit/>
          </a:bodyPr>
          <a:lstStyle/>
          <a:p>
            <a:pPr algn="r" defTabSz="2577584" rtl="1">
              <a:lnSpc>
                <a:spcPct val="90000"/>
              </a:lnSpc>
              <a:spcAft>
                <a:spcPct val="35000"/>
              </a:spcAft>
            </a:pPr>
            <a:r>
              <a:rPr lang="fa-IR" dirty="0">
                <a:solidFill>
                  <a:schemeClr val="bg1"/>
                </a:solidFill>
                <a:latin typeface="Open Sans"/>
                <a:cs typeface="B Yekan" pitchFamily="2" charset="-78"/>
              </a:rPr>
              <a:t>2میلیون نفر عضو تعاونیهای مرز نشین</a:t>
            </a:r>
            <a:endParaRPr lang="fa-IR" dirty="0">
              <a:solidFill>
                <a:schemeClr val="bg1"/>
              </a:solidFill>
              <a:cs typeface="B Yekan" pitchFamily="2" charset="-78"/>
            </a:endParaRPr>
          </a:p>
        </p:txBody>
      </p:sp>
      <p:sp>
        <p:nvSpPr>
          <p:cNvPr id="42" name="Rectangle 41"/>
          <p:cNvSpPr/>
          <p:nvPr/>
        </p:nvSpPr>
        <p:spPr>
          <a:xfrm>
            <a:off x="6643223" y="5266127"/>
            <a:ext cx="785636" cy="734046"/>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cs typeface="B Yekan" pitchFamily="2" charset="-78"/>
            </a:endParaRPr>
          </a:p>
        </p:txBody>
      </p:sp>
      <p:pic>
        <p:nvPicPr>
          <p:cNvPr id="16386" name="Picture 2" descr="Image result"/>
          <p:cNvPicPr>
            <a:picLocks noChangeAspect="1" noChangeArrowheads="1"/>
          </p:cNvPicPr>
          <p:nvPr/>
        </p:nvPicPr>
        <p:blipFill>
          <a:blip r:embed="rId2"/>
          <a:srcRect/>
          <a:stretch>
            <a:fillRect/>
          </a:stretch>
        </p:blipFill>
        <p:spPr bwMode="auto">
          <a:xfrm>
            <a:off x="6714644" y="2643364"/>
            <a:ext cx="571372" cy="571372"/>
          </a:xfrm>
          <a:prstGeom prst="rect">
            <a:avLst/>
          </a:prstGeom>
          <a:noFill/>
        </p:spPr>
      </p:pic>
      <p:pic>
        <p:nvPicPr>
          <p:cNvPr id="16388" name="Picture 4" descr="Image result"/>
          <p:cNvPicPr>
            <a:picLocks noChangeAspect="1" noChangeArrowheads="1"/>
          </p:cNvPicPr>
          <p:nvPr/>
        </p:nvPicPr>
        <p:blipFill>
          <a:blip r:embed="rId3"/>
          <a:srcRect/>
          <a:stretch>
            <a:fillRect/>
          </a:stretch>
        </p:blipFill>
        <p:spPr bwMode="auto">
          <a:xfrm>
            <a:off x="6714644" y="3571843"/>
            <a:ext cx="572142" cy="572142"/>
          </a:xfrm>
          <a:prstGeom prst="rect">
            <a:avLst/>
          </a:prstGeom>
          <a:noFill/>
        </p:spPr>
      </p:pic>
      <p:pic>
        <p:nvPicPr>
          <p:cNvPr id="16389" name="Picture 5"/>
          <p:cNvPicPr>
            <a:picLocks noChangeAspect="1" noChangeArrowheads="1"/>
          </p:cNvPicPr>
          <p:nvPr/>
        </p:nvPicPr>
        <p:blipFill>
          <a:blip r:embed="rId4"/>
          <a:srcRect/>
          <a:stretch>
            <a:fillRect/>
          </a:stretch>
        </p:blipFill>
        <p:spPr bwMode="auto">
          <a:xfrm>
            <a:off x="6714644" y="4428901"/>
            <a:ext cx="574457" cy="600399"/>
          </a:xfrm>
          <a:prstGeom prst="rect">
            <a:avLst/>
          </a:prstGeom>
          <a:noFill/>
          <a:ln w="9525">
            <a:noFill/>
            <a:miter lim="800000"/>
            <a:headEnd/>
            <a:tailEnd/>
          </a:ln>
          <a:effectLst/>
        </p:spPr>
      </p:pic>
      <p:pic>
        <p:nvPicPr>
          <p:cNvPr id="16391" name="Picture 7" descr="Image result"/>
          <p:cNvPicPr>
            <a:picLocks noChangeAspect="1" noChangeArrowheads="1"/>
          </p:cNvPicPr>
          <p:nvPr/>
        </p:nvPicPr>
        <p:blipFill>
          <a:blip r:embed="rId5" cstate="print"/>
          <a:srcRect/>
          <a:stretch>
            <a:fillRect/>
          </a:stretch>
        </p:blipFill>
        <p:spPr bwMode="auto">
          <a:xfrm>
            <a:off x="6714645" y="5357380"/>
            <a:ext cx="590376" cy="590376"/>
          </a:xfrm>
          <a:prstGeom prst="rect">
            <a:avLst/>
          </a:prstGeom>
          <a:noFill/>
        </p:spPr>
      </p:pic>
      <p:sp>
        <p:nvSpPr>
          <p:cNvPr id="48" name="Left Arrow 47">
            <a:hlinkClick r:id="rId6" action="ppaction://hlinksldjump"/>
          </p:cNvPr>
          <p:cNvSpPr/>
          <p:nvPr/>
        </p:nvSpPr>
        <p:spPr>
          <a:xfrm>
            <a:off x="8571602" y="6357280"/>
            <a:ext cx="357107" cy="285686"/>
          </a:xfrm>
          <a:prstGeom prst="leftArrow">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0483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Bottom)">
                                      <p:cBhvr>
                                        <p:cTn id="7" dur="500"/>
                                        <p:tgtEl>
                                          <p:spTgt spid="3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slide(fromBottom)">
                                      <p:cBhvr>
                                        <p:cTn id="10" dur="500"/>
                                        <p:tgtEl>
                                          <p:spTgt spid="33"/>
                                        </p:tgtEl>
                                      </p:cBhvr>
                                    </p:animEffect>
                                  </p:childTnLst>
                                </p:cTn>
                              </p:par>
                              <p:par>
                                <p:cTn id="11" presetID="12" presetClass="entr" presetSubtype="4" fill="hold" nodeType="with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slide(fromBottom)">
                                      <p:cBhvr>
                                        <p:cTn id="13" dur="500"/>
                                        <p:tgtEl>
                                          <p:spTgt spid="16386"/>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slide(fromBottom)">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lide(fromBottom)">
                                      <p:cBhvr>
                                        <p:cTn id="21" dur="500"/>
                                        <p:tgtEl>
                                          <p:spTgt spid="35"/>
                                        </p:tgtEl>
                                      </p:cBhvr>
                                    </p:animEffect>
                                  </p:childTnLst>
                                </p:cTn>
                              </p:par>
                              <p:par>
                                <p:cTn id="22" presetID="12" presetClass="entr" presetSubtype="4" fill="hold" nodeType="withEffect">
                                  <p:stCondLst>
                                    <p:cond delay="0"/>
                                  </p:stCondLst>
                                  <p:childTnLst>
                                    <p:set>
                                      <p:cBhvr>
                                        <p:cTn id="23" dur="1" fill="hold">
                                          <p:stCondLst>
                                            <p:cond delay="0"/>
                                          </p:stCondLst>
                                        </p:cTn>
                                        <p:tgtEl>
                                          <p:spTgt spid="16388"/>
                                        </p:tgtEl>
                                        <p:attrNameLst>
                                          <p:attrName>style.visibility</p:attrName>
                                        </p:attrNameLst>
                                      </p:cBhvr>
                                      <p:to>
                                        <p:strVal val="visible"/>
                                      </p:to>
                                    </p:set>
                                    <p:animEffect transition="in" filter="slide(fromBottom)">
                                      <p:cBhvr>
                                        <p:cTn id="24" dur="500"/>
                                        <p:tgtEl>
                                          <p:spTgt spid="16388"/>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slide(fromBottom)">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lide(fromBottom)">
                                      <p:cBhvr>
                                        <p:cTn id="32" dur="500"/>
                                        <p:tgtEl>
                                          <p:spTgt spid="37"/>
                                        </p:tgtEl>
                                      </p:cBhvr>
                                    </p:animEffect>
                                  </p:childTnLst>
                                </p:cTn>
                              </p:par>
                              <p:par>
                                <p:cTn id="33" presetID="12" presetClass="entr" presetSubtype="4" fill="hold" nodeType="withEffect">
                                  <p:stCondLst>
                                    <p:cond delay="0"/>
                                  </p:stCondLst>
                                  <p:childTnLst>
                                    <p:set>
                                      <p:cBhvr>
                                        <p:cTn id="34" dur="1" fill="hold">
                                          <p:stCondLst>
                                            <p:cond delay="0"/>
                                          </p:stCondLst>
                                        </p:cTn>
                                        <p:tgtEl>
                                          <p:spTgt spid="16389"/>
                                        </p:tgtEl>
                                        <p:attrNameLst>
                                          <p:attrName>style.visibility</p:attrName>
                                        </p:attrNameLst>
                                      </p:cBhvr>
                                      <p:to>
                                        <p:strVal val="visible"/>
                                      </p:to>
                                    </p:set>
                                    <p:animEffect transition="in" filter="slide(fromBottom)">
                                      <p:cBhvr>
                                        <p:cTn id="35" dur="500"/>
                                        <p:tgtEl>
                                          <p:spTgt spid="16389"/>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slide(fromBottom)">
                                      <p:cBhvr>
                                        <p:cTn id="38" dur="500"/>
                                        <p:tgtEl>
                                          <p:spTgt spid="38"/>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slide(fromBottom)">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slide(fromBottom)">
                                      <p:cBhvr>
                                        <p:cTn id="46" dur="500"/>
                                        <p:tgtEl>
                                          <p:spTgt spid="4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slide(fromBottom)">
                                      <p:cBhvr>
                                        <p:cTn id="49" dur="500"/>
                                        <p:tgtEl>
                                          <p:spTgt spid="41"/>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slide(fromBottom)">
                                      <p:cBhvr>
                                        <p:cTn id="52" dur="500"/>
                                        <p:tgtEl>
                                          <p:spTgt spid="42"/>
                                        </p:tgtEl>
                                      </p:cBhvr>
                                    </p:animEffect>
                                  </p:childTnLst>
                                </p:cTn>
                              </p:par>
                              <p:par>
                                <p:cTn id="53" presetID="12" presetClass="entr" presetSubtype="4" fill="hold" nodeType="withEffect">
                                  <p:stCondLst>
                                    <p:cond delay="0"/>
                                  </p:stCondLst>
                                  <p:childTnLst>
                                    <p:set>
                                      <p:cBhvr>
                                        <p:cTn id="54" dur="1" fill="hold">
                                          <p:stCondLst>
                                            <p:cond delay="0"/>
                                          </p:stCondLst>
                                        </p:cTn>
                                        <p:tgtEl>
                                          <p:spTgt spid="16391"/>
                                        </p:tgtEl>
                                        <p:attrNameLst>
                                          <p:attrName>style.visibility</p:attrName>
                                        </p:attrNameLst>
                                      </p:cBhvr>
                                      <p:to>
                                        <p:strVal val="visible"/>
                                      </p:to>
                                    </p:set>
                                    <p:animEffect transition="in" filter="slide(fromBottom)">
                                      <p:cBhvr>
                                        <p:cTn id="55"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35" grpId="0" animBg="1"/>
      <p:bldP spid="36" grpId="0" animBg="1"/>
      <p:bldP spid="37" grpId="0" animBg="1"/>
      <p:bldP spid="38" grpId="0"/>
      <p:bldP spid="39" grpId="0" animBg="1"/>
      <p:bldP spid="40" grpId="0" animBg="1"/>
      <p:bldP spid="41" grpId="0"/>
      <p:bldP spid="4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9C063E-76B4-4503-8799-A101A54059F0}" type="slidenum">
              <a:rPr lang="en-US" smtClean="0"/>
              <a:pPr/>
              <a:t>78</a:t>
            </a:fld>
            <a:endParaRPr lang="en-US"/>
          </a:p>
        </p:txBody>
      </p:sp>
      <p:sp>
        <p:nvSpPr>
          <p:cNvPr id="3" name="Left Arrow 2"/>
          <p:cNvSpPr/>
          <p:nvPr/>
        </p:nvSpPr>
        <p:spPr>
          <a:xfrm>
            <a:off x="6879998" y="2044202"/>
            <a:ext cx="1433419" cy="1184700"/>
          </a:xfrm>
          <a:prstGeom prst="leftArrow">
            <a:avLst/>
          </a:prstGeom>
          <a:solidFill>
            <a:schemeClr val="tx2">
              <a:lumMod val="20000"/>
              <a:lumOff val="80000"/>
            </a:schemeClr>
          </a:solidFill>
          <a:ln w="57150">
            <a:solidFill>
              <a:schemeClr val="bg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1" fromWordArt="0" anchor="ctr" anchorCtr="0" forceAA="0" compatLnSpc="1">
            <a:prstTxWarp prst="textNoShape">
              <a:avLst/>
            </a:prstTxWarp>
            <a:noAutofit/>
          </a:bodyPr>
          <a:lstStyle/>
          <a:p>
            <a:pPr algn="ctr" rtl="1">
              <a:lnSpc>
                <a:spcPct val="115000"/>
              </a:lnSpc>
              <a:spcAft>
                <a:spcPts val="0"/>
              </a:spcAft>
            </a:pPr>
            <a:r>
              <a:rPr lang="fa-IR" sz="1477" b="1" dirty="0">
                <a:solidFill>
                  <a:schemeClr val="tx2">
                    <a:lumMod val="75000"/>
                  </a:schemeClr>
                </a:solidFill>
                <a:latin typeface="Calibri" pitchFamily="34" charset="0"/>
                <a:ea typeface="Calibri" pitchFamily="34" charset="0"/>
                <a:cs typeface="B Titr" pitchFamily="2" charset="-78"/>
              </a:rPr>
              <a:t>مرحله اول </a:t>
            </a:r>
            <a:endParaRPr lang="en-US" sz="1477" dirty="0">
              <a:ea typeface="Calibri"/>
              <a:cs typeface="Times New Roman"/>
              <a:hlinkClick r:id="rId2" action="ppaction://hlinksldjump"/>
            </a:endParaRPr>
          </a:p>
        </p:txBody>
      </p:sp>
      <p:sp>
        <p:nvSpPr>
          <p:cNvPr id="4" name="Rectangle 3"/>
          <p:cNvSpPr/>
          <p:nvPr/>
        </p:nvSpPr>
        <p:spPr>
          <a:xfrm>
            <a:off x="681377" y="2044202"/>
            <a:ext cx="5407307" cy="1186970"/>
          </a:xfrm>
          <a:prstGeom prst="rect">
            <a:avLst/>
          </a:prstGeom>
          <a:solidFill>
            <a:schemeClr val="bg1"/>
          </a:solidFill>
          <a:ln w="57150">
            <a:solidFill>
              <a:srgbClr val="B40000"/>
            </a:solidFill>
          </a:ln>
        </p:spPr>
        <p:style>
          <a:lnRef idx="2">
            <a:schemeClr val="accent2"/>
          </a:lnRef>
          <a:fillRef idx="1">
            <a:schemeClr val="lt1"/>
          </a:fillRef>
          <a:effectRef idx="0">
            <a:schemeClr val="accent2"/>
          </a:effectRef>
          <a:fontRef idx="minor">
            <a:schemeClr val="dk1"/>
          </a:fontRef>
        </p:style>
        <p:txBody>
          <a:bodyPr rtlCol="1" anchor="ctr"/>
          <a:lstStyle/>
          <a:p>
            <a:pPr algn="ctr" rtl="1">
              <a:lnSpc>
                <a:spcPct val="115000"/>
              </a:lnSpc>
              <a:spcAft>
                <a:spcPts val="0"/>
              </a:spcAft>
            </a:pPr>
            <a:r>
              <a:rPr lang="fa-IR" sz="2585" b="1" dirty="0">
                <a:latin typeface="Calibri" pitchFamily="34" charset="0"/>
                <a:ea typeface="Calibri" pitchFamily="34" charset="0"/>
                <a:cs typeface="B Titr" pitchFamily="2" charset="-78"/>
              </a:rPr>
              <a:t>بررسی ، شناسایی ، اولویت بندی مزیت ها </a:t>
            </a:r>
            <a:endParaRPr lang="en-US" sz="2585" b="1" dirty="0">
              <a:latin typeface="Calibri" pitchFamily="34" charset="0"/>
              <a:ea typeface="Calibri" pitchFamily="34" charset="0"/>
              <a:cs typeface="B Titr" pitchFamily="2" charset="-78"/>
            </a:endParaRPr>
          </a:p>
          <a:p>
            <a:pPr algn="ctr" rtl="1">
              <a:lnSpc>
                <a:spcPct val="115000"/>
              </a:lnSpc>
              <a:spcAft>
                <a:spcPts val="0"/>
              </a:spcAft>
            </a:pPr>
            <a:r>
              <a:rPr lang="fa-IR" sz="2585" b="1" dirty="0">
                <a:latin typeface="Calibri" pitchFamily="34" charset="0"/>
                <a:ea typeface="Calibri" pitchFamily="34" charset="0"/>
                <a:cs typeface="B Titr" pitchFamily="2" charset="-78"/>
              </a:rPr>
              <a:t>و هماهنگی های اولیه </a:t>
            </a:r>
            <a:endParaRPr lang="fa-IR" sz="2585" b="1" dirty="0">
              <a:latin typeface="Calibri" pitchFamily="34" charset="0"/>
              <a:ea typeface="Calibri" pitchFamily="34" charset="0"/>
              <a:cs typeface="B Titr" pitchFamily="2" charset="-78"/>
              <a:hlinkClick r:id="rId2" action="ppaction://hlinksldjump"/>
            </a:endParaRPr>
          </a:p>
        </p:txBody>
      </p:sp>
      <p:sp>
        <p:nvSpPr>
          <p:cNvPr id="6" name="Left Arrow 5"/>
          <p:cNvSpPr/>
          <p:nvPr/>
        </p:nvSpPr>
        <p:spPr>
          <a:xfrm>
            <a:off x="6879998" y="3494943"/>
            <a:ext cx="1433419" cy="1184700"/>
          </a:xfrm>
          <a:prstGeom prst="leftArrow">
            <a:avLst/>
          </a:prstGeom>
          <a:solidFill>
            <a:schemeClr val="tx2">
              <a:lumMod val="20000"/>
              <a:lumOff val="80000"/>
            </a:schemeClr>
          </a:solidFill>
          <a:ln w="57150">
            <a:solidFill>
              <a:schemeClr val="bg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1" fromWordArt="0" anchor="ctr" anchorCtr="0" forceAA="0" compatLnSpc="1">
            <a:prstTxWarp prst="textNoShape">
              <a:avLst/>
            </a:prstTxWarp>
            <a:noAutofit/>
          </a:bodyPr>
          <a:lstStyle/>
          <a:p>
            <a:pPr algn="ctr" rtl="1">
              <a:lnSpc>
                <a:spcPct val="115000"/>
              </a:lnSpc>
              <a:spcAft>
                <a:spcPts val="0"/>
              </a:spcAft>
            </a:pPr>
            <a:r>
              <a:rPr lang="fa-IR" sz="1477" b="1" dirty="0">
                <a:solidFill>
                  <a:schemeClr val="tx2">
                    <a:lumMod val="75000"/>
                  </a:schemeClr>
                </a:solidFill>
                <a:latin typeface="Calibri" pitchFamily="34" charset="0"/>
                <a:ea typeface="Calibri" pitchFamily="34" charset="0"/>
                <a:cs typeface="B Titr" pitchFamily="2" charset="-78"/>
              </a:rPr>
              <a:t>مرحله دوم </a:t>
            </a:r>
            <a:endParaRPr lang="en-US" sz="1477" dirty="0">
              <a:ea typeface="Calibri"/>
              <a:cs typeface="Times New Roman"/>
              <a:hlinkClick r:id="rId2" action="ppaction://hlinksldjump"/>
            </a:endParaRPr>
          </a:p>
        </p:txBody>
      </p:sp>
      <p:sp>
        <p:nvSpPr>
          <p:cNvPr id="7" name="Left Arrow 6"/>
          <p:cNvSpPr/>
          <p:nvPr/>
        </p:nvSpPr>
        <p:spPr>
          <a:xfrm>
            <a:off x="6879998" y="4945684"/>
            <a:ext cx="1433419" cy="1184700"/>
          </a:xfrm>
          <a:prstGeom prst="leftArrow">
            <a:avLst/>
          </a:prstGeom>
          <a:solidFill>
            <a:schemeClr val="tx2">
              <a:lumMod val="20000"/>
              <a:lumOff val="80000"/>
            </a:schemeClr>
          </a:solidFill>
          <a:ln w="57150">
            <a:solidFill>
              <a:schemeClr val="bg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1" fromWordArt="0" anchor="ctr" anchorCtr="0" forceAA="0" compatLnSpc="1">
            <a:prstTxWarp prst="textNoShape">
              <a:avLst/>
            </a:prstTxWarp>
            <a:noAutofit/>
          </a:bodyPr>
          <a:lstStyle/>
          <a:p>
            <a:pPr algn="ctr" rtl="1">
              <a:lnSpc>
                <a:spcPct val="115000"/>
              </a:lnSpc>
              <a:spcAft>
                <a:spcPts val="0"/>
              </a:spcAft>
            </a:pPr>
            <a:r>
              <a:rPr lang="fa-IR" sz="1477" b="1" dirty="0">
                <a:solidFill>
                  <a:schemeClr val="tx2">
                    <a:lumMod val="75000"/>
                  </a:schemeClr>
                </a:solidFill>
                <a:latin typeface="Calibri" pitchFamily="34" charset="0"/>
                <a:ea typeface="Calibri" pitchFamily="34" charset="0"/>
                <a:cs typeface="B Titr" pitchFamily="2" charset="-78"/>
              </a:rPr>
              <a:t>مرحله سوم</a:t>
            </a:r>
            <a:endParaRPr lang="en-US" sz="1477" dirty="0">
              <a:ea typeface="Calibri"/>
              <a:cs typeface="Times New Roman"/>
              <a:hlinkClick r:id="rId2" action="ppaction://hlinksldjump"/>
            </a:endParaRPr>
          </a:p>
        </p:txBody>
      </p:sp>
      <p:sp>
        <p:nvSpPr>
          <p:cNvPr id="8" name="Rectangle 7"/>
          <p:cNvSpPr/>
          <p:nvPr/>
        </p:nvSpPr>
        <p:spPr>
          <a:xfrm>
            <a:off x="681377" y="3560885"/>
            <a:ext cx="5407307" cy="1186970"/>
          </a:xfrm>
          <a:prstGeom prst="rect">
            <a:avLst/>
          </a:prstGeom>
          <a:ln w="57150">
            <a:solidFill>
              <a:srgbClr val="B40000"/>
            </a:solidFill>
          </a:ln>
        </p:spPr>
        <p:style>
          <a:lnRef idx="2">
            <a:schemeClr val="accent2"/>
          </a:lnRef>
          <a:fillRef idx="1">
            <a:schemeClr val="lt1"/>
          </a:fillRef>
          <a:effectRef idx="0">
            <a:schemeClr val="accent2"/>
          </a:effectRef>
          <a:fontRef idx="minor">
            <a:schemeClr val="dk1"/>
          </a:fontRef>
        </p:style>
        <p:txBody>
          <a:bodyPr rtlCol="1" anchor="ctr"/>
          <a:lstStyle/>
          <a:p>
            <a:pPr algn="ctr" rtl="1">
              <a:lnSpc>
                <a:spcPct val="115000"/>
              </a:lnSpc>
              <a:spcAft>
                <a:spcPts val="0"/>
              </a:spcAft>
            </a:pPr>
            <a:r>
              <a:rPr lang="fa-IR" sz="2585" b="1" dirty="0">
                <a:latin typeface="Calibri" pitchFamily="34" charset="0"/>
                <a:ea typeface="Calibri" pitchFamily="34" charset="0"/>
                <a:cs typeface="B Titr" pitchFamily="2" charset="-78"/>
              </a:rPr>
              <a:t>توانمند </a:t>
            </a:r>
            <a:r>
              <a:rPr lang="fa-IR" sz="2585" b="1" dirty="0" smtClean="0">
                <a:latin typeface="Calibri" pitchFamily="34" charset="0"/>
                <a:ea typeface="Calibri" pitchFamily="34" charset="0"/>
                <a:cs typeface="B Titr" pitchFamily="2" charset="-78"/>
              </a:rPr>
              <a:t>سازی(ترویج و آموزش)</a:t>
            </a:r>
            <a:endParaRPr lang="fa-IR" sz="2585" b="1" u="sng" dirty="0">
              <a:solidFill>
                <a:srgbClr val="000000"/>
              </a:solidFill>
              <a:ea typeface="Calibri"/>
              <a:cs typeface="Titr"/>
              <a:hlinkClick r:id="rId2" action="ppaction://hlinksldjump"/>
            </a:endParaRPr>
          </a:p>
        </p:txBody>
      </p:sp>
      <p:sp>
        <p:nvSpPr>
          <p:cNvPr id="9" name="Rectangle 8"/>
          <p:cNvSpPr/>
          <p:nvPr/>
        </p:nvSpPr>
        <p:spPr>
          <a:xfrm>
            <a:off x="681377" y="4945684"/>
            <a:ext cx="5407307" cy="1318855"/>
          </a:xfrm>
          <a:prstGeom prst="rect">
            <a:avLst/>
          </a:prstGeom>
          <a:ln w="57150">
            <a:solidFill>
              <a:srgbClr val="B40000"/>
            </a:solidFill>
          </a:ln>
        </p:spPr>
        <p:style>
          <a:lnRef idx="2">
            <a:schemeClr val="accent2"/>
          </a:lnRef>
          <a:fillRef idx="1">
            <a:schemeClr val="lt1"/>
          </a:fillRef>
          <a:effectRef idx="0">
            <a:schemeClr val="accent2"/>
          </a:effectRef>
          <a:fontRef idx="minor">
            <a:schemeClr val="dk1"/>
          </a:fontRef>
        </p:style>
        <p:txBody>
          <a:bodyPr rtlCol="1" anchor="ctr"/>
          <a:lstStyle/>
          <a:p>
            <a:pPr algn="ctr" rtl="1">
              <a:lnSpc>
                <a:spcPct val="115000"/>
              </a:lnSpc>
              <a:spcAft>
                <a:spcPts val="0"/>
              </a:spcAft>
            </a:pPr>
            <a:endParaRPr lang="fa-IR" b="1" u="sng" dirty="0" smtClean="0">
              <a:solidFill>
                <a:srgbClr val="000000"/>
              </a:solidFill>
              <a:ea typeface="Calibri"/>
              <a:cs typeface="Titr"/>
              <a:hlinkClick r:id="rId2" action="ppaction://hlinksldjump"/>
            </a:endParaRPr>
          </a:p>
          <a:p>
            <a:pPr algn="ctr" rtl="1">
              <a:lnSpc>
                <a:spcPct val="115000"/>
              </a:lnSpc>
              <a:spcAft>
                <a:spcPts val="0"/>
              </a:spcAft>
            </a:pPr>
            <a:r>
              <a:rPr lang="fa-IR" sz="2585" b="1" dirty="0">
                <a:latin typeface="Calibri" pitchFamily="34" charset="0"/>
                <a:ea typeface="Calibri" pitchFamily="34" charset="0"/>
                <a:cs typeface="B Titr" pitchFamily="2" charset="-78"/>
              </a:rPr>
              <a:t>اتصال به </a:t>
            </a:r>
            <a:r>
              <a:rPr lang="fa-IR" sz="2585" b="1" dirty="0" smtClean="0">
                <a:latin typeface="Calibri" pitchFamily="34" charset="0"/>
                <a:ea typeface="Calibri" pitchFamily="34" charset="0"/>
                <a:cs typeface="B Titr" pitchFamily="2" charset="-78"/>
              </a:rPr>
              <a:t>بازار(طراحی زنجیره تامین و ارزش)</a:t>
            </a:r>
            <a:endParaRPr lang="fa-IR" sz="2585" b="1" dirty="0">
              <a:latin typeface="Calibri" pitchFamily="34" charset="0"/>
              <a:ea typeface="Calibri" pitchFamily="34" charset="0"/>
              <a:cs typeface="B Titr" pitchFamily="2" charset="-78"/>
              <a:hlinkClick r:id="rId2" action="ppaction://hlinksldjump"/>
            </a:endParaRPr>
          </a:p>
        </p:txBody>
      </p:sp>
      <p:sp useBgFill="1">
        <p:nvSpPr>
          <p:cNvPr id="10" name="Oval 9"/>
          <p:cNvSpPr/>
          <p:nvPr/>
        </p:nvSpPr>
        <p:spPr>
          <a:xfrm>
            <a:off x="483548" y="461575"/>
            <a:ext cx="8242846" cy="1252913"/>
          </a:xfrm>
          <a:prstGeom prst="ellipse">
            <a:avLst/>
          </a:prstGeom>
          <a:ln w="57150">
            <a:solidFill>
              <a:schemeClr val="tx2">
                <a:lumMod val="60000"/>
                <a:lumOff val="40000"/>
              </a:schemeClr>
            </a:solidFill>
            <a:prstDash val="dash"/>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nchor="ctr"/>
          <a:lstStyle/>
          <a:p>
            <a:pPr algn="ctr"/>
            <a:r>
              <a:rPr lang="fa-IR" sz="2954" b="1" dirty="0" smtClean="0">
                <a:latin typeface="Calibri" pitchFamily="34" charset="0"/>
                <a:ea typeface="Calibri" pitchFamily="34" charset="0"/>
                <a:cs typeface="B Titr" pitchFamily="2" charset="-78"/>
              </a:rPr>
              <a:t>ساماندهی و سازماندهی کسب وکارهای خانگی در قالب خوشه  و شبکه </a:t>
            </a:r>
            <a:endParaRPr lang="fa-IR" sz="2215" b="1" dirty="0">
              <a:latin typeface="Calibri" pitchFamily="34" charset="0"/>
              <a:ea typeface="Calibri" pitchFamily="34" charset="0"/>
              <a:cs typeface="B Titr" pitchFamily="2" charset="-78"/>
            </a:endParaRPr>
          </a:p>
        </p:txBody>
      </p:sp>
    </p:spTree>
    <p:extLst>
      <p:ext uri="{BB962C8B-B14F-4D97-AF65-F5344CB8AC3E}">
        <p14:creationId xmlns:p14="http://schemas.microsoft.com/office/powerpoint/2010/main" val="13198055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pic>
        <p:nvPicPr>
          <p:cNvPr id="3" name="Picture 2"/>
          <p:cNvPicPr>
            <a:picLocks noChangeAspect="1" noChangeArrowheads="1"/>
          </p:cNvPicPr>
          <p:nvPr/>
        </p:nvPicPr>
        <p:blipFill>
          <a:blip r:embed="rId2" cstate="print"/>
          <a:srcRect/>
          <a:stretch>
            <a:fillRect/>
          </a:stretch>
        </p:blipFill>
        <p:spPr bwMode="auto">
          <a:xfrm>
            <a:off x="214282" y="659404"/>
            <a:ext cx="8643997" cy="5671077"/>
          </a:xfrm>
          <a:prstGeom prst="rect">
            <a:avLst/>
          </a:prstGeom>
          <a:noFill/>
          <a:ln w="9525">
            <a:noFill/>
            <a:miter lim="800000"/>
            <a:headEnd/>
            <a:tailEnd/>
          </a:ln>
          <a:effectLst/>
        </p:spPr>
      </p:pic>
    </p:spTree>
    <p:extLst>
      <p:ext uri="{BB962C8B-B14F-4D97-AF65-F5344CB8AC3E}">
        <p14:creationId xmlns:p14="http://schemas.microsoft.com/office/powerpoint/2010/main" val="6127373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195388" y="44450"/>
            <a:ext cx="6510337" cy="533400"/>
          </a:xfrm>
          <a:prstGeom prst="rect">
            <a:avLst/>
          </a:prstGeom>
          <a:noFill/>
          <a:ln w="9525">
            <a:noFill/>
            <a:miter lim="800000"/>
            <a:headEnd/>
            <a:tailEnd/>
          </a:ln>
        </p:spPr>
        <p:txBody>
          <a:bodyPr lIns="84216" tIns="42108" rIns="84216" bIns="42108"/>
          <a:lstStyle/>
          <a:p>
            <a:pPr algn="ctr" defTabSz="841375"/>
            <a:r>
              <a:rPr lang="fa-IR" sz="2800" b="1" dirty="0">
                <a:cs typeface="B Titr" pitchFamily="2" charset="-78"/>
              </a:rPr>
              <a:t>خوشه </a:t>
            </a:r>
            <a:r>
              <a:rPr lang="fa-IR" sz="2800" b="1" dirty="0" smtClean="0">
                <a:cs typeface="B Titr" pitchFamily="2" charset="-78"/>
              </a:rPr>
              <a:t>های کسب و کار به </a:t>
            </a:r>
            <a:r>
              <a:rPr lang="fa-IR" sz="2800" b="1" dirty="0">
                <a:cs typeface="B Titr" pitchFamily="2" charset="-78"/>
              </a:rPr>
              <a:t>عنوان يك سيستم متشکل از ذینفعان مختلف</a:t>
            </a:r>
            <a:endParaRPr lang="en-US" sz="2800" b="1" dirty="0">
              <a:cs typeface="B Titr" pitchFamily="2" charset="-78"/>
            </a:endParaRPr>
          </a:p>
        </p:txBody>
      </p:sp>
      <p:sp>
        <p:nvSpPr>
          <p:cNvPr id="14340" name="Text Box 4"/>
          <p:cNvSpPr txBox="1">
            <a:spLocks noChangeArrowheads="1"/>
          </p:cNvSpPr>
          <p:nvPr/>
        </p:nvSpPr>
        <p:spPr bwMode="auto">
          <a:xfrm>
            <a:off x="422275" y="2286000"/>
            <a:ext cx="1828800" cy="428625"/>
          </a:xfrm>
          <a:prstGeom prst="rect">
            <a:avLst/>
          </a:prstGeom>
          <a:noFill/>
          <a:ln w="9525">
            <a:noFill/>
            <a:miter lim="800000"/>
            <a:headEnd/>
            <a:tailEnd/>
          </a:ln>
        </p:spPr>
        <p:txBody>
          <a:bodyPr lIns="84216" tIns="42108" rIns="84216" bIns="42108"/>
          <a:lstStyle/>
          <a:p>
            <a:pPr algn="ctr" defTabSz="841375"/>
            <a:r>
              <a:rPr lang="fa-IR" sz="1500" b="1">
                <a:latin typeface="Times New Roman" pitchFamily="18" charset="0"/>
                <a:cs typeface="B Titr" pitchFamily="2" charset="-78"/>
              </a:rPr>
              <a:t>تأمین کنندگان</a:t>
            </a:r>
            <a:endParaRPr lang="en-US" sz="1500" b="1">
              <a:cs typeface="B Titr" pitchFamily="2" charset="-78"/>
            </a:endParaRPr>
          </a:p>
        </p:txBody>
      </p:sp>
      <p:grpSp>
        <p:nvGrpSpPr>
          <p:cNvPr id="2" name="Group 50"/>
          <p:cNvGrpSpPr>
            <a:grpSpLocks/>
          </p:cNvGrpSpPr>
          <p:nvPr/>
        </p:nvGrpSpPr>
        <p:grpSpPr bwMode="auto">
          <a:xfrm>
            <a:off x="2474913" y="2930525"/>
            <a:ext cx="3957637" cy="2168525"/>
            <a:chOff x="2474913" y="2930525"/>
            <a:chExt cx="3957637" cy="2168525"/>
          </a:xfrm>
        </p:grpSpPr>
        <p:sp>
          <p:nvSpPr>
            <p:cNvPr id="21557" name="Text Box 5"/>
            <p:cNvSpPr txBox="1">
              <a:spLocks noChangeArrowheads="1"/>
            </p:cNvSpPr>
            <p:nvPr/>
          </p:nvSpPr>
          <p:spPr bwMode="auto">
            <a:xfrm>
              <a:off x="2757488" y="2930525"/>
              <a:ext cx="484187" cy="282575"/>
            </a:xfrm>
            <a:prstGeom prst="rect">
              <a:avLst/>
            </a:prstGeom>
            <a:solidFill>
              <a:srgbClr val="CCFF66"/>
            </a:solidFill>
            <a:ln w="9525">
              <a:solidFill>
                <a:schemeClr val="tx1"/>
              </a:solidFill>
              <a:miter lim="800000"/>
              <a:headEnd/>
              <a:tailEnd/>
            </a:ln>
          </p:spPr>
          <p:txBody>
            <a:bodyPr lIns="84216" tIns="42108" rIns="84216" bIns="42108"/>
            <a:lstStyle/>
            <a:p>
              <a:pPr algn="ctr" defTabSz="841375"/>
              <a:r>
                <a:rPr lang="fa-IR" sz="1000" b="1">
                  <a:latin typeface="Times New Roman" pitchFamily="18" charset="0"/>
                  <a:cs typeface="B Titr" pitchFamily="2" charset="-78"/>
                </a:rPr>
                <a:t>بنگاه</a:t>
              </a:r>
              <a:endParaRPr lang="en-US" sz="1000" b="1">
                <a:latin typeface="Times New Roman" pitchFamily="18" charset="0"/>
                <a:cs typeface="B Titr" pitchFamily="2" charset="-78"/>
              </a:endParaRPr>
            </a:p>
          </p:txBody>
        </p:sp>
        <p:sp>
          <p:nvSpPr>
            <p:cNvPr id="21558" name="Text Box 6"/>
            <p:cNvSpPr txBox="1">
              <a:spLocks noChangeArrowheads="1"/>
            </p:cNvSpPr>
            <p:nvPr/>
          </p:nvSpPr>
          <p:spPr bwMode="auto">
            <a:xfrm>
              <a:off x="4572000" y="2930525"/>
              <a:ext cx="498475" cy="293688"/>
            </a:xfrm>
            <a:prstGeom prst="rect">
              <a:avLst/>
            </a:prstGeom>
            <a:solidFill>
              <a:srgbClr val="ECB008"/>
            </a:solidFill>
            <a:ln w="9525">
              <a:solidFill>
                <a:schemeClr val="tx1"/>
              </a:solidFill>
              <a:miter lim="800000"/>
              <a:headEnd/>
              <a:tailEnd/>
            </a:ln>
          </p:spPr>
          <p:txBody>
            <a:bodyPr lIns="84216" tIns="42108" rIns="84216" bIns="42108"/>
            <a:lstStyle/>
            <a:p>
              <a:pPr algn="ctr" defTabSz="841375"/>
              <a:r>
                <a:rPr lang="fa-IR" sz="1000" b="1">
                  <a:latin typeface="Times New Roman" pitchFamily="18" charset="0"/>
                  <a:cs typeface="B Titr" pitchFamily="2" charset="-78"/>
                </a:rPr>
                <a:t>بنگاه</a:t>
              </a:r>
              <a:endParaRPr lang="en-US" sz="1000" b="1">
                <a:latin typeface="Times New Roman" pitchFamily="18" charset="0"/>
              </a:endParaRPr>
            </a:p>
          </p:txBody>
        </p:sp>
        <p:sp>
          <p:nvSpPr>
            <p:cNvPr id="21559" name="Text Box 7"/>
            <p:cNvSpPr txBox="1">
              <a:spLocks noChangeArrowheads="1"/>
            </p:cNvSpPr>
            <p:nvPr/>
          </p:nvSpPr>
          <p:spPr bwMode="auto">
            <a:xfrm>
              <a:off x="4452938" y="4786313"/>
              <a:ext cx="508000" cy="312737"/>
            </a:xfrm>
            <a:prstGeom prst="rect">
              <a:avLst/>
            </a:prstGeom>
            <a:solidFill>
              <a:srgbClr val="ECB008"/>
            </a:solidFill>
            <a:ln w="9525">
              <a:solidFill>
                <a:schemeClr val="tx1"/>
              </a:solidFill>
              <a:miter lim="800000"/>
              <a:headEnd/>
              <a:tailEnd/>
            </a:ln>
          </p:spPr>
          <p:txBody>
            <a:bodyPr lIns="84216" tIns="42108" rIns="84216" bIns="42108"/>
            <a:lstStyle/>
            <a:p>
              <a:pPr algn="ctr" defTabSz="841375"/>
              <a:r>
                <a:rPr lang="fa-IR" sz="1000" b="1">
                  <a:latin typeface="Times New Roman" pitchFamily="18" charset="0"/>
                  <a:cs typeface="B Titr" pitchFamily="2" charset="-78"/>
                </a:rPr>
                <a:t>بنگاه</a:t>
              </a:r>
              <a:endParaRPr lang="en-US" sz="1000" b="1">
                <a:latin typeface="Times New Roman" pitchFamily="18" charset="0"/>
              </a:endParaRPr>
            </a:p>
          </p:txBody>
        </p:sp>
        <p:sp>
          <p:nvSpPr>
            <p:cNvPr id="21560" name="Text Box 8"/>
            <p:cNvSpPr txBox="1">
              <a:spLocks noChangeArrowheads="1"/>
            </p:cNvSpPr>
            <p:nvPr/>
          </p:nvSpPr>
          <p:spPr bwMode="auto">
            <a:xfrm>
              <a:off x="2474913" y="4786313"/>
              <a:ext cx="481012" cy="292100"/>
            </a:xfrm>
            <a:prstGeom prst="rect">
              <a:avLst/>
            </a:prstGeom>
            <a:solidFill>
              <a:srgbClr val="CCFF66"/>
            </a:solidFill>
            <a:ln w="9525">
              <a:solidFill>
                <a:schemeClr val="tx1"/>
              </a:solidFill>
              <a:miter lim="800000"/>
              <a:headEnd/>
              <a:tailEnd/>
            </a:ln>
          </p:spPr>
          <p:txBody>
            <a:bodyPr lIns="84216" tIns="42108" rIns="84216" bIns="42108"/>
            <a:lstStyle/>
            <a:p>
              <a:pPr algn="ctr" defTabSz="841375"/>
              <a:r>
                <a:rPr lang="fa-IR" sz="1000" b="1">
                  <a:latin typeface="Times New Roman" pitchFamily="18" charset="0"/>
                  <a:cs typeface="B Titr" pitchFamily="2" charset="-78"/>
                </a:rPr>
                <a:t>بنگاه</a:t>
              </a:r>
              <a:endParaRPr lang="en-US" sz="1000" b="1">
                <a:latin typeface="Times New Roman" pitchFamily="18" charset="0"/>
              </a:endParaRPr>
            </a:p>
          </p:txBody>
        </p:sp>
        <p:sp>
          <p:nvSpPr>
            <p:cNvPr id="21561" name="Text Box 9"/>
            <p:cNvSpPr txBox="1">
              <a:spLocks noChangeArrowheads="1"/>
            </p:cNvSpPr>
            <p:nvPr/>
          </p:nvSpPr>
          <p:spPr bwMode="auto">
            <a:xfrm>
              <a:off x="5951538" y="4786313"/>
              <a:ext cx="481012" cy="292100"/>
            </a:xfrm>
            <a:prstGeom prst="rect">
              <a:avLst/>
            </a:prstGeom>
            <a:solidFill>
              <a:srgbClr val="CCFF66"/>
            </a:solidFill>
            <a:ln w="9525">
              <a:solidFill>
                <a:schemeClr val="tx1"/>
              </a:solidFill>
              <a:miter lim="800000"/>
              <a:headEnd/>
              <a:tailEnd/>
            </a:ln>
          </p:spPr>
          <p:txBody>
            <a:bodyPr lIns="84216" tIns="42108" rIns="84216" bIns="42108"/>
            <a:lstStyle/>
            <a:p>
              <a:pPr algn="ctr" defTabSz="841375"/>
              <a:r>
                <a:rPr lang="fa-IR" sz="1000" b="1">
                  <a:latin typeface="Times New Roman" pitchFamily="18" charset="0"/>
                  <a:cs typeface="B Titr" pitchFamily="2" charset="-78"/>
                </a:rPr>
                <a:t>بنگاه</a:t>
              </a:r>
              <a:endParaRPr lang="en-US" sz="1000" b="1">
                <a:latin typeface="Times New Roman" pitchFamily="18" charset="0"/>
              </a:endParaRPr>
            </a:p>
          </p:txBody>
        </p:sp>
        <p:sp>
          <p:nvSpPr>
            <p:cNvPr id="21562" name="Text Box 12"/>
            <p:cNvSpPr txBox="1">
              <a:spLocks noChangeArrowheads="1"/>
            </p:cNvSpPr>
            <p:nvPr/>
          </p:nvSpPr>
          <p:spPr bwMode="auto">
            <a:xfrm>
              <a:off x="5922963" y="3876675"/>
              <a:ext cx="477837" cy="293688"/>
            </a:xfrm>
            <a:prstGeom prst="rect">
              <a:avLst/>
            </a:prstGeom>
            <a:solidFill>
              <a:srgbClr val="ECB008"/>
            </a:solidFill>
            <a:ln w="9525">
              <a:solidFill>
                <a:schemeClr val="tx1"/>
              </a:solidFill>
              <a:miter lim="800000"/>
              <a:headEnd/>
              <a:tailEnd/>
            </a:ln>
          </p:spPr>
          <p:txBody>
            <a:bodyPr lIns="84216" tIns="42108" rIns="84216" bIns="42108"/>
            <a:lstStyle/>
            <a:p>
              <a:pPr algn="ctr" defTabSz="841375"/>
              <a:r>
                <a:rPr lang="fa-IR" sz="1000" b="1">
                  <a:latin typeface="Times New Roman" pitchFamily="18" charset="0"/>
                  <a:cs typeface="B Titr" pitchFamily="2" charset="-78"/>
                </a:rPr>
                <a:t>بنگاه</a:t>
              </a:r>
              <a:endParaRPr lang="en-US" sz="1000" b="1">
                <a:latin typeface="Times New Roman" pitchFamily="18" charset="0"/>
              </a:endParaRPr>
            </a:p>
          </p:txBody>
        </p:sp>
        <p:sp>
          <p:nvSpPr>
            <p:cNvPr id="21563" name="Text Box 13"/>
            <p:cNvSpPr txBox="1">
              <a:spLocks noChangeArrowheads="1"/>
            </p:cNvSpPr>
            <p:nvPr/>
          </p:nvSpPr>
          <p:spPr bwMode="auto">
            <a:xfrm>
              <a:off x="3662363" y="3876675"/>
              <a:ext cx="493712" cy="293688"/>
            </a:xfrm>
            <a:prstGeom prst="rect">
              <a:avLst/>
            </a:prstGeom>
            <a:solidFill>
              <a:srgbClr val="ECB008"/>
            </a:solidFill>
            <a:ln w="9525">
              <a:solidFill>
                <a:schemeClr val="tx1"/>
              </a:solidFill>
              <a:miter lim="800000"/>
              <a:headEnd/>
              <a:tailEnd/>
            </a:ln>
          </p:spPr>
          <p:txBody>
            <a:bodyPr lIns="84216" tIns="42108" rIns="84216" bIns="42108"/>
            <a:lstStyle/>
            <a:p>
              <a:pPr algn="ctr" defTabSz="841375"/>
              <a:r>
                <a:rPr lang="fa-IR" sz="1000" b="1">
                  <a:latin typeface="Times New Roman" pitchFamily="18" charset="0"/>
                  <a:cs typeface="B Titr" pitchFamily="2" charset="-78"/>
                </a:rPr>
                <a:t>بنگاه</a:t>
              </a:r>
              <a:endParaRPr lang="en-US" sz="1000" b="1">
                <a:latin typeface="Times New Roman" pitchFamily="18" charset="0"/>
              </a:endParaRPr>
            </a:p>
          </p:txBody>
        </p:sp>
      </p:grpSp>
      <p:sp>
        <p:nvSpPr>
          <p:cNvPr id="14359" name="Text Box 23"/>
          <p:cNvSpPr txBox="1">
            <a:spLocks noChangeArrowheads="1"/>
          </p:cNvSpPr>
          <p:nvPr/>
        </p:nvSpPr>
        <p:spPr bwMode="auto">
          <a:xfrm>
            <a:off x="3095625" y="2438400"/>
            <a:ext cx="2762250" cy="228600"/>
          </a:xfrm>
          <a:prstGeom prst="rect">
            <a:avLst/>
          </a:prstGeom>
          <a:noFill/>
          <a:ln w="9525">
            <a:noFill/>
            <a:miter lim="800000"/>
            <a:headEnd/>
            <a:tailEnd/>
          </a:ln>
        </p:spPr>
        <p:txBody>
          <a:bodyPr lIns="84216" tIns="42108" rIns="84216" bIns="42108"/>
          <a:lstStyle/>
          <a:p>
            <a:pPr algn="ctr" defTabSz="841375"/>
            <a:r>
              <a:rPr lang="fa-IR" sz="1500" b="1" u="sng">
                <a:latin typeface="Times New Roman" pitchFamily="18" charset="0"/>
                <a:cs typeface="B Titr" pitchFamily="2" charset="-78"/>
              </a:rPr>
              <a:t>سيستم توليد</a:t>
            </a:r>
            <a:endParaRPr lang="en-US" sz="1500" b="1" u="sng">
              <a:latin typeface="Times New Roman" pitchFamily="18" charset="0"/>
              <a:cs typeface="B Titr" pitchFamily="2" charset="-78"/>
            </a:endParaRPr>
          </a:p>
        </p:txBody>
      </p:sp>
      <p:sp>
        <p:nvSpPr>
          <p:cNvPr id="14360" name="Text Box 24"/>
          <p:cNvSpPr txBox="1">
            <a:spLocks noChangeArrowheads="1"/>
          </p:cNvSpPr>
          <p:nvPr/>
        </p:nvSpPr>
        <p:spPr bwMode="auto">
          <a:xfrm>
            <a:off x="6746875" y="2357438"/>
            <a:ext cx="1624013" cy="304800"/>
          </a:xfrm>
          <a:prstGeom prst="rect">
            <a:avLst/>
          </a:prstGeom>
          <a:noFill/>
          <a:ln w="9525">
            <a:noFill/>
            <a:miter lim="800000"/>
            <a:headEnd/>
            <a:tailEnd/>
          </a:ln>
        </p:spPr>
        <p:txBody>
          <a:bodyPr lIns="84216" tIns="42108" rIns="84216" bIns="42108"/>
          <a:lstStyle/>
          <a:p>
            <a:pPr algn="ctr" defTabSz="841375"/>
            <a:r>
              <a:rPr lang="fa-IR" sz="1500" b="1">
                <a:latin typeface="Times New Roman" pitchFamily="18" charset="0"/>
                <a:cs typeface="B Titr" pitchFamily="2" charset="-78"/>
              </a:rPr>
              <a:t>خریداران</a:t>
            </a:r>
            <a:endParaRPr lang="en-US" sz="1500" b="1">
              <a:cs typeface="B Titr" pitchFamily="2" charset="-78"/>
            </a:endParaRPr>
          </a:p>
        </p:txBody>
      </p:sp>
      <p:sp>
        <p:nvSpPr>
          <p:cNvPr id="14361" name="Text Box 25"/>
          <p:cNvSpPr txBox="1">
            <a:spLocks noChangeArrowheads="1"/>
          </p:cNvSpPr>
          <p:nvPr/>
        </p:nvSpPr>
        <p:spPr bwMode="auto">
          <a:xfrm>
            <a:off x="7313613" y="2857500"/>
            <a:ext cx="830262" cy="531813"/>
          </a:xfrm>
          <a:prstGeom prst="rect">
            <a:avLst/>
          </a:prstGeom>
          <a:noFill/>
          <a:ln w="9525">
            <a:solidFill>
              <a:schemeClr val="tx1"/>
            </a:solidFill>
            <a:miter lim="800000"/>
            <a:headEnd/>
            <a:tailEnd/>
          </a:ln>
        </p:spPr>
        <p:txBody>
          <a:bodyPr lIns="84216" tIns="42108" rIns="84216" bIns="42108"/>
          <a:lstStyle/>
          <a:p>
            <a:pPr algn="ctr" defTabSz="841375"/>
            <a:r>
              <a:rPr lang="fa-IR" sz="1200">
                <a:latin typeface="Times New Roman" pitchFamily="18" charset="0"/>
                <a:cs typeface="B Titr" pitchFamily="2" charset="-78"/>
              </a:rPr>
              <a:t>نمايندگي هاي فروش</a:t>
            </a:r>
            <a:endParaRPr lang="en-US" sz="1200">
              <a:latin typeface="Times New Roman" pitchFamily="18" charset="0"/>
              <a:cs typeface="B Titr" pitchFamily="2" charset="-78"/>
            </a:endParaRPr>
          </a:p>
        </p:txBody>
      </p:sp>
      <p:sp>
        <p:nvSpPr>
          <p:cNvPr id="14362" name="Text Box 26"/>
          <p:cNvSpPr txBox="1">
            <a:spLocks noChangeArrowheads="1"/>
          </p:cNvSpPr>
          <p:nvPr/>
        </p:nvSpPr>
        <p:spPr bwMode="auto">
          <a:xfrm>
            <a:off x="7313613" y="4143375"/>
            <a:ext cx="938212" cy="531813"/>
          </a:xfrm>
          <a:prstGeom prst="rect">
            <a:avLst/>
          </a:prstGeom>
          <a:noFill/>
          <a:ln w="9525">
            <a:solidFill>
              <a:schemeClr val="tx1"/>
            </a:solidFill>
            <a:miter lim="800000"/>
            <a:headEnd/>
            <a:tailEnd/>
          </a:ln>
        </p:spPr>
        <p:txBody>
          <a:bodyPr lIns="84216" tIns="42108" rIns="84216" bIns="42108"/>
          <a:lstStyle/>
          <a:p>
            <a:pPr algn="ctr" defTabSz="841375"/>
            <a:r>
              <a:rPr lang="fa-IR" sz="1400">
                <a:latin typeface="Times New Roman" pitchFamily="18" charset="0"/>
                <a:cs typeface="B Titr" pitchFamily="2" charset="-78"/>
              </a:rPr>
              <a:t>مصرف كنندگان</a:t>
            </a:r>
            <a:endParaRPr lang="en-US" sz="1400">
              <a:latin typeface="Times New Roman" pitchFamily="18" charset="0"/>
              <a:cs typeface="B Titr" pitchFamily="2" charset="-78"/>
            </a:endParaRPr>
          </a:p>
        </p:txBody>
      </p:sp>
      <p:sp>
        <p:nvSpPr>
          <p:cNvPr id="14364" name="Text Box 28"/>
          <p:cNvSpPr txBox="1">
            <a:spLocks noChangeArrowheads="1"/>
          </p:cNvSpPr>
          <p:nvPr/>
        </p:nvSpPr>
        <p:spPr bwMode="auto">
          <a:xfrm>
            <a:off x="898525" y="2841625"/>
            <a:ext cx="927100" cy="760413"/>
          </a:xfrm>
          <a:prstGeom prst="rect">
            <a:avLst/>
          </a:prstGeom>
          <a:noFill/>
          <a:ln w="9525">
            <a:solidFill>
              <a:schemeClr val="tx1"/>
            </a:solidFill>
            <a:miter lim="800000"/>
            <a:headEnd/>
            <a:tailEnd/>
          </a:ln>
        </p:spPr>
        <p:txBody>
          <a:bodyPr lIns="84216" tIns="42108" rIns="84216" bIns="42108"/>
          <a:lstStyle/>
          <a:p>
            <a:pPr algn="ctr" defTabSz="841375"/>
            <a:r>
              <a:rPr lang="fa-IR" sz="1400">
                <a:latin typeface="Times New Roman" pitchFamily="18" charset="0"/>
                <a:cs typeface="B Titr" pitchFamily="2" charset="-78"/>
              </a:rPr>
              <a:t>تأمين كنندگان مواد خام</a:t>
            </a:r>
            <a:endParaRPr lang="en-US" sz="1400">
              <a:latin typeface="Times New Roman" pitchFamily="18" charset="0"/>
              <a:cs typeface="B Titr" pitchFamily="2" charset="-78"/>
            </a:endParaRPr>
          </a:p>
        </p:txBody>
      </p:sp>
      <p:sp>
        <p:nvSpPr>
          <p:cNvPr id="14365" name="Rectangle 29"/>
          <p:cNvSpPr>
            <a:spLocks noChangeArrowheads="1"/>
          </p:cNvSpPr>
          <p:nvPr/>
        </p:nvSpPr>
        <p:spPr bwMode="auto">
          <a:xfrm>
            <a:off x="2317750" y="2268538"/>
            <a:ext cx="4183063" cy="3000375"/>
          </a:xfrm>
          <a:prstGeom prst="rect">
            <a:avLst/>
          </a:prstGeom>
          <a:noFill/>
          <a:ln w="9525">
            <a:solidFill>
              <a:schemeClr val="tx1"/>
            </a:solidFill>
            <a:miter lim="800000"/>
            <a:headEnd/>
            <a:tailEnd/>
          </a:ln>
        </p:spPr>
        <p:txBody>
          <a:bodyPr/>
          <a:lstStyle/>
          <a:p>
            <a:endParaRPr lang="fa-IR"/>
          </a:p>
        </p:txBody>
      </p:sp>
      <p:sp>
        <p:nvSpPr>
          <p:cNvPr id="14366" name="Text Box 30"/>
          <p:cNvSpPr txBox="1">
            <a:spLocks noChangeArrowheads="1"/>
          </p:cNvSpPr>
          <p:nvPr/>
        </p:nvSpPr>
        <p:spPr bwMode="auto">
          <a:xfrm>
            <a:off x="2000250" y="1500188"/>
            <a:ext cx="4714875" cy="547687"/>
          </a:xfrm>
          <a:prstGeom prst="rect">
            <a:avLst/>
          </a:prstGeom>
          <a:solidFill>
            <a:srgbClr val="EAEAEA"/>
          </a:solidFill>
          <a:ln w="9525">
            <a:solidFill>
              <a:schemeClr val="tx1"/>
            </a:solidFill>
            <a:miter lim="800000"/>
            <a:headEnd/>
            <a:tailEnd/>
          </a:ln>
        </p:spPr>
        <p:txBody>
          <a:bodyPr lIns="84216" tIns="42108" rIns="84216" bIns="42108"/>
          <a:lstStyle/>
          <a:p>
            <a:pPr algn="ctr" defTabSz="841375"/>
            <a:r>
              <a:rPr lang="fa-IR" sz="1400">
                <a:latin typeface="Times New Roman" pitchFamily="18" charset="0"/>
                <a:cs typeface="B Titr" pitchFamily="2" charset="-78"/>
              </a:rPr>
              <a:t>موسسات و نهادهاي پشتيبان( دولتي و خصوصي)</a:t>
            </a:r>
            <a:endParaRPr lang="en-US" sz="1400">
              <a:latin typeface="Times New Roman" pitchFamily="18" charset="0"/>
              <a:cs typeface="B Titr" pitchFamily="2" charset="-78"/>
            </a:endParaRPr>
          </a:p>
          <a:p>
            <a:pPr algn="ctr" defTabSz="841375"/>
            <a:endParaRPr lang="en-US" sz="1500">
              <a:latin typeface="Times New Roman" pitchFamily="18" charset="0"/>
              <a:cs typeface="B Titr" pitchFamily="2" charset="-78"/>
            </a:endParaRPr>
          </a:p>
          <a:p>
            <a:pPr defTabSz="841375"/>
            <a:endParaRPr lang="en-US" sz="1500">
              <a:latin typeface="Times New Roman" pitchFamily="18" charset="0"/>
              <a:cs typeface="B Titr" pitchFamily="2" charset="-78"/>
            </a:endParaRPr>
          </a:p>
        </p:txBody>
      </p:sp>
      <p:sp>
        <p:nvSpPr>
          <p:cNvPr id="14367" name="Text Box 31"/>
          <p:cNvSpPr txBox="1">
            <a:spLocks noChangeArrowheads="1"/>
          </p:cNvSpPr>
          <p:nvPr/>
        </p:nvSpPr>
        <p:spPr bwMode="auto">
          <a:xfrm>
            <a:off x="2176463" y="5481638"/>
            <a:ext cx="4475162" cy="519112"/>
          </a:xfrm>
          <a:prstGeom prst="rect">
            <a:avLst/>
          </a:prstGeom>
          <a:solidFill>
            <a:srgbClr val="EAEAEA"/>
          </a:solidFill>
          <a:ln w="9525">
            <a:solidFill>
              <a:schemeClr val="tx1"/>
            </a:solidFill>
            <a:miter lim="800000"/>
            <a:headEnd/>
            <a:tailEnd/>
          </a:ln>
        </p:spPr>
        <p:txBody>
          <a:bodyPr lIns="84216" tIns="42108" rIns="84216" bIns="42108"/>
          <a:lstStyle/>
          <a:p>
            <a:pPr algn="ctr" defTabSz="841375"/>
            <a:r>
              <a:rPr lang="fa-IR" sz="1400">
                <a:latin typeface="Times New Roman" pitchFamily="18" charset="0"/>
                <a:cs typeface="B Titr" pitchFamily="2" charset="-78"/>
              </a:rPr>
              <a:t>ارائه دهند گان خدمات  توسعه كسب و كار</a:t>
            </a:r>
          </a:p>
          <a:p>
            <a:pPr algn="ctr" defTabSz="841375"/>
            <a:r>
              <a:rPr lang="fa-IR" sz="1400">
                <a:latin typeface="Times New Roman" pitchFamily="18" charset="0"/>
                <a:cs typeface="B Titr" pitchFamily="2" charset="-78"/>
              </a:rPr>
              <a:t>(طراحان، آزمايشگاهها، حمل و نقل، موسسات مالي، و...)</a:t>
            </a:r>
            <a:endParaRPr lang="en-US" sz="1400">
              <a:latin typeface="Times New Roman" pitchFamily="18" charset="0"/>
              <a:cs typeface="B Titr" pitchFamily="2" charset="-78"/>
            </a:endParaRPr>
          </a:p>
        </p:txBody>
      </p:sp>
      <p:sp>
        <p:nvSpPr>
          <p:cNvPr id="14368" name="Text Box 32"/>
          <p:cNvSpPr txBox="1">
            <a:spLocks noChangeArrowheads="1"/>
          </p:cNvSpPr>
          <p:nvPr/>
        </p:nvSpPr>
        <p:spPr bwMode="auto">
          <a:xfrm>
            <a:off x="2532063" y="990600"/>
            <a:ext cx="3656012" cy="257175"/>
          </a:xfrm>
          <a:prstGeom prst="rect">
            <a:avLst/>
          </a:prstGeom>
          <a:noFill/>
          <a:ln w="9525">
            <a:noFill/>
            <a:miter lim="800000"/>
            <a:headEnd/>
            <a:tailEnd/>
          </a:ln>
        </p:spPr>
        <p:txBody>
          <a:bodyPr lIns="84216" tIns="42108" rIns="84216" bIns="42108"/>
          <a:lstStyle/>
          <a:p>
            <a:pPr algn="ctr" defTabSz="841375"/>
            <a:r>
              <a:rPr lang="fa-IR" sz="1500">
                <a:latin typeface="Times New Roman" pitchFamily="18" charset="0"/>
                <a:cs typeface="B Titr" pitchFamily="2" charset="-78"/>
              </a:rPr>
              <a:t>محيط سياستگذاري</a:t>
            </a:r>
            <a:endParaRPr lang="en-US" sz="1500">
              <a:latin typeface="Times New Roman" pitchFamily="18" charset="0"/>
              <a:cs typeface="B Titr" pitchFamily="2" charset="-78"/>
            </a:endParaRPr>
          </a:p>
        </p:txBody>
      </p:sp>
      <p:sp>
        <p:nvSpPr>
          <p:cNvPr id="14369" name="Text Box 33"/>
          <p:cNvSpPr txBox="1">
            <a:spLocks noChangeArrowheads="1"/>
          </p:cNvSpPr>
          <p:nvPr/>
        </p:nvSpPr>
        <p:spPr bwMode="auto">
          <a:xfrm>
            <a:off x="2954338" y="6102350"/>
            <a:ext cx="3074987" cy="255588"/>
          </a:xfrm>
          <a:prstGeom prst="rect">
            <a:avLst/>
          </a:prstGeom>
          <a:noFill/>
          <a:ln w="9525">
            <a:noFill/>
            <a:miter lim="800000"/>
            <a:headEnd/>
            <a:tailEnd/>
          </a:ln>
        </p:spPr>
        <p:txBody>
          <a:bodyPr lIns="84216" tIns="42108" rIns="84216" bIns="42108"/>
          <a:lstStyle/>
          <a:p>
            <a:pPr algn="ctr" defTabSz="841375"/>
            <a:r>
              <a:rPr lang="fa-IR" sz="1500">
                <a:latin typeface="Times New Roman" pitchFamily="18" charset="0"/>
                <a:cs typeface="B Titr" pitchFamily="2" charset="-78"/>
              </a:rPr>
              <a:t>محيط بين المللي</a:t>
            </a:r>
            <a:endParaRPr lang="en-US" sz="1500">
              <a:latin typeface="Times New Roman" pitchFamily="18" charset="0"/>
              <a:cs typeface="B Titr" pitchFamily="2" charset="-78"/>
            </a:endParaRPr>
          </a:p>
          <a:p>
            <a:pPr defTabSz="841375"/>
            <a:endParaRPr lang="en-US" sz="1500">
              <a:latin typeface="Times New Roman" pitchFamily="18" charset="0"/>
              <a:cs typeface="B Titr" pitchFamily="2" charset="-78"/>
            </a:endParaRPr>
          </a:p>
        </p:txBody>
      </p:sp>
      <p:grpSp>
        <p:nvGrpSpPr>
          <p:cNvPr id="3" name="Group 57"/>
          <p:cNvGrpSpPr>
            <a:grpSpLocks/>
          </p:cNvGrpSpPr>
          <p:nvPr/>
        </p:nvGrpSpPr>
        <p:grpSpPr bwMode="auto">
          <a:xfrm>
            <a:off x="2928938" y="3043238"/>
            <a:ext cx="3221037" cy="1895475"/>
            <a:chOff x="2928938" y="3043238"/>
            <a:chExt cx="3221037" cy="1895475"/>
          </a:xfrm>
        </p:grpSpPr>
        <p:grpSp>
          <p:nvGrpSpPr>
            <p:cNvPr id="4" name="Group 56"/>
            <p:cNvGrpSpPr>
              <a:grpSpLocks/>
            </p:cNvGrpSpPr>
            <p:nvPr/>
          </p:nvGrpSpPr>
          <p:grpSpPr bwMode="auto">
            <a:xfrm>
              <a:off x="4960938" y="4141788"/>
              <a:ext cx="1189037" cy="644525"/>
              <a:chOff x="4960938" y="4141788"/>
              <a:chExt cx="1189037" cy="644525"/>
            </a:xfrm>
          </p:grpSpPr>
          <p:sp>
            <p:nvSpPr>
              <p:cNvPr id="21555" name="Line 21"/>
              <p:cNvSpPr>
                <a:spLocks noChangeShapeType="1"/>
              </p:cNvSpPr>
              <p:nvPr/>
            </p:nvSpPr>
            <p:spPr bwMode="auto">
              <a:xfrm>
                <a:off x="6149975" y="4181475"/>
                <a:ext cx="0" cy="604838"/>
              </a:xfrm>
              <a:prstGeom prst="line">
                <a:avLst/>
              </a:prstGeom>
              <a:noFill/>
              <a:ln w="9525">
                <a:solidFill>
                  <a:schemeClr val="tx1"/>
                </a:solidFill>
                <a:prstDash val="sysDash"/>
                <a:round/>
                <a:headEnd/>
                <a:tailEnd/>
              </a:ln>
            </p:spPr>
            <p:txBody>
              <a:bodyPr/>
              <a:lstStyle/>
              <a:p>
                <a:endParaRPr lang="en-US"/>
              </a:p>
            </p:txBody>
          </p:sp>
          <p:sp>
            <p:nvSpPr>
              <p:cNvPr id="21556" name="Line 22"/>
              <p:cNvSpPr>
                <a:spLocks noChangeShapeType="1"/>
              </p:cNvSpPr>
              <p:nvPr/>
            </p:nvSpPr>
            <p:spPr bwMode="auto">
              <a:xfrm flipV="1">
                <a:off x="4960938" y="4141788"/>
                <a:ext cx="962025" cy="644525"/>
              </a:xfrm>
              <a:prstGeom prst="line">
                <a:avLst/>
              </a:prstGeom>
              <a:noFill/>
              <a:ln w="9525">
                <a:solidFill>
                  <a:schemeClr val="tx1"/>
                </a:solidFill>
                <a:prstDash val="sysDash"/>
                <a:round/>
                <a:headEnd/>
                <a:tailEnd/>
              </a:ln>
            </p:spPr>
            <p:txBody>
              <a:bodyPr/>
              <a:lstStyle/>
              <a:p>
                <a:endParaRPr lang="en-US"/>
              </a:p>
            </p:txBody>
          </p:sp>
        </p:grpSp>
        <p:grpSp>
          <p:nvGrpSpPr>
            <p:cNvPr id="5" name="Group 51"/>
            <p:cNvGrpSpPr>
              <a:grpSpLocks/>
            </p:cNvGrpSpPr>
            <p:nvPr/>
          </p:nvGrpSpPr>
          <p:grpSpPr bwMode="auto">
            <a:xfrm>
              <a:off x="2928938" y="3043238"/>
              <a:ext cx="2994025" cy="1895475"/>
              <a:chOff x="2928938" y="3043238"/>
              <a:chExt cx="2994025" cy="1895475"/>
            </a:xfrm>
          </p:grpSpPr>
          <p:sp>
            <p:nvSpPr>
              <p:cNvPr id="21545" name="Line 10"/>
              <p:cNvSpPr>
                <a:spLocks noChangeShapeType="1"/>
              </p:cNvSpPr>
              <p:nvPr/>
            </p:nvSpPr>
            <p:spPr bwMode="auto">
              <a:xfrm>
                <a:off x="2955925" y="4932363"/>
                <a:ext cx="1497013" cy="0"/>
              </a:xfrm>
              <a:prstGeom prst="line">
                <a:avLst/>
              </a:prstGeom>
              <a:noFill/>
              <a:ln w="12700">
                <a:solidFill>
                  <a:schemeClr val="tx1"/>
                </a:solidFill>
                <a:prstDash val="sysDash"/>
                <a:round/>
                <a:headEnd/>
                <a:tailEnd/>
              </a:ln>
            </p:spPr>
            <p:txBody>
              <a:bodyPr/>
              <a:lstStyle/>
              <a:p>
                <a:endParaRPr lang="en-US"/>
              </a:p>
            </p:txBody>
          </p:sp>
          <p:sp>
            <p:nvSpPr>
              <p:cNvPr id="21546" name="Line 11"/>
              <p:cNvSpPr>
                <a:spLocks noChangeShapeType="1"/>
              </p:cNvSpPr>
              <p:nvPr/>
            </p:nvSpPr>
            <p:spPr bwMode="auto">
              <a:xfrm flipV="1">
                <a:off x="4960938" y="4938713"/>
                <a:ext cx="962025" cy="0"/>
              </a:xfrm>
              <a:prstGeom prst="line">
                <a:avLst/>
              </a:prstGeom>
              <a:noFill/>
              <a:ln w="12700">
                <a:solidFill>
                  <a:schemeClr val="tx1"/>
                </a:solidFill>
                <a:prstDash val="sysDash"/>
                <a:round/>
                <a:headEnd/>
                <a:tailEnd/>
              </a:ln>
            </p:spPr>
            <p:txBody>
              <a:bodyPr/>
              <a:lstStyle/>
              <a:p>
                <a:endParaRPr lang="en-US"/>
              </a:p>
            </p:txBody>
          </p:sp>
          <p:sp>
            <p:nvSpPr>
              <p:cNvPr id="21547" name="Line 14"/>
              <p:cNvSpPr>
                <a:spLocks noChangeShapeType="1"/>
              </p:cNvSpPr>
              <p:nvPr/>
            </p:nvSpPr>
            <p:spPr bwMode="auto">
              <a:xfrm>
                <a:off x="4156075" y="3986213"/>
                <a:ext cx="1766888" cy="0"/>
              </a:xfrm>
              <a:prstGeom prst="line">
                <a:avLst/>
              </a:prstGeom>
              <a:noFill/>
              <a:ln w="19050">
                <a:solidFill>
                  <a:schemeClr val="tx1"/>
                </a:solidFill>
                <a:prstDash val="sysDash"/>
                <a:round/>
                <a:headEnd/>
                <a:tailEnd/>
              </a:ln>
            </p:spPr>
            <p:txBody>
              <a:bodyPr/>
              <a:lstStyle/>
              <a:p>
                <a:endParaRPr lang="en-US"/>
              </a:p>
            </p:txBody>
          </p:sp>
          <p:sp>
            <p:nvSpPr>
              <p:cNvPr id="21548" name="Line 15"/>
              <p:cNvSpPr>
                <a:spLocks noChangeShapeType="1"/>
              </p:cNvSpPr>
              <p:nvPr/>
            </p:nvSpPr>
            <p:spPr bwMode="auto">
              <a:xfrm>
                <a:off x="4792663" y="3233738"/>
                <a:ext cx="0" cy="1552575"/>
              </a:xfrm>
              <a:prstGeom prst="line">
                <a:avLst/>
              </a:prstGeom>
              <a:noFill/>
              <a:ln w="9525">
                <a:solidFill>
                  <a:schemeClr val="tx1"/>
                </a:solidFill>
                <a:prstDash val="sysDash"/>
                <a:round/>
                <a:headEnd/>
                <a:tailEnd/>
              </a:ln>
            </p:spPr>
            <p:txBody>
              <a:bodyPr/>
              <a:lstStyle/>
              <a:p>
                <a:endParaRPr lang="en-US"/>
              </a:p>
            </p:txBody>
          </p:sp>
          <p:sp>
            <p:nvSpPr>
              <p:cNvPr id="21549" name="Line 16"/>
              <p:cNvSpPr>
                <a:spLocks noChangeShapeType="1"/>
              </p:cNvSpPr>
              <p:nvPr/>
            </p:nvSpPr>
            <p:spPr bwMode="auto">
              <a:xfrm>
                <a:off x="3211513" y="3233738"/>
                <a:ext cx="450850" cy="642937"/>
              </a:xfrm>
              <a:prstGeom prst="line">
                <a:avLst/>
              </a:prstGeom>
              <a:noFill/>
              <a:ln w="9525">
                <a:solidFill>
                  <a:schemeClr val="tx1"/>
                </a:solidFill>
                <a:prstDash val="sysDash"/>
                <a:round/>
                <a:headEnd/>
                <a:tailEnd/>
              </a:ln>
            </p:spPr>
            <p:txBody>
              <a:bodyPr/>
              <a:lstStyle/>
              <a:p>
                <a:endParaRPr lang="en-US"/>
              </a:p>
            </p:txBody>
          </p:sp>
          <p:sp>
            <p:nvSpPr>
              <p:cNvPr id="21550" name="Line 17"/>
              <p:cNvSpPr>
                <a:spLocks noChangeShapeType="1"/>
              </p:cNvSpPr>
              <p:nvPr/>
            </p:nvSpPr>
            <p:spPr bwMode="auto">
              <a:xfrm flipH="1">
                <a:off x="4114800" y="3246438"/>
                <a:ext cx="539750" cy="630237"/>
              </a:xfrm>
              <a:prstGeom prst="line">
                <a:avLst/>
              </a:prstGeom>
              <a:noFill/>
              <a:ln w="9525">
                <a:solidFill>
                  <a:schemeClr val="tx1"/>
                </a:solidFill>
                <a:prstDash val="sysDash"/>
                <a:round/>
                <a:headEnd/>
                <a:tailEnd/>
              </a:ln>
            </p:spPr>
            <p:txBody>
              <a:bodyPr/>
              <a:lstStyle/>
              <a:p>
                <a:endParaRPr lang="en-US"/>
              </a:p>
            </p:txBody>
          </p:sp>
          <p:sp>
            <p:nvSpPr>
              <p:cNvPr id="21551" name="Line 18"/>
              <p:cNvSpPr>
                <a:spLocks noChangeShapeType="1"/>
              </p:cNvSpPr>
              <p:nvPr/>
            </p:nvSpPr>
            <p:spPr bwMode="auto">
              <a:xfrm>
                <a:off x="4960938" y="3233738"/>
                <a:ext cx="962025" cy="642937"/>
              </a:xfrm>
              <a:prstGeom prst="line">
                <a:avLst/>
              </a:prstGeom>
              <a:noFill/>
              <a:ln w="9525">
                <a:solidFill>
                  <a:schemeClr val="tx1"/>
                </a:solidFill>
                <a:prstDash val="sysDash"/>
                <a:round/>
                <a:headEnd/>
                <a:tailEnd/>
              </a:ln>
            </p:spPr>
            <p:txBody>
              <a:bodyPr/>
              <a:lstStyle/>
              <a:p>
                <a:endParaRPr lang="en-US"/>
              </a:p>
            </p:txBody>
          </p:sp>
          <p:sp>
            <p:nvSpPr>
              <p:cNvPr id="21552" name="Line 19"/>
              <p:cNvSpPr>
                <a:spLocks noChangeShapeType="1"/>
              </p:cNvSpPr>
              <p:nvPr/>
            </p:nvSpPr>
            <p:spPr bwMode="auto">
              <a:xfrm>
                <a:off x="3887788" y="4181475"/>
                <a:ext cx="904875" cy="604838"/>
              </a:xfrm>
              <a:prstGeom prst="line">
                <a:avLst/>
              </a:prstGeom>
              <a:noFill/>
              <a:ln w="9525">
                <a:solidFill>
                  <a:schemeClr val="tx1"/>
                </a:solidFill>
                <a:prstDash val="sysDash"/>
                <a:round/>
                <a:headEnd/>
                <a:tailEnd/>
              </a:ln>
            </p:spPr>
            <p:txBody>
              <a:bodyPr/>
              <a:lstStyle/>
              <a:p>
                <a:endParaRPr lang="en-US"/>
              </a:p>
            </p:txBody>
          </p:sp>
          <p:sp>
            <p:nvSpPr>
              <p:cNvPr id="21553" name="Line 20"/>
              <p:cNvSpPr>
                <a:spLocks noChangeShapeType="1"/>
              </p:cNvSpPr>
              <p:nvPr/>
            </p:nvSpPr>
            <p:spPr bwMode="auto">
              <a:xfrm flipH="1">
                <a:off x="2928938" y="4181475"/>
                <a:ext cx="903287" cy="604838"/>
              </a:xfrm>
              <a:prstGeom prst="line">
                <a:avLst/>
              </a:prstGeom>
              <a:noFill/>
              <a:ln w="9525">
                <a:solidFill>
                  <a:schemeClr val="tx1"/>
                </a:solidFill>
                <a:prstDash val="sysDash"/>
                <a:round/>
                <a:headEnd/>
                <a:tailEnd/>
              </a:ln>
            </p:spPr>
            <p:txBody>
              <a:bodyPr/>
              <a:lstStyle/>
              <a:p>
                <a:endParaRPr lang="en-US"/>
              </a:p>
            </p:txBody>
          </p:sp>
          <p:sp>
            <p:nvSpPr>
              <p:cNvPr id="21554" name="Line 34"/>
              <p:cNvSpPr>
                <a:spLocks noChangeShapeType="1"/>
              </p:cNvSpPr>
              <p:nvPr/>
            </p:nvSpPr>
            <p:spPr bwMode="auto">
              <a:xfrm>
                <a:off x="3241675" y="3043238"/>
                <a:ext cx="1330325" cy="0"/>
              </a:xfrm>
              <a:prstGeom prst="line">
                <a:avLst/>
              </a:prstGeom>
              <a:noFill/>
              <a:ln w="9525">
                <a:solidFill>
                  <a:schemeClr val="tx1"/>
                </a:solidFill>
                <a:prstDash val="sysDash"/>
                <a:round/>
                <a:headEnd/>
                <a:tailEnd/>
              </a:ln>
            </p:spPr>
            <p:txBody>
              <a:bodyPr/>
              <a:lstStyle/>
              <a:p>
                <a:endParaRPr lang="en-US"/>
              </a:p>
            </p:txBody>
          </p:sp>
        </p:grpSp>
      </p:grpSp>
      <p:grpSp>
        <p:nvGrpSpPr>
          <p:cNvPr id="6" name="Group 55"/>
          <p:cNvGrpSpPr>
            <a:grpSpLocks/>
          </p:cNvGrpSpPr>
          <p:nvPr/>
        </p:nvGrpSpPr>
        <p:grpSpPr bwMode="auto">
          <a:xfrm>
            <a:off x="6500813" y="3071813"/>
            <a:ext cx="812800" cy="1457325"/>
            <a:chOff x="6500813" y="3525838"/>
            <a:chExt cx="812800" cy="1457325"/>
          </a:xfrm>
        </p:grpSpPr>
        <p:sp>
          <p:nvSpPr>
            <p:cNvPr id="21536" name="Line 27"/>
            <p:cNvSpPr>
              <a:spLocks noChangeShapeType="1"/>
            </p:cNvSpPr>
            <p:nvPr/>
          </p:nvSpPr>
          <p:spPr bwMode="auto">
            <a:xfrm flipV="1">
              <a:off x="6500813" y="4211638"/>
              <a:ext cx="315912" cy="1587"/>
            </a:xfrm>
            <a:prstGeom prst="line">
              <a:avLst/>
            </a:prstGeom>
            <a:noFill/>
            <a:ln w="19050">
              <a:solidFill>
                <a:schemeClr val="tx1"/>
              </a:solidFill>
              <a:prstDash val="sysDash"/>
              <a:round/>
              <a:headEnd/>
              <a:tailEnd type="triangle" w="lg" len="med"/>
            </a:ln>
          </p:spPr>
          <p:txBody>
            <a:bodyPr/>
            <a:lstStyle/>
            <a:p>
              <a:endParaRPr lang="en-US"/>
            </a:p>
          </p:txBody>
        </p:sp>
        <p:sp>
          <p:nvSpPr>
            <p:cNvPr id="21537" name="Line 35"/>
            <p:cNvSpPr>
              <a:spLocks noChangeShapeType="1"/>
            </p:cNvSpPr>
            <p:nvPr/>
          </p:nvSpPr>
          <p:spPr bwMode="auto">
            <a:xfrm>
              <a:off x="6981825" y="3783013"/>
              <a:ext cx="0" cy="857250"/>
            </a:xfrm>
            <a:prstGeom prst="line">
              <a:avLst/>
            </a:prstGeom>
            <a:noFill/>
            <a:ln w="9525">
              <a:solidFill>
                <a:schemeClr val="tx1"/>
              </a:solidFill>
              <a:prstDash val="sysDash"/>
              <a:round/>
              <a:headEnd type="triangle" w="lg" len="lg"/>
              <a:tailEnd type="triangle" w="lg" len="lg"/>
            </a:ln>
          </p:spPr>
          <p:txBody>
            <a:bodyPr/>
            <a:lstStyle/>
            <a:p>
              <a:endParaRPr lang="en-US"/>
            </a:p>
          </p:txBody>
        </p:sp>
        <p:sp>
          <p:nvSpPr>
            <p:cNvPr id="21538" name="Line 36"/>
            <p:cNvSpPr>
              <a:spLocks noChangeShapeType="1"/>
            </p:cNvSpPr>
            <p:nvPr/>
          </p:nvSpPr>
          <p:spPr bwMode="auto">
            <a:xfrm>
              <a:off x="6981825" y="3525838"/>
              <a:ext cx="0" cy="342900"/>
            </a:xfrm>
            <a:prstGeom prst="line">
              <a:avLst/>
            </a:prstGeom>
            <a:noFill/>
            <a:ln w="9525">
              <a:solidFill>
                <a:schemeClr val="tx1"/>
              </a:solidFill>
              <a:prstDash val="sysDash"/>
              <a:round/>
              <a:headEnd/>
              <a:tailEnd/>
            </a:ln>
          </p:spPr>
          <p:txBody>
            <a:bodyPr/>
            <a:lstStyle/>
            <a:p>
              <a:endParaRPr lang="en-US"/>
            </a:p>
          </p:txBody>
        </p:sp>
        <p:sp>
          <p:nvSpPr>
            <p:cNvPr id="21539" name="Line 37"/>
            <p:cNvSpPr>
              <a:spLocks noChangeShapeType="1"/>
            </p:cNvSpPr>
            <p:nvPr/>
          </p:nvSpPr>
          <p:spPr bwMode="auto">
            <a:xfrm>
              <a:off x="6981825" y="3525838"/>
              <a:ext cx="331788" cy="0"/>
            </a:xfrm>
            <a:prstGeom prst="line">
              <a:avLst/>
            </a:prstGeom>
            <a:noFill/>
            <a:ln w="9525">
              <a:solidFill>
                <a:schemeClr val="tx1"/>
              </a:solidFill>
              <a:prstDash val="sysDash"/>
              <a:round/>
              <a:headEnd/>
              <a:tailEnd/>
            </a:ln>
          </p:spPr>
          <p:txBody>
            <a:bodyPr/>
            <a:lstStyle/>
            <a:p>
              <a:endParaRPr lang="en-US"/>
            </a:p>
          </p:txBody>
        </p:sp>
        <p:sp>
          <p:nvSpPr>
            <p:cNvPr id="21540" name="Line 38"/>
            <p:cNvSpPr>
              <a:spLocks noChangeShapeType="1"/>
            </p:cNvSpPr>
            <p:nvPr/>
          </p:nvSpPr>
          <p:spPr bwMode="auto">
            <a:xfrm>
              <a:off x="6981825" y="4640263"/>
              <a:ext cx="0" cy="342900"/>
            </a:xfrm>
            <a:prstGeom prst="line">
              <a:avLst/>
            </a:prstGeom>
            <a:noFill/>
            <a:ln w="9525">
              <a:solidFill>
                <a:schemeClr val="tx1"/>
              </a:solidFill>
              <a:prstDash val="sysDash"/>
              <a:round/>
              <a:headEnd/>
              <a:tailEnd/>
            </a:ln>
          </p:spPr>
          <p:txBody>
            <a:bodyPr/>
            <a:lstStyle/>
            <a:p>
              <a:endParaRPr lang="en-US"/>
            </a:p>
          </p:txBody>
        </p:sp>
        <p:sp>
          <p:nvSpPr>
            <p:cNvPr id="21541" name="Line 39"/>
            <p:cNvSpPr>
              <a:spLocks noChangeShapeType="1"/>
            </p:cNvSpPr>
            <p:nvPr/>
          </p:nvSpPr>
          <p:spPr bwMode="auto">
            <a:xfrm>
              <a:off x="6981825" y="4983163"/>
              <a:ext cx="331788" cy="0"/>
            </a:xfrm>
            <a:prstGeom prst="line">
              <a:avLst/>
            </a:prstGeom>
            <a:noFill/>
            <a:ln w="9525">
              <a:solidFill>
                <a:schemeClr val="tx1"/>
              </a:solidFill>
              <a:prstDash val="sysDash"/>
              <a:round/>
              <a:headEnd/>
              <a:tailEnd/>
            </a:ln>
          </p:spPr>
          <p:txBody>
            <a:bodyPr/>
            <a:lstStyle/>
            <a:p>
              <a:endParaRPr lang="en-US"/>
            </a:p>
          </p:txBody>
        </p:sp>
        <p:sp>
          <p:nvSpPr>
            <p:cNvPr id="21542" name="Line 40"/>
            <p:cNvSpPr>
              <a:spLocks noChangeShapeType="1"/>
            </p:cNvSpPr>
            <p:nvPr/>
          </p:nvSpPr>
          <p:spPr bwMode="auto">
            <a:xfrm>
              <a:off x="6816725" y="4211638"/>
              <a:ext cx="165100" cy="0"/>
            </a:xfrm>
            <a:prstGeom prst="line">
              <a:avLst/>
            </a:prstGeom>
            <a:noFill/>
            <a:ln w="9525">
              <a:solidFill>
                <a:schemeClr val="tx1"/>
              </a:solidFill>
              <a:prstDash val="sysDash"/>
              <a:round/>
              <a:headEnd/>
              <a:tailEnd/>
            </a:ln>
          </p:spPr>
          <p:txBody>
            <a:bodyPr/>
            <a:lstStyle/>
            <a:p>
              <a:endParaRPr lang="en-US"/>
            </a:p>
          </p:txBody>
        </p:sp>
      </p:grpSp>
      <p:sp>
        <p:nvSpPr>
          <p:cNvPr id="14383" name="Line 47"/>
          <p:cNvSpPr>
            <a:spLocks noChangeShapeType="1"/>
          </p:cNvSpPr>
          <p:nvPr/>
        </p:nvSpPr>
        <p:spPr bwMode="auto">
          <a:xfrm>
            <a:off x="4430713" y="2057400"/>
            <a:ext cx="3175" cy="211138"/>
          </a:xfrm>
          <a:prstGeom prst="line">
            <a:avLst/>
          </a:prstGeom>
          <a:noFill/>
          <a:ln w="9525">
            <a:solidFill>
              <a:schemeClr val="tx1"/>
            </a:solidFill>
            <a:prstDash val="sysDash"/>
            <a:round/>
            <a:headEnd/>
            <a:tailEnd type="triangle" w="med" len="med"/>
          </a:ln>
        </p:spPr>
        <p:txBody>
          <a:bodyPr/>
          <a:lstStyle/>
          <a:p>
            <a:endParaRPr lang="en-US"/>
          </a:p>
        </p:txBody>
      </p:sp>
      <p:sp>
        <p:nvSpPr>
          <p:cNvPr id="14384" name="Text Box 48"/>
          <p:cNvSpPr txBox="1">
            <a:spLocks noChangeArrowheads="1"/>
          </p:cNvSpPr>
          <p:nvPr/>
        </p:nvSpPr>
        <p:spPr bwMode="auto">
          <a:xfrm>
            <a:off x="900113" y="4024313"/>
            <a:ext cx="912812" cy="714375"/>
          </a:xfrm>
          <a:prstGeom prst="rect">
            <a:avLst/>
          </a:prstGeom>
          <a:noFill/>
          <a:ln w="9525">
            <a:solidFill>
              <a:schemeClr val="tx1"/>
            </a:solidFill>
            <a:miter lim="800000"/>
            <a:headEnd/>
            <a:tailEnd/>
          </a:ln>
        </p:spPr>
        <p:txBody>
          <a:bodyPr lIns="84216" tIns="42108" rIns="84216" bIns="42108"/>
          <a:lstStyle/>
          <a:p>
            <a:pPr algn="ctr" defTabSz="841375"/>
            <a:r>
              <a:rPr lang="fa-IR" sz="1200">
                <a:latin typeface="Times New Roman" pitchFamily="18" charset="0"/>
                <a:cs typeface="B Titr" pitchFamily="2" charset="-78"/>
              </a:rPr>
              <a:t>تآمين كنندگان ماشين آلات</a:t>
            </a:r>
            <a:endParaRPr lang="en-US" sz="1200">
              <a:latin typeface="Times New Roman" pitchFamily="18" charset="0"/>
              <a:cs typeface="B Titr" pitchFamily="2" charset="-78"/>
            </a:endParaRPr>
          </a:p>
        </p:txBody>
      </p:sp>
      <p:sp>
        <p:nvSpPr>
          <p:cNvPr id="14385" name="Rectangle 49"/>
          <p:cNvSpPr>
            <a:spLocks noChangeArrowheads="1"/>
          </p:cNvSpPr>
          <p:nvPr/>
        </p:nvSpPr>
        <p:spPr bwMode="auto">
          <a:xfrm>
            <a:off x="385763" y="1266825"/>
            <a:ext cx="8054975" cy="4805363"/>
          </a:xfrm>
          <a:prstGeom prst="rect">
            <a:avLst/>
          </a:prstGeom>
          <a:noFill/>
          <a:ln w="15875">
            <a:solidFill>
              <a:srgbClr val="FF0000"/>
            </a:solidFill>
            <a:miter lim="800000"/>
            <a:headEnd/>
            <a:tailEnd/>
          </a:ln>
        </p:spPr>
        <p:txBody>
          <a:bodyPr/>
          <a:lstStyle/>
          <a:p>
            <a:endParaRPr lang="fa-IR"/>
          </a:p>
        </p:txBody>
      </p:sp>
      <p:grpSp>
        <p:nvGrpSpPr>
          <p:cNvPr id="7" name="Group 54"/>
          <p:cNvGrpSpPr>
            <a:grpSpLocks/>
          </p:cNvGrpSpPr>
          <p:nvPr/>
        </p:nvGrpSpPr>
        <p:grpSpPr bwMode="auto">
          <a:xfrm>
            <a:off x="1828800" y="3214688"/>
            <a:ext cx="528638" cy="1198562"/>
            <a:chOff x="1828800" y="3613150"/>
            <a:chExt cx="528622" cy="1198563"/>
          </a:xfrm>
        </p:grpSpPr>
        <p:sp>
          <p:nvSpPr>
            <p:cNvPr id="21530" name="Line 2"/>
            <p:cNvSpPr>
              <a:spLocks noChangeShapeType="1"/>
            </p:cNvSpPr>
            <p:nvPr/>
          </p:nvSpPr>
          <p:spPr bwMode="auto">
            <a:xfrm>
              <a:off x="1828800" y="4800600"/>
              <a:ext cx="165100" cy="11113"/>
            </a:xfrm>
            <a:prstGeom prst="line">
              <a:avLst/>
            </a:prstGeom>
            <a:noFill/>
            <a:ln w="9525">
              <a:solidFill>
                <a:schemeClr val="tx1"/>
              </a:solidFill>
              <a:prstDash val="sysDash"/>
              <a:round/>
              <a:headEnd/>
              <a:tailEnd/>
            </a:ln>
          </p:spPr>
          <p:txBody>
            <a:bodyPr/>
            <a:lstStyle/>
            <a:p>
              <a:endParaRPr lang="en-US"/>
            </a:p>
          </p:txBody>
        </p:sp>
        <p:sp>
          <p:nvSpPr>
            <p:cNvPr id="21531" name="Line 41"/>
            <p:cNvSpPr>
              <a:spLocks noChangeShapeType="1"/>
            </p:cNvSpPr>
            <p:nvPr/>
          </p:nvSpPr>
          <p:spPr bwMode="auto">
            <a:xfrm>
              <a:off x="1828800" y="3613150"/>
              <a:ext cx="165100" cy="0"/>
            </a:xfrm>
            <a:prstGeom prst="line">
              <a:avLst/>
            </a:prstGeom>
            <a:noFill/>
            <a:ln w="9525">
              <a:solidFill>
                <a:schemeClr val="tx1"/>
              </a:solidFill>
              <a:prstDash val="sysDash"/>
              <a:round/>
              <a:headEnd/>
              <a:tailEnd/>
            </a:ln>
          </p:spPr>
          <p:txBody>
            <a:bodyPr/>
            <a:lstStyle/>
            <a:p>
              <a:endParaRPr lang="en-US"/>
            </a:p>
          </p:txBody>
        </p:sp>
        <p:sp>
          <p:nvSpPr>
            <p:cNvPr id="21532" name="Line 42"/>
            <p:cNvSpPr>
              <a:spLocks noChangeShapeType="1"/>
            </p:cNvSpPr>
            <p:nvPr/>
          </p:nvSpPr>
          <p:spPr bwMode="auto">
            <a:xfrm>
              <a:off x="1993900" y="3613150"/>
              <a:ext cx="0" cy="255588"/>
            </a:xfrm>
            <a:prstGeom prst="line">
              <a:avLst/>
            </a:prstGeom>
            <a:noFill/>
            <a:ln w="9525">
              <a:solidFill>
                <a:schemeClr val="tx1"/>
              </a:solidFill>
              <a:prstDash val="sysDash"/>
              <a:round/>
              <a:headEnd/>
              <a:tailEnd type="triangle" w="lg" len="lg"/>
            </a:ln>
          </p:spPr>
          <p:txBody>
            <a:bodyPr/>
            <a:lstStyle/>
            <a:p>
              <a:endParaRPr lang="en-US"/>
            </a:p>
          </p:txBody>
        </p:sp>
        <p:sp>
          <p:nvSpPr>
            <p:cNvPr id="21533" name="Line 43"/>
            <p:cNvSpPr>
              <a:spLocks noChangeShapeType="1"/>
            </p:cNvSpPr>
            <p:nvPr/>
          </p:nvSpPr>
          <p:spPr bwMode="auto">
            <a:xfrm>
              <a:off x="1993900" y="4470400"/>
              <a:ext cx="0" cy="341313"/>
            </a:xfrm>
            <a:prstGeom prst="line">
              <a:avLst/>
            </a:prstGeom>
            <a:noFill/>
            <a:ln w="9525">
              <a:solidFill>
                <a:schemeClr val="tx1"/>
              </a:solidFill>
              <a:prstDash val="sysDash"/>
              <a:round/>
              <a:headEnd type="triangle" w="lg" len="lg"/>
              <a:tailEnd type="none" w="lg" len="lg"/>
            </a:ln>
          </p:spPr>
          <p:txBody>
            <a:bodyPr/>
            <a:lstStyle/>
            <a:p>
              <a:endParaRPr lang="en-US"/>
            </a:p>
          </p:txBody>
        </p:sp>
        <p:sp>
          <p:nvSpPr>
            <p:cNvPr id="21534" name="Line 44"/>
            <p:cNvSpPr>
              <a:spLocks noChangeShapeType="1"/>
            </p:cNvSpPr>
            <p:nvPr/>
          </p:nvSpPr>
          <p:spPr bwMode="auto">
            <a:xfrm>
              <a:off x="1993900" y="3783013"/>
              <a:ext cx="0" cy="771525"/>
            </a:xfrm>
            <a:prstGeom prst="line">
              <a:avLst/>
            </a:prstGeom>
            <a:noFill/>
            <a:ln w="9525">
              <a:solidFill>
                <a:schemeClr val="tx1"/>
              </a:solidFill>
              <a:prstDash val="sysDash"/>
              <a:round/>
              <a:headEnd/>
              <a:tailEnd/>
            </a:ln>
          </p:spPr>
          <p:txBody>
            <a:bodyPr/>
            <a:lstStyle/>
            <a:p>
              <a:endParaRPr lang="en-US"/>
            </a:p>
          </p:txBody>
        </p:sp>
        <p:cxnSp>
          <p:nvCxnSpPr>
            <p:cNvPr id="54" name="Straight Arrow Connector 53"/>
            <p:cNvCxnSpPr/>
            <p:nvPr/>
          </p:nvCxnSpPr>
          <p:spPr>
            <a:xfrm>
              <a:off x="2000245" y="4143375"/>
              <a:ext cx="357177" cy="1587"/>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a:stCxn id="14367" idx="0"/>
            <a:endCxn id="14365" idx="2"/>
          </p:cNvCxnSpPr>
          <p:nvPr/>
        </p:nvCxnSpPr>
        <p:spPr>
          <a:xfrm rot="16200000" flipV="1">
            <a:off x="4306094" y="5372894"/>
            <a:ext cx="212725" cy="4763"/>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9" name="Cloud Callout 58"/>
          <p:cNvSpPr/>
          <p:nvPr/>
        </p:nvSpPr>
        <p:spPr>
          <a:xfrm>
            <a:off x="5867400" y="620713"/>
            <a:ext cx="3025775" cy="504825"/>
          </a:xfrm>
          <a:prstGeom prst="cloudCallout">
            <a:avLst>
              <a:gd name="adj1" fmla="val -10251"/>
              <a:gd name="adj2" fmla="val 1285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200" dirty="0">
                <a:cs typeface="B Titr" pitchFamily="2" charset="-78"/>
              </a:rPr>
              <a:t>تمرکز جغرافیایی تولید کنندگان</a:t>
            </a:r>
            <a:endParaRPr lang="en-US" sz="1200" dirty="0">
              <a:cs typeface="B Titr" pitchFamily="2" charset="-78"/>
            </a:endParaRPr>
          </a:p>
        </p:txBody>
      </p:sp>
      <p:sp>
        <p:nvSpPr>
          <p:cNvPr id="61" name="Cloud Callout 60"/>
          <p:cNvSpPr/>
          <p:nvPr/>
        </p:nvSpPr>
        <p:spPr>
          <a:xfrm>
            <a:off x="179388" y="549275"/>
            <a:ext cx="3024187" cy="503238"/>
          </a:xfrm>
          <a:prstGeom prst="cloudCallout">
            <a:avLst>
              <a:gd name="adj1" fmla="val 2851"/>
              <a:gd name="adj2" fmla="val 1648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100" dirty="0">
                <a:cs typeface="B Titr" pitchFamily="2" charset="-78"/>
              </a:rPr>
              <a:t>تولید و ارائه یک محصول یا خدمت مشابه</a:t>
            </a:r>
            <a:endParaRPr lang="en-US" sz="1100" dirty="0">
              <a:cs typeface="B Titr" pitchFamily="2" charset="-78"/>
            </a:endParaRPr>
          </a:p>
        </p:txBody>
      </p:sp>
      <p:sp>
        <p:nvSpPr>
          <p:cNvPr id="62" name="Cloud Callout 61"/>
          <p:cNvSpPr/>
          <p:nvPr/>
        </p:nvSpPr>
        <p:spPr>
          <a:xfrm>
            <a:off x="6119813" y="6165850"/>
            <a:ext cx="3024187" cy="503238"/>
          </a:xfrm>
          <a:prstGeom prst="cloudCallout">
            <a:avLst>
              <a:gd name="adj1" fmla="val -13779"/>
              <a:gd name="adj2" fmla="val -17681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100" dirty="0">
                <a:cs typeface="B Titr" pitchFamily="2" charset="-78"/>
              </a:rPr>
              <a:t>وجود روابط و همکاری بین بنگاهها</a:t>
            </a:r>
            <a:endParaRPr lang="en-US" sz="1100" dirty="0">
              <a:cs typeface="B Titr" pitchFamily="2" charset="-78"/>
            </a:endParaRPr>
          </a:p>
        </p:txBody>
      </p:sp>
      <p:sp>
        <p:nvSpPr>
          <p:cNvPr id="63" name="Cloud Callout 62"/>
          <p:cNvSpPr/>
          <p:nvPr/>
        </p:nvSpPr>
        <p:spPr>
          <a:xfrm>
            <a:off x="250825" y="6165850"/>
            <a:ext cx="3025775" cy="503238"/>
          </a:xfrm>
          <a:prstGeom prst="cloudCallout">
            <a:avLst>
              <a:gd name="adj1" fmla="val 3858"/>
              <a:gd name="adj2" fmla="val -1828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100" dirty="0">
                <a:cs typeface="B Titr" pitchFamily="2" charset="-78"/>
              </a:rPr>
              <a:t>چالشها و فرصت های مشترک برای بنگاهها</a:t>
            </a:r>
            <a:endParaRPr lang="en-US" sz="1100" dirty="0">
              <a:cs typeface="B Titr" pitchFamily="2" charset="-78"/>
            </a:endParaRPr>
          </a:p>
        </p:txBody>
      </p:sp>
    </p:spTree>
    <p:extLst>
      <p:ext uri="{BB962C8B-B14F-4D97-AF65-F5344CB8AC3E}">
        <p14:creationId xmlns:p14="http://schemas.microsoft.com/office/powerpoint/2010/main" val="458939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365"/>
                                        </p:tgtEl>
                                        <p:attrNameLst>
                                          <p:attrName>style.visibility</p:attrName>
                                        </p:attrNameLst>
                                      </p:cBhvr>
                                      <p:to>
                                        <p:strVal val="visible"/>
                                      </p:to>
                                    </p:set>
                                    <p:animEffect transition="in" filter="wipe(down)">
                                      <p:cBhvr>
                                        <p:cTn id="17" dur="500"/>
                                        <p:tgtEl>
                                          <p:spTgt spid="143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359">
                                            <p:txEl>
                                              <p:pRg st="0" end="0"/>
                                            </p:txEl>
                                          </p:spTgt>
                                        </p:tgtEl>
                                        <p:attrNameLst>
                                          <p:attrName>style.visibility</p:attrName>
                                        </p:attrNameLst>
                                      </p:cBhvr>
                                      <p:to>
                                        <p:strVal val="visible"/>
                                      </p:to>
                                    </p:set>
                                    <p:animEffect transition="in" filter="wipe(down)">
                                      <p:cBhvr>
                                        <p:cTn id="22" dur="500"/>
                                        <p:tgtEl>
                                          <p:spTgt spid="1435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64">
                                            <p:bg/>
                                          </p:spTgt>
                                        </p:tgtEl>
                                        <p:attrNameLst>
                                          <p:attrName>style.visibility</p:attrName>
                                        </p:attrNameLst>
                                      </p:cBhvr>
                                      <p:to>
                                        <p:strVal val="visible"/>
                                      </p:to>
                                    </p:set>
                                    <p:animEffect transition="in" filter="wipe(down)">
                                      <p:cBhvr>
                                        <p:cTn id="27" dur="500"/>
                                        <p:tgtEl>
                                          <p:spTgt spid="14364">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364">
                                            <p:txEl>
                                              <p:pRg st="0" end="0"/>
                                            </p:txEl>
                                          </p:spTgt>
                                        </p:tgtEl>
                                        <p:attrNameLst>
                                          <p:attrName>style.visibility</p:attrName>
                                        </p:attrNameLst>
                                      </p:cBhvr>
                                      <p:to>
                                        <p:strVal val="visible"/>
                                      </p:to>
                                    </p:set>
                                    <p:animEffect transition="in" filter="wipe(down)">
                                      <p:cBhvr>
                                        <p:cTn id="30" dur="500"/>
                                        <p:tgtEl>
                                          <p:spTgt spid="1436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384">
                                            <p:bg/>
                                          </p:spTgt>
                                        </p:tgtEl>
                                        <p:attrNameLst>
                                          <p:attrName>style.visibility</p:attrName>
                                        </p:attrNameLst>
                                      </p:cBhvr>
                                      <p:to>
                                        <p:strVal val="visible"/>
                                      </p:to>
                                    </p:set>
                                    <p:animEffect transition="in" filter="wipe(down)">
                                      <p:cBhvr>
                                        <p:cTn id="35" dur="500"/>
                                        <p:tgtEl>
                                          <p:spTgt spid="14384">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384">
                                            <p:txEl>
                                              <p:pRg st="0" end="0"/>
                                            </p:txEl>
                                          </p:spTgt>
                                        </p:tgtEl>
                                        <p:attrNameLst>
                                          <p:attrName>style.visibility</p:attrName>
                                        </p:attrNameLst>
                                      </p:cBhvr>
                                      <p:to>
                                        <p:strVal val="visible"/>
                                      </p:to>
                                    </p:set>
                                    <p:animEffect transition="in" filter="wipe(down)">
                                      <p:cBhvr>
                                        <p:cTn id="38" dur="500"/>
                                        <p:tgtEl>
                                          <p:spTgt spid="1438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340">
                                            <p:txEl>
                                              <p:pRg st="0" end="0"/>
                                            </p:txEl>
                                          </p:spTgt>
                                        </p:tgtEl>
                                        <p:attrNameLst>
                                          <p:attrName>style.visibility</p:attrName>
                                        </p:attrNameLst>
                                      </p:cBhvr>
                                      <p:to>
                                        <p:strVal val="visible"/>
                                      </p:to>
                                    </p:set>
                                    <p:animEffect transition="in" filter="wipe(down)">
                                      <p:cBhvr>
                                        <p:cTn id="48" dur="500"/>
                                        <p:tgtEl>
                                          <p:spTgt spid="1434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361">
                                            <p:bg/>
                                          </p:spTgt>
                                        </p:tgtEl>
                                        <p:attrNameLst>
                                          <p:attrName>style.visibility</p:attrName>
                                        </p:attrNameLst>
                                      </p:cBhvr>
                                      <p:to>
                                        <p:strVal val="visible"/>
                                      </p:to>
                                    </p:set>
                                    <p:animEffect transition="in" filter="wipe(down)">
                                      <p:cBhvr>
                                        <p:cTn id="53" dur="500"/>
                                        <p:tgtEl>
                                          <p:spTgt spid="14361">
                                            <p:bg/>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4361">
                                            <p:txEl>
                                              <p:pRg st="0" end="0"/>
                                            </p:txEl>
                                          </p:spTgt>
                                        </p:tgtEl>
                                        <p:attrNameLst>
                                          <p:attrName>style.visibility</p:attrName>
                                        </p:attrNameLst>
                                      </p:cBhvr>
                                      <p:to>
                                        <p:strVal val="visible"/>
                                      </p:to>
                                    </p:set>
                                    <p:animEffect transition="in" filter="wipe(down)">
                                      <p:cBhvr>
                                        <p:cTn id="56" dur="500"/>
                                        <p:tgtEl>
                                          <p:spTgt spid="1436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362">
                                            <p:bg/>
                                          </p:spTgt>
                                        </p:tgtEl>
                                        <p:attrNameLst>
                                          <p:attrName>style.visibility</p:attrName>
                                        </p:attrNameLst>
                                      </p:cBhvr>
                                      <p:to>
                                        <p:strVal val="visible"/>
                                      </p:to>
                                    </p:set>
                                    <p:animEffect transition="in" filter="wipe(down)">
                                      <p:cBhvr>
                                        <p:cTn id="61" dur="500"/>
                                        <p:tgtEl>
                                          <p:spTgt spid="14362">
                                            <p:bg/>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4362">
                                            <p:txEl>
                                              <p:pRg st="0" end="0"/>
                                            </p:txEl>
                                          </p:spTgt>
                                        </p:tgtEl>
                                        <p:attrNameLst>
                                          <p:attrName>style.visibility</p:attrName>
                                        </p:attrNameLst>
                                      </p:cBhvr>
                                      <p:to>
                                        <p:strVal val="visible"/>
                                      </p:to>
                                    </p:set>
                                    <p:animEffect transition="in" filter="wipe(down)">
                                      <p:cBhvr>
                                        <p:cTn id="64" dur="500"/>
                                        <p:tgtEl>
                                          <p:spTgt spid="1436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down)">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360">
                                            <p:txEl>
                                              <p:pRg st="0" end="0"/>
                                            </p:txEl>
                                          </p:spTgt>
                                        </p:tgtEl>
                                        <p:attrNameLst>
                                          <p:attrName>style.visibility</p:attrName>
                                        </p:attrNameLst>
                                      </p:cBhvr>
                                      <p:to>
                                        <p:strVal val="visible"/>
                                      </p:to>
                                    </p:set>
                                    <p:animEffect transition="in" filter="wipe(down)">
                                      <p:cBhvr>
                                        <p:cTn id="74" dur="500"/>
                                        <p:tgtEl>
                                          <p:spTgt spid="1436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4367">
                                            <p:bg/>
                                          </p:spTgt>
                                        </p:tgtEl>
                                        <p:attrNameLst>
                                          <p:attrName>style.visibility</p:attrName>
                                        </p:attrNameLst>
                                      </p:cBhvr>
                                      <p:to>
                                        <p:strVal val="visible"/>
                                      </p:to>
                                    </p:set>
                                    <p:animEffect transition="in" filter="wipe(down)">
                                      <p:cBhvr>
                                        <p:cTn id="79" dur="500"/>
                                        <p:tgtEl>
                                          <p:spTgt spid="14367">
                                            <p:bg/>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4367">
                                            <p:txEl>
                                              <p:pRg st="0" end="0"/>
                                            </p:txEl>
                                          </p:spTgt>
                                        </p:tgtEl>
                                        <p:attrNameLst>
                                          <p:attrName>style.visibility</p:attrName>
                                        </p:attrNameLst>
                                      </p:cBhvr>
                                      <p:to>
                                        <p:strVal val="visible"/>
                                      </p:to>
                                    </p:set>
                                    <p:animEffect transition="in" filter="wipe(down)">
                                      <p:cBhvr>
                                        <p:cTn id="82" dur="500"/>
                                        <p:tgtEl>
                                          <p:spTgt spid="14367">
                                            <p:txEl>
                                              <p:pRg st="0" end="0"/>
                                            </p:txEl>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4367">
                                            <p:txEl>
                                              <p:pRg st="1" end="1"/>
                                            </p:txEl>
                                          </p:spTgt>
                                        </p:tgtEl>
                                        <p:attrNameLst>
                                          <p:attrName>style.visibility</p:attrName>
                                        </p:attrNameLst>
                                      </p:cBhvr>
                                      <p:to>
                                        <p:strVal val="visible"/>
                                      </p:to>
                                    </p:set>
                                    <p:animEffect transition="in" filter="wipe(down)">
                                      <p:cBhvr>
                                        <p:cTn id="85" dur="500"/>
                                        <p:tgtEl>
                                          <p:spTgt spid="14367">
                                            <p:txEl>
                                              <p:pRg st="1" end="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down)">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4366">
                                            <p:bg/>
                                          </p:spTgt>
                                        </p:tgtEl>
                                        <p:attrNameLst>
                                          <p:attrName>style.visibility</p:attrName>
                                        </p:attrNameLst>
                                      </p:cBhvr>
                                      <p:to>
                                        <p:strVal val="visible"/>
                                      </p:to>
                                    </p:set>
                                    <p:animEffect transition="in" filter="wipe(down)">
                                      <p:cBhvr>
                                        <p:cTn id="95" dur="500"/>
                                        <p:tgtEl>
                                          <p:spTgt spid="14366">
                                            <p:bg/>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4366">
                                            <p:txEl>
                                              <p:pRg st="0" end="0"/>
                                            </p:txEl>
                                          </p:spTgt>
                                        </p:tgtEl>
                                        <p:attrNameLst>
                                          <p:attrName>style.visibility</p:attrName>
                                        </p:attrNameLst>
                                      </p:cBhvr>
                                      <p:to>
                                        <p:strVal val="visible"/>
                                      </p:to>
                                    </p:set>
                                    <p:animEffect transition="in" filter="wipe(down)">
                                      <p:cBhvr>
                                        <p:cTn id="98" dur="500"/>
                                        <p:tgtEl>
                                          <p:spTgt spid="14366">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4383"/>
                                        </p:tgtEl>
                                        <p:attrNameLst>
                                          <p:attrName>style.visibility</p:attrName>
                                        </p:attrNameLst>
                                      </p:cBhvr>
                                      <p:to>
                                        <p:strVal val="visible"/>
                                      </p:to>
                                    </p:set>
                                    <p:animEffect transition="in" filter="wipe(down)">
                                      <p:cBhvr>
                                        <p:cTn id="103" dur="500"/>
                                        <p:tgtEl>
                                          <p:spTgt spid="1438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4385"/>
                                        </p:tgtEl>
                                        <p:attrNameLst>
                                          <p:attrName>style.visibility</p:attrName>
                                        </p:attrNameLst>
                                      </p:cBhvr>
                                      <p:to>
                                        <p:strVal val="visible"/>
                                      </p:to>
                                    </p:set>
                                    <p:animEffect transition="in" filter="wipe(down)">
                                      <p:cBhvr>
                                        <p:cTn id="108" dur="500"/>
                                        <p:tgtEl>
                                          <p:spTgt spid="14385"/>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14368">
                                            <p:txEl>
                                              <p:pRg st="0" end="0"/>
                                            </p:txEl>
                                          </p:spTgt>
                                        </p:tgtEl>
                                        <p:attrNameLst>
                                          <p:attrName>style.visibility</p:attrName>
                                        </p:attrNameLst>
                                      </p:cBhvr>
                                      <p:to>
                                        <p:strVal val="visible"/>
                                      </p:to>
                                    </p:set>
                                    <p:animEffect transition="in" filter="wipe(down)">
                                      <p:cBhvr>
                                        <p:cTn id="113" dur="500"/>
                                        <p:tgtEl>
                                          <p:spTgt spid="14368">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14369">
                                            <p:txEl>
                                              <p:pRg st="0" end="0"/>
                                            </p:txEl>
                                          </p:spTgt>
                                        </p:tgtEl>
                                        <p:attrNameLst>
                                          <p:attrName>style.visibility</p:attrName>
                                        </p:attrNameLst>
                                      </p:cBhvr>
                                      <p:to>
                                        <p:strVal val="visible"/>
                                      </p:to>
                                    </p:set>
                                    <p:animEffect transition="in" filter="wipe(down)">
                                      <p:cBhvr>
                                        <p:cTn id="118" dur="500"/>
                                        <p:tgtEl>
                                          <p:spTgt spid="14369">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grpId="0" nodeType="clickEffect">
                                  <p:stCondLst>
                                    <p:cond delay="0"/>
                                  </p:stCondLst>
                                  <p:childTnLst>
                                    <p:set>
                                      <p:cBhvr>
                                        <p:cTn id="122" dur="1" fill="hold">
                                          <p:stCondLst>
                                            <p:cond delay="0"/>
                                          </p:stCondLst>
                                        </p:cTn>
                                        <p:tgtEl>
                                          <p:spTgt spid="59">
                                            <p:bg/>
                                          </p:spTgt>
                                        </p:tgtEl>
                                        <p:attrNameLst>
                                          <p:attrName>style.visibility</p:attrName>
                                        </p:attrNameLst>
                                      </p:cBhvr>
                                      <p:to>
                                        <p:strVal val="visible"/>
                                      </p:to>
                                    </p:set>
                                    <p:animEffect transition="in" filter="wipe(down)">
                                      <p:cBhvr>
                                        <p:cTn id="123" dur="500"/>
                                        <p:tgtEl>
                                          <p:spTgt spid="59">
                                            <p:bg/>
                                          </p:spTgt>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59">
                                            <p:txEl>
                                              <p:pRg st="0" end="0"/>
                                            </p:txEl>
                                          </p:spTgt>
                                        </p:tgtEl>
                                        <p:attrNameLst>
                                          <p:attrName>style.visibility</p:attrName>
                                        </p:attrNameLst>
                                      </p:cBhvr>
                                      <p:to>
                                        <p:strVal val="visible"/>
                                      </p:to>
                                    </p:set>
                                    <p:animEffect transition="in" filter="wipe(down)">
                                      <p:cBhvr>
                                        <p:cTn id="126" dur="500"/>
                                        <p:tgtEl>
                                          <p:spTgt spid="59">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61">
                                            <p:bg/>
                                          </p:spTgt>
                                        </p:tgtEl>
                                        <p:attrNameLst>
                                          <p:attrName>style.visibility</p:attrName>
                                        </p:attrNameLst>
                                      </p:cBhvr>
                                      <p:to>
                                        <p:strVal val="visible"/>
                                      </p:to>
                                    </p:set>
                                    <p:animEffect transition="in" filter="wipe(down)">
                                      <p:cBhvr>
                                        <p:cTn id="131" dur="500"/>
                                        <p:tgtEl>
                                          <p:spTgt spid="61">
                                            <p:bg/>
                                          </p:spTgt>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61">
                                            <p:txEl>
                                              <p:pRg st="0" end="0"/>
                                            </p:txEl>
                                          </p:spTgt>
                                        </p:tgtEl>
                                        <p:attrNameLst>
                                          <p:attrName>style.visibility</p:attrName>
                                        </p:attrNameLst>
                                      </p:cBhvr>
                                      <p:to>
                                        <p:strVal val="visible"/>
                                      </p:to>
                                    </p:set>
                                    <p:animEffect transition="in" filter="wipe(down)">
                                      <p:cBhvr>
                                        <p:cTn id="134" dur="500"/>
                                        <p:tgtEl>
                                          <p:spTgt spid="61">
                                            <p:txEl>
                                              <p:pRg st="0" end="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62">
                                            <p:bg/>
                                          </p:spTgt>
                                        </p:tgtEl>
                                        <p:attrNameLst>
                                          <p:attrName>style.visibility</p:attrName>
                                        </p:attrNameLst>
                                      </p:cBhvr>
                                      <p:to>
                                        <p:strVal val="visible"/>
                                      </p:to>
                                    </p:set>
                                    <p:animEffect transition="in" filter="wipe(down)">
                                      <p:cBhvr>
                                        <p:cTn id="139" dur="500"/>
                                        <p:tgtEl>
                                          <p:spTgt spid="62">
                                            <p:bg/>
                                          </p:spTgt>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62">
                                            <p:txEl>
                                              <p:pRg st="0" end="0"/>
                                            </p:txEl>
                                          </p:spTgt>
                                        </p:tgtEl>
                                        <p:attrNameLst>
                                          <p:attrName>style.visibility</p:attrName>
                                        </p:attrNameLst>
                                      </p:cBhvr>
                                      <p:to>
                                        <p:strVal val="visible"/>
                                      </p:to>
                                    </p:set>
                                    <p:animEffect transition="in" filter="wipe(down)">
                                      <p:cBhvr>
                                        <p:cTn id="142" dur="500"/>
                                        <p:tgtEl>
                                          <p:spTgt spid="62">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grpId="0" nodeType="clickEffect">
                                  <p:stCondLst>
                                    <p:cond delay="0"/>
                                  </p:stCondLst>
                                  <p:childTnLst>
                                    <p:set>
                                      <p:cBhvr>
                                        <p:cTn id="146" dur="1" fill="hold">
                                          <p:stCondLst>
                                            <p:cond delay="0"/>
                                          </p:stCondLst>
                                        </p:cTn>
                                        <p:tgtEl>
                                          <p:spTgt spid="63">
                                            <p:bg/>
                                          </p:spTgt>
                                        </p:tgtEl>
                                        <p:attrNameLst>
                                          <p:attrName>style.visibility</p:attrName>
                                        </p:attrNameLst>
                                      </p:cBhvr>
                                      <p:to>
                                        <p:strVal val="visible"/>
                                      </p:to>
                                    </p:set>
                                    <p:animEffect transition="in" filter="wipe(down)">
                                      <p:cBhvr>
                                        <p:cTn id="147" dur="500"/>
                                        <p:tgtEl>
                                          <p:spTgt spid="63">
                                            <p:bg/>
                                          </p:spTgt>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63">
                                            <p:txEl>
                                              <p:pRg st="0" end="0"/>
                                            </p:txEl>
                                          </p:spTgt>
                                        </p:tgtEl>
                                        <p:attrNameLst>
                                          <p:attrName>style.visibility</p:attrName>
                                        </p:attrNameLst>
                                      </p:cBhvr>
                                      <p:to>
                                        <p:strVal val="visible"/>
                                      </p:to>
                                    </p:set>
                                    <p:animEffect transition="in" filter="wipe(down)">
                                      <p:cBhvr>
                                        <p:cTn id="150"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allAtOnce"/>
      <p:bldP spid="14359" grpId="0" build="allAtOnce"/>
      <p:bldP spid="14360" grpId="0" build="allAtOnce"/>
      <p:bldP spid="14361" grpId="0" build="allAtOnce" animBg="1"/>
      <p:bldP spid="14362" grpId="0" build="allAtOnce" animBg="1"/>
      <p:bldP spid="14364" grpId="0" build="allAtOnce" animBg="1"/>
      <p:bldP spid="14365" grpId="0" animBg="1"/>
      <p:bldP spid="14366" grpId="0" build="allAtOnce" animBg="1"/>
      <p:bldP spid="14367" grpId="0" build="allAtOnce" animBg="1"/>
      <p:bldP spid="14368" grpId="0" build="allAtOnce"/>
      <p:bldP spid="14369" grpId="0" build="allAtOnce"/>
      <p:bldP spid="14383" grpId="0" animBg="1"/>
      <p:bldP spid="14384" grpId="0" build="allAtOnce" animBg="1"/>
      <p:bldP spid="14385" grpId="0" animBg="1"/>
      <p:bldP spid="59" grpId="0" build="allAtOnce" animBg="1"/>
      <p:bldP spid="61" grpId="0" build="allAtOnce" animBg="1"/>
      <p:bldP spid="62" grpId="0" build="allAtOnce" animBg="1"/>
      <p:bldP spid="63" grpId="0" build="allAtOnce"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272895"/>
            <a:ext cx="9144000" cy="11233845"/>
          </a:xfrm>
          <a:prstGeom prst="rect">
            <a:avLst/>
          </a:prstGeom>
          <a:noFill/>
          <a:ln w="9525">
            <a:noFill/>
            <a:miter lim="800000"/>
            <a:headEnd/>
            <a:tailEnd/>
          </a:ln>
        </p:spPr>
        <p:txBody>
          <a:bodyPr anchor="ctr">
            <a:spAutoFit/>
          </a:bodyPr>
          <a:lstStyle/>
          <a:p>
            <a:pPr algn="ctr" rtl="1">
              <a:defRPr/>
            </a:pPr>
            <a:endParaRPr lang="fa-IR" sz="3150" b="1" dirty="0" smtClean="0">
              <a:solidFill>
                <a:srgbClr val="0000FF"/>
              </a:solidFill>
              <a:effectLst>
                <a:outerShdw blurRad="50800" dist="38100" algn="tr" rotWithShape="0">
                  <a:prstClr val="black">
                    <a:alpha val="40000"/>
                  </a:prstClr>
                </a:outerShdw>
              </a:effectLst>
              <a:cs typeface="B Titr" pitchFamily="2" charset="-78"/>
            </a:endParaRPr>
          </a:p>
          <a:p>
            <a:pPr algn="ctr" rtl="1">
              <a:defRPr/>
            </a:pPr>
            <a:endParaRPr lang="fa-IR" sz="3150" b="1" dirty="0">
              <a:solidFill>
                <a:srgbClr val="0000FF"/>
              </a:solidFill>
              <a:effectLst>
                <a:outerShdw blurRad="50800" dist="38100" algn="tr" rotWithShape="0">
                  <a:prstClr val="black">
                    <a:alpha val="40000"/>
                  </a:prstClr>
                </a:outerShdw>
              </a:effectLst>
              <a:cs typeface="B Titr" pitchFamily="2" charset="-78"/>
            </a:endParaRPr>
          </a:p>
          <a:p>
            <a:pPr algn="ctr" rtl="1">
              <a:defRPr/>
            </a:pPr>
            <a:endParaRPr lang="fa-IR" sz="3150" b="1" dirty="0" smtClean="0">
              <a:solidFill>
                <a:srgbClr val="0000FF"/>
              </a:solidFill>
              <a:effectLst>
                <a:outerShdw blurRad="50800" dist="38100" algn="tr" rotWithShape="0">
                  <a:prstClr val="black">
                    <a:alpha val="40000"/>
                  </a:prstClr>
                </a:outerShdw>
              </a:effectLst>
              <a:cs typeface="B Titr" pitchFamily="2" charset="-78"/>
            </a:endParaRPr>
          </a:p>
          <a:p>
            <a:pPr algn="ctr" rtl="1">
              <a:defRPr/>
            </a:pPr>
            <a:r>
              <a:rPr lang="fa-IR" sz="3150" b="1" dirty="0" smtClean="0">
                <a:solidFill>
                  <a:srgbClr val="0000FF"/>
                </a:solidFill>
                <a:effectLst>
                  <a:outerShdw blurRad="50800" dist="38100" algn="tr" rotWithShape="0">
                    <a:prstClr val="black">
                      <a:alpha val="40000"/>
                    </a:prstClr>
                  </a:outerShdw>
                </a:effectLst>
                <a:cs typeface="B Titr" pitchFamily="2" charset="-78"/>
              </a:rPr>
              <a:t>تعاون،خوشه سازی و شبکه سازی در کسب وکارهای کارآفرینانه</a:t>
            </a:r>
          </a:p>
          <a:p>
            <a:pPr algn="ctr" rtl="1">
              <a:defRPr/>
            </a:pPr>
            <a:r>
              <a:rPr lang="fa-IR" sz="2800" b="1" dirty="0" smtClean="0">
                <a:solidFill>
                  <a:srgbClr val="003300"/>
                </a:solidFill>
                <a:effectLst>
                  <a:outerShdw blurRad="50800" dist="38100" algn="tr" rotWithShape="0">
                    <a:prstClr val="black">
                      <a:alpha val="40000"/>
                    </a:prstClr>
                  </a:outerShdw>
                </a:effectLst>
                <a:cs typeface="B Titr" pitchFamily="2" charset="-78"/>
              </a:rPr>
              <a:t>(الگوهای ساماندهی و توسعه</a:t>
            </a:r>
            <a:r>
              <a:rPr lang="en-US" sz="2800" b="1" dirty="0" smtClean="0">
                <a:solidFill>
                  <a:srgbClr val="003300"/>
                </a:solidFill>
                <a:effectLst>
                  <a:outerShdw blurRad="50800" dist="38100" algn="tr" rotWithShape="0">
                    <a:prstClr val="black">
                      <a:alpha val="40000"/>
                    </a:prstClr>
                  </a:outerShdw>
                </a:effectLst>
                <a:cs typeface="B Titr" pitchFamily="2" charset="-78"/>
              </a:rPr>
              <a:t>SME</a:t>
            </a:r>
            <a:r>
              <a:rPr lang="fa-IR" sz="2800" b="1" dirty="0" smtClean="0">
                <a:solidFill>
                  <a:srgbClr val="003300"/>
                </a:solidFill>
                <a:effectLst>
                  <a:outerShdw blurRad="50800" dist="38100" algn="tr" rotWithShape="0">
                    <a:prstClr val="black">
                      <a:alpha val="40000"/>
                    </a:prstClr>
                  </a:outerShdw>
                </a:effectLst>
                <a:cs typeface="B Titr" pitchFamily="2" charset="-78"/>
              </a:rPr>
              <a:t>  ها بر اساس مدل کسب وکارتعاونی )</a:t>
            </a:r>
          </a:p>
          <a:p>
            <a:pPr>
              <a:defRPr/>
            </a:pPr>
            <a:endParaRPr lang="fa-IR" sz="2000" dirty="0">
              <a:effectLst>
                <a:outerShdw blurRad="50800" dist="38100" algn="tr" rotWithShape="0">
                  <a:prstClr val="black">
                    <a:alpha val="40000"/>
                  </a:prstClr>
                </a:outerShdw>
              </a:effectLst>
              <a:cs typeface="B Davat" pitchFamily="2" charset="-78"/>
            </a:endParaRPr>
          </a:p>
          <a:p>
            <a:pPr algn="r" rtl="1">
              <a:defRPr/>
            </a:pPr>
            <a:endParaRPr lang="fa-IR" sz="3000" dirty="0" smtClean="0">
              <a:solidFill>
                <a:srgbClr val="008000"/>
              </a:solidFill>
              <a:cs typeface="B Titr" pitchFamily="2" charset="-78"/>
            </a:endParaRPr>
          </a:p>
          <a:p>
            <a:pPr algn="r" rtl="1">
              <a:defRPr/>
            </a:pPr>
            <a:r>
              <a:rPr lang="fa-IR" sz="3000" dirty="0" smtClean="0">
                <a:solidFill>
                  <a:srgbClr val="008000"/>
                </a:solidFill>
                <a:cs typeface="B Titr" pitchFamily="2" charset="-78"/>
              </a:rPr>
              <a:t>مدرس؛</a:t>
            </a:r>
          </a:p>
          <a:p>
            <a:pPr algn="r" rtl="1">
              <a:defRPr/>
            </a:pPr>
            <a:r>
              <a:rPr lang="fa-IR" sz="2800" b="1" dirty="0" smtClean="0">
                <a:cs typeface="B Traffic" pitchFamily="2" charset="-78"/>
              </a:rPr>
              <a:t>                                                     </a:t>
            </a:r>
            <a:r>
              <a:rPr lang="fa-IR" sz="3200" b="1" dirty="0">
                <a:solidFill>
                  <a:srgbClr val="006600"/>
                </a:solidFill>
                <a:cs typeface="B Titr" pitchFamily="2" charset="-78"/>
              </a:rPr>
              <a:t>مسلم خاني</a:t>
            </a:r>
          </a:p>
          <a:p>
            <a:pPr algn="ctr" rtl="1">
              <a:defRPr/>
            </a:pPr>
            <a:r>
              <a:rPr lang="fa-IR" sz="3000" b="1" dirty="0">
                <a:solidFill>
                  <a:srgbClr val="006600"/>
                </a:solidFill>
                <a:cs typeface="Lotus" pitchFamily="2" charset="-78"/>
              </a:rPr>
              <a:t>- </a:t>
            </a:r>
            <a:r>
              <a:rPr lang="fa-IR" sz="2400" b="1" dirty="0">
                <a:solidFill>
                  <a:srgbClr val="006600"/>
                </a:solidFill>
                <a:cs typeface="Lotus" pitchFamily="2" charset="-78"/>
              </a:rPr>
              <a:t>کارشناس </a:t>
            </a:r>
            <a:r>
              <a:rPr lang="fa-IR" sz="2400" b="1" dirty="0" smtClean="0">
                <a:solidFill>
                  <a:srgbClr val="006600"/>
                </a:solidFill>
                <a:cs typeface="Lotus" pitchFamily="2" charset="-78"/>
              </a:rPr>
              <a:t>عالي کارآفريني</a:t>
            </a:r>
            <a:endParaRPr lang="fa-IR" sz="2400" b="1" dirty="0">
              <a:solidFill>
                <a:srgbClr val="006600"/>
              </a:solidFill>
              <a:cs typeface="Lotus" pitchFamily="2" charset="-78"/>
            </a:endParaRPr>
          </a:p>
          <a:p>
            <a:pPr algn="ctr" rtl="1">
              <a:defRPr/>
            </a:pPr>
            <a:r>
              <a:rPr lang="fa-IR" sz="2400" b="1" dirty="0">
                <a:solidFill>
                  <a:srgbClr val="006600"/>
                </a:solidFill>
                <a:cs typeface="Lotus" pitchFamily="2" charset="-78"/>
              </a:rPr>
              <a:t>-  پژوهشگر برتر ملی در حوزه خلاقیت،نوآوری و کارآفرینی  </a:t>
            </a:r>
          </a:p>
          <a:p>
            <a:pPr algn="ctr" rtl="1">
              <a:buFontTx/>
              <a:buChar char="-"/>
              <a:defRPr/>
            </a:pPr>
            <a:r>
              <a:rPr lang="fa-IR" sz="2400" b="1" dirty="0">
                <a:solidFill>
                  <a:srgbClr val="006600"/>
                </a:solidFill>
                <a:cs typeface="Lotus" pitchFamily="2" charset="-78"/>
              </a:rPr>
              <a:t>مربي و  مشاور مهارت هاي كسب و كار و كارآفريني </a:t>
            </a:r>
            <a:r>
              <a:rPr lang="en-US" sz="2400" b="1" dirty="0">
                <a:solidFill>
                  <a:srgbClr val="006600"/>
                </a:solidFill>
                <a:cs typeface="Lotus" pitchFamily="2" charset="-78"/>
              </a:rPr>
              <a:t/>
            </a:r>
            <a:br>
              <a:rPr lang="en-US" sz="2400" b="1" dirty="0">
                <a:solidFill>
                  <a:srgbClr val="006600"/>
                </a:solidFill>
                <a:cs typeface="Lotus" pitchFamily="2" charset="-78"/>
              </a:rPr>
            </a:br>
            <a:r>
              <a:rPr lang="fa-IR" sz="2400" b="1" dirty="0">
                <a:solidFill>
                  <a:srgbClr val="006600"/>
                </a:solidFill>
                <a:cs typeface="Lotus" pitchFamily="2" charset="-78"/>
              </a:rPr>
              <a:t> بر اساس الگوهاي :گام به گام،</a:t>
            </a:r>
            <a:r>
              <a:rPr lang="en-US" sz="2400" b="1" dirty="0">
                <a:solidFill>
                  <a:srgbClr val="006600"/>
                </a:solidFill>
                <a:cs typeface="Lotus" pitchFamily="2" charset="-78"/>
              </a:rPr>
              <a:t>NFTE </a:t>
            </a:r>
            <a:r>
              <a:rPr lang="fa-IR" sz="2400" b="1" dirty="0">
                <a:solidFill>
                  <a:srgbClr val="006600"/>
                </a:solidFill>
                <a:cs typeface="Lotus" pitchFamily="2" charset="-78"/>
              </a:rPr>
              <a:t>،</a:t>
            </a:r>
            <a:r>
              <a:rPr lang="en-US" sz="2400" b="1" dirty="0">
                <a:solidFill>
                  <a:srgbClr val="006600"/>
                </a:solidFill>
                <a:cs typeface="Lotus" pitchFamily="2" charset="-78"/>
              </a:rPr>
              <a:t> KAB </a:t>
            </a:r>
            <a:r>
              <a:rPr lang="fa-IR" sz="2400" b="1" dirty="0">
                <a:solidFill>
                  <a:srgbClr val="006600"/>
                </a:solidFill>
                <a:cs typeface="Lotus" pitchFamily="2" charset="-78"/>
              </a:rPr>
              <a:t>و</a:t>
            </a:r>
            <a:r>
              <a:rPr lang="en-US" sz="2400" b="1" dirty="0">
                <a:solidFill>
                  <a:srgbClr val="006600"/>
                </a:solidFill>
                <a:cs typeface="Lotus" pitchFamily="2" charset="-78"/>
              </a:rPr>
              <a:t>SIYB </a:t>
            </a:r>
            <a:r>
              <a:rPr lang="fa-IR" sz="2400" b="1" dirty="0">
                <a:solidFill>
                  <a:srgbClr val="006600"/>
                </a:solidFill>
                <a:cs typeface="Lotus" pitchFamily="2" charset="-78"/>
              </a:rPr>
              <a:t> </a:t>
            </a:r>
          </a:p>
          <a:p>
            <a:pPr algn="ctr" rtl="1">
              <a:buFontTx/>
              <a:buChar char="-"/>
              <a:defRPr/>
            </a:pPr>
            <a:r>
              <a:rPr lang="fa-IR" sz="2400" b="1" dirty="0">
                <a:solidFill>
                  <a:srgbClr val="006600"/>
                </a:solidFill>
                <a:cs typeface="Lotus" pitchFamily="2" charset="-78"/>
              </a:rPr>
              <a:t>مدرس كارگاه هاي آموزشي خلاقيت و ذهن انگيزي و پرورش ايده</a:t>
            </a:r>
          </a:p>
          <a:p>
            <a:pPr algn="ctr" rtl="1">
              <a:buFontTx/>
              <a:buChar char="-"/>
              <a:defRPr/>
            </a:pPr>
            <a:r>
              <a:rPr lang="fa-IR" sz="2400" b="1" dirty="0" smtClean="0">
                <a:solidFill>
                  <a:srgbClr val="006600"/>
                </a:solidFill>
                <a:cs typeface="Lotus" pitchFamily="2" charset="-78"/>
              </a:rPr>
              <a:t> مدرس </a:t>
            </a:r>
            <a:r>
              <a:rPr lang="fa-IR" sz="2400" b="1" dirty="0">
                <a:solidFill>
                  <a:srgbClr val="006600"/>
                </a:solidFill>
                <a:cs typeface="Lotus" pitchFamily="2" charset="-78"/>
              </a:rPr>
              <a:t>سمينارهاي آموزشي مهارت هاي مديريتي و كارآفريني سازماني </a:t>
            </a:r>
            <a:endParaRPr lang="fa-IR" sz="2400" b="1" dirty="0" smtClean="0">
              <a:solidFill>
                <a:srgbClr val="006600"/>
              </a:solidFill>
              <a:cs typeface="Lotus" pitchFamily="2" charset="-78"/>
            </a:endParaRPr>
          </a:p>
          <a:p>
            <a:pPr algn="ctr" rtl="1">
              <a:buFontTx/>
              <a:buChar char="-"/>
              <a:defRPr/>
            </a:pPr>
            <a:r>
              <a:rPr lang="fa-IR" sz="2400" b="1" dirty="0" smtClean="0">
                <a:solidFill>
                  <a:srgbClr val="006600"/>
                </a:solidFill>
                <a:cs typeface="Lotus" pitchFamily="2" charset="-78"/>
              </a:rPr>
              <a:t> مشاور و مربی ایده یابی و پرورش ایده های کارآفرینانه </a:t>
            </a:r>
          </a:p>
          <a:p>
            <a:pPr algn="ctr" rtl="1">
              <a:buFontTx/>
              <a:buChar char="-"/>
              <a:defRPr/>
            </a:pPr>
            <a:r>
              <a:rPr lang="fa-IR" sz="2400" b="1" dirty="0" smtClean="0">
                <a:solidFill>
                  <a:srgbClr val="006600"/>
                </a:solidFill>
                <a:cs typeface="Lotus" pitchFamily="2" charset="-78"/>
              </a:rPr>
              <a:t> منتور کارآفرینی سازمانی</a:t>
            </a:r>
          </a:p>
          <a:p>
            <a:pPr algn="ctr" rtl="1">
              <a:defRPr/>
            </a:pPr>
            <a:r>
              <a:rPr lang="fa-IR" sz="2400" b="1" dirty="0" smtClean="0">
                <a:solidFill>
                  <a:srgbClr val="006600"/>
                </a:solidFill>
                <a:cs typeface="Lotus" pitchFamily="2" charset="-78"/>
              </a:rPr>
              <a:t>لینک آپارات؛ </a:t>
            </a:r>
            <a:r>
              <a:rPr lang="en-US" sz="2400" b="1" dirty="0" smtClean="0">
                <a:solidFill>
                  <a:srgbClr val="006600"/>
                </a:solidFill>
                <a:cs typeface="Lotus" pitchFamily="2" charset="-78"/>
                <a:hlinkClick r:id="rId2"/>
              </a:rPr>
              <a:t>http://www.aparat.com/moslemhhani1354</a:t>
            </a:r>
            <a:endParaRPr lang="fa-IR" sz="2400" b="1" dirty="0" smtClean="0">
              <a:solidFill>
                <a:srgbClr val="006600"/>
              </a:solidFill>
              <a:cs typeface="Lotus" pitchFamily="2" charset="-78"/>
            </a:endParaRPr>
          </a:p>
          <a:p>
            <a:pPr algn="ctr" rtl="1">
              <a:defRPr/>
            </a:pPr>
            <a:r>
              <a:rPr lang="fa-IR" sz="2400" b="1" dirty="0" smtClean="0">
                <a:solidFill>
                  <a:srgbClr val="006600"/>
                </a:solidFill>
                <a:cs typeface="Lotus" pitchFamily="2" charset="-78"/>
              </a:rPr>
              <a:t>واتس آپ؛ 09126492503</a:t>
            </a:r>
          </a:p>
          <a:p>
            <a:pPr algn="ctr" rtl="1">
              <a:defRPr/>
            </a:pPr>
            <a:endParaRPr lang="fa-IR" sz="2400" b="1" dirty="0">
              <a:solidFill>
                <a:srgbClr val="006600"/>
              </a:solidFill>
              <a:cs typeface="Lotus" pitchFamily="2" charset="-78"/>
            </a:endParaRPr>
          </a:p>
          <a:p>
            <a:pPr algn="ctr" rtl="1">
              <a:defRPr/>
            </a:pPr>
            <a:endParaRPr lang="fa-IR" sz="2400" b="1" dirty="0">
              <a:solidFill>
                <a:srgbClr val="006600"/>
              </a:solidFill>
              <a:cs typeface="Lotus" pitchFamily="2" charset="-78"/>
            </a:endParaRPr>
          </a:p>
          <a:p>
            <a:pPr algn="ctr" rtl="1">
              <a:defRPr/>
            </a:pPr>
            <a:endParaRPr lang="fa-IR" sz="2800" b="1" dirty="0">
              <a:cs typeface="B Traffic" pitchFamily="2" charset="-78"/>
            </a:endParaRPr>
          </a:p>
          <a:p>
            <a:pPr algn="ctr" rtl="1">
              <a:defRPr/>
            </a:pPr>
            <a:endParaRPr lang="fa-IR" sz="2800" b="1" dirty="0">
              <a:cs typeface="B Traffic" pitchFamily="2" charset="-78"/>
            </a:endParaRPr>
          </a:p>
          <a:p>
            <a:pPr algn="r" rtl="1">
              <a:defRPr/>
            </a:pPr>
            <a:endParaRPr lang="fa-IR" sz="2800" b="1" dirty="0">
              <a:cs typeface="B Traffic" pitchFamily="2" charset="-78"/>
            </a:endParaRPr>
          </a:p>
          <a:p>
            <a:pPr algn="ctr" rtl="1">
              <a:defRPr/>
            </a:pPr>
            <a:endParaRPr lang="fa-IR" sz="4000" dirty="0">
              <a:cs typeface="B Davat" pitchFamily="2" charset="-78"/>
            </a:endParaRPr>
          </a:p>
          <a:p>
            <a:pPr algn="ctr" rtl="1">
              <a:defRPr/>
            </a:pPr>
            <a:endParaRPr lang="fa-IR" sz="4000" dirty="0">
              <a:cs typeface="B Davat"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96752"/>
            <a:ext cx="1691680" cy="2301268"/>
          </a:xfrm>
          <a:prstGeom prst="rect">
            <a:avLst/>
          </a:prstGeom>
        </p:spPr>
      </p:pic>
    </p:spTree>
    <p:extLst>
      <p:ext uri="{BB962C8B-B14F-4D97-AF65-F5344CB8AC3E}">
        <p14:creationId xmlns:p14="http://schemas.microsoft.com/office/powerpoint/2010/main" val="362011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2"/>
          <p:cNvSpPr>
            <a:spLocks noChangeArrowheads="1"/>
          </p:cNvSpPr>
          <p:nvPr/>
        </p:nvSpPr>
        <p:spPr bwMode="auto">
          <a:xfrm>
            <a:off x="4540250" y="457200"/>
            <a:ext cx="946150" cy="409575"/>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طراحي</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35" name="Oval 3"/>
          <p:cNvSpPr>
            <a:spLocks noChangeArrowheads="1"/>
          </p:cNvSpPr>
          <p:nvPr/>
        </p:nvSpPr>
        <p:spPr bwMode="auto">
          <a:xfrm>
            <a:off x="6097588" y="323850"/>
            <a:ext cx="1292225"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خياطهاي حرفه اي</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36" name="Oval 4"/>
          <p:cNvSpPr>
            <a:spLocks noChangeArrowheads="1"/>
          </p:cNvSpPr>
          <p:nvPr/>
        </p:nvSpPr>
        <p:spPr bwMode="auto">
          <a:xfrm>
            <a:off x="7772400" y="304800"/>
            <a:ext cx="914400"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مراكز خدمات</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37" name="Oval 5"/>
          <p:cNvSpPr>
            <a:spLocks noChangeArrowheads="1"/>
          </p:cNvSpPr>
          <p:nvPr/>
        </p:nvSpPr>
        <p:spPr bwMode="auto">
          <a:xfrm>
            <a:off x="7162800" y="1295400"/>
            <a:ext cx="1446213"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مراكز مشاوره  و آموزش</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38" name="Oval 6"/>
          <p:cNvSpPr>
            <a:spLocks noChangeArrowheads="1"/>
          </p:cNvSpPr>
          <p:nvPr/>
        </p:nvSpPr>
        <p:spPr bwMode="auto">
          <a:xfrm>
            <a:off x="7315200" y="2590800"/>
            <a:ext cx="1370013"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واحدهاي پنبه پا</a:t>
            </a:r>
            <a:r>
              <a:rPr lang="fa-IR" sz="1400" b="1">
                <a:effectLst>
                  <a:outerShdw blurRad="38100" dist="38100" dir="2700000" algn="tl">
                    <a:srgbClr val="C0C0C0"/>
                  </a:outerShdw>
                </a:effectLst>
                <a:latin typeface="Times New Roman" pitchFamily="18" charset="0"/>
                <a:cs typeface="Titr" pitchFamily="2" charset="-78"/>
              </a:rPr>
              <a:t>ک</a:t>
            </a:r>
            <a:r>
              <a:rPr lang="ar-SA" sz="1400" b="1">
                <a:effectLst>
                  <a:outerShdw blurRad="38100" dist="38100" dir="2700000" algn="tl">
                    <a:srgbClr val="C0C0C0"/>
                  </a:outerShdw>
                </a:effectLst>
                <a:latin typeface="Times New Roman" pitchFamily="18" charset="0"/>
                <a:cs typeface="Titr" pitchFamily="2" charset="-78"/>
              </a:rPr>
              <a:t> كني</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39" name="Oval 7"/>
          <p:cNvSpPr>
            <a:spLocks noChangeArrowheads="1"/>
          </p:cNvSpPr>
          <p:nvPr/>
        </p:nvSpPr>
        <p:spPr bwMode="auto">
          <a:xfrm>
            <a:off x="5791200" y="2590800"/>
            <a:ext cx="1130300"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واحدهاي ريسندگي</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40" name="Oval 8"/>
          <p:cNvSpPr>
            <a:spLocks noChangeArrowheads="1"/>
          </p:cNvSpPr>
          <p:nvPr/>
        </p:nvSpPr>
        <p:spPr bwMode="auto">
          <a:xfrm>
            <a:off x="2895600" y="304800"/>
            <a:ext cx="1066800"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واحدهاي چاپ</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41" name="Oval 9"/>
          <p:cNvSpPr>
            <a:spLocks noChangeArrowheads="1"/>
          </p:cNvSpPr>
          <p:nvPr/>
        </p:nvSpPr>
        <p:spPr bwMode="auto">
          <a:xfrm>
            <a:off x="457200" y="381000"/>
            <a:ext cx="1824038"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واحدهاي سفيد كردن و رنگرزي</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42" name="Oval 10"/>
          <p:cNvSpPr>
            <a:spLocks noChangeArrowheads="1"/>
          </p:cNvSpPr>
          <p:nvPr/>
        </p:nvSpPr>
        <p:spPr bwMode="auto">
          <a:xfrm>
            <a:off x="457200" y="1447800"/>
            <a:ext cx="1066800"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واحدهاي توليدي</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43" name="Oval 11"/>
          <p:cNvSpPr>
            <a:spLocks noChangeArrowheads="1"/>
          </p:cNvSpPr>
          <p:nvPr/>
        </p:nvSpPr>
        <p:spPr bwMode="auto">
          <a:xfrm>
            <a:off x="457200" y="2592388"/>
            <a:ext cx="1066800" cy="711200"/>
          </a:xfrm>
          <a:prstGeom prst="ellipse">
            <a:avLst/>
          </a:prstGeom>
          <a:noFill/>
          <a:ln w="15875">
            <a:solidFill>
              <a:srgbClr val="CC0066"/>
            </a:solidFill>
            <a:round/>
            <a:headEnd/>
            <a:tailEnd/>
          </a:ln>
          <a:effectLst/>
        </p:spPr>
        <p:txBody>
          <a:bodyPr anchor="ctr">
            <a:spAutoFit/>
          </a:bodyPr>
          <a:lstStyle/>
          <a:p>
            <a:pPr algn="ctr" eaLnBrk="0" hangingPunct="0">
              <a:spcBef>
                <a:spcPct val="50000"/>
              </a:spcBef>
            </a:pPr>
            <a:r>
              <a:rPr lang="ar-SA" sz="1400" b="1">
                <a:effectLst>
                  <a:outerShdw blurRad="38100" dist="38100" dir="2700000" algn="tl">
                    <a:srgbClr val="C0C0C0"/>
                  </a:outerShdw>
                </a:effectLst>
                <a:latin typeface="Times New Roman" pitchFamily="18" charset="0"/>
                <a:cs typeface="Titr" pitchFamily="2" charset="-78"/>
              </a:rPr>
              <a:t>واحدهاي گلدوزي</a:t>
            </a:r>
            <a:endParaRPr lang="en-US" altLang="en-US" sz="1400" b="1">
              <a:effectLst>
                <a:outerShdw blurRad="38100" dist="38100" dir="2700000" algn="tl">
                  <a:srgbClr val="C0C0C0"/>
                </a:outerShdw>
              </a:effectLst>
              <a:latin typeface="Times New Roman" pitchFamily="18" charset="0"/>
              <a:cs typeface="Titr" pitchFamily="2" charset="-78"/>
            </a:endParaRPr>
          </a:p>
        </p:txBody>
      </p:sp>
      <p:sp>
        <p:nvSpPr>
          <p:cNvPr id="69644" name="Oval 12"/>
          <p:cNvSpPr>
            <a:spLocks noChangeArrowheads="1"/>
          </p:cNvSpPr>
          <p:nvPr/>
        </p:nvSpPr>
        <p:spPr bwMode="auto">
          <a:xfrm>
            <a:off x="2895600" y="2133600"/>
            <a:ext cx="2051050" cy="711200"/>
          </a:xfrm>
          <a:prstGeom prst="ellipse">
            <a:avLst/>
          </a:prstGeom>
          <a:noFill/>
          <a:ln w="15875">
            <a:solidFill>
              <a:srgbClr val="0000FF"/>
            </a:solidFill>
            <a:round/>
            <a:headEnd/>
            <a:tailEnd/>
          </a:ln>
          <a:effectLst/>
        </p:spPr>
        <p:txBody>
          <a:bodyPr anchor="ctr">
            <a:spAutoFit/>
          </a:bodyPr>
          <a:lstStyle/>
          <a:p>
            <a:pPr algn="ctr" eaLnBrk="0" hangingPunct="0">
              <a:spcBef>
                <a:spcPct val="50000"/>
              </a:spcBef>
            </a:pPr>
            <a:r>
              <a:rPr lang="ar-SA" sz="1400" b="1">
                <a:solidFill>
                  <a:schemeClr val="tx2"/>
                </a:solidFill>
                <a:effectLst>
                  <a:outerShdw blurRad="38100" dist="38100" dir="2700000" algn="tl">
                    <a:srgbClr val="C0C0C0"/>
                  </a:outerShdw>
                </a:effectLst>
                <a:latin typeface="Times New Roman" pitchFamily="18" charset="0"/>
                <a:cs typeface="Titr" pitchFamily="2" charset="-78"/>
              </a:rPr>
              <a:t>كشباف و واحدهاي ريسندگي و بافندگي</a:t>
            </a:r>
            <a:endParaRPr lang="en-US" altLang="en-US" sz="1400" b="1">
              <a:solidFill>
                <a:schemeClr val="tx2"/>
              </a:solidFill>
              <a:effectLst>
                <a:outerShdw blurRad="38100" dist="38100" dir="2700000" algn="tl">
                  <a:srgbClr val="C0C0C0"/>
                </a:outerShdw>
              </a:effectLst>
              <a:latin typeface="Times New Roman" pitchFamily="18" charset="0"/>
              <a:cs typeface="Titr" pitchFamily="2" charset="-78"/>
            </a:endParaRPr>
          </a:p>
        </p:txBody>
      </p:sp>
      <p:sp>
        <p:nvSpPr>
          <p:cNvPr id="69645" name="Oval 13"/>
          <p:cNvSpPr>
            <a:spLocks noChangeArrowheads="1"/>
          </p:cNvSpPr>
          <p:nvPr/>
        </p:nvSpPr>
        <p:spPr bwMode="auto">
          <a:xfrm>
            <a:off x="3200400" y="3124200"/>
            <a:ext cx="1447800" cy="711200"/>
          </a:xfrm>
          <a:prstGeom prst="ellipse">
            <a:avLst/>
          </a:prstGeom>
          <a:noFill/>
          <a:ln w="15875">
            <a:solidFill>
              <a:srgbClr val="0000FF"/>
            </a:solidFill>
            <a:round/>
            <a:headEnd/>
            <a:tailEnd/>
          </a:ln>
          <a:effectLst/>
        </p:spPr>
        <p:txBody>
          <a:bodyPr anchor="ctr">
            <a:spAutoFit/>
          </a:bodyPr>
          <a:lstStyle/>
          <a:p>
            <a:pPr algn="ctr" eaLnBrk="0" hangingPunct="0">
              <a:spcBef>
                <a:spcPct val="50000"/>
              </a:spcBef>
            </a:pPr>
            <a:r>
              <a:rPr lang="ar-SA" sz="1400" b="1">
                <a:solidFill>
                  <a:schemeClr val="tx2"/>
                </a:solidFill>
                <a:effectLst>
                  <a:outerShdw blurRad="38100" dist="38100" dir="2700000" algn="tl">
                    <a:srgbClr val="C0C0C0"/>
                  </a:outerShdw>
                </a:effectLst>
                <a:latin typeface="Times New Roman" pitchFamily="18" charset="0"/>
                <a:cs typeface="Titr" pitchFamily="2" charset="-78"/>
              </a:rPr>
              <a:t>توليدكنندگان پوشا</a:t>
            </a:r>
            <a:r>
              <a:rPr lang="fa-IR" sz="1400" b="1">
                <a:solidFill>
                  <a:schemeClr val="tx2"/>
                </a:solidFill>
                <a:effectLst>
                  <a:outerShdw blurRad="38100" dist="38100" dir="2700000" algn="tl">
                    <a:srgbClr val="C0C0C0"/>
                  </a:outerShdw>
                </a:effectLst>
                <a:latin typeface="Times New Roman" pitchFamily="18" charset="0"/>
                <a:cs typeface="Titr" pitchFamily="2" charset="-78"/>
              </a:rPr>
              <a:t>ک</a:t>
            </a:r>
            <a:endParaRPr lang="en-US" altLang="en-US" sz="1400" b="1">
              <a:solidFill>
                <a:schemeClr val="tx2"/>
              </a:solidFill>
              <a:effectLst>
                <a:outerShdw blurRad="38100" dist="38100" dir="2700000" algn="tl">
                  <a:srgbClr val="C0C0C0"/>
                </a:outerShdw>
              </a:effectLst>
              <a:latin typeface="Times New Roman" pitchFamily="18" charset="0"/>
              <a:cs typeface="Titr" pitchFamily="2" charset="-78"/>
            </a:endParaRPr>
          </a:p>
        </p:txBody>
      </p:sp>
      <p:sp>
        <p:nvSpPr>
          <p:cNvPr id="69646" name="Rectangle 14"/>
          <p:cNvSpPr>
            <a:spLocks noChangeArrowheads="1"/>
          </p:cNvSpPr>
          <p:nvPr/>
        </p:nvSpPr>
        <p:spPr bwMode="auto">
          <a:xfrm>
            <a:off x="2667000" y="1524000"/>
            <a:ext cx="2514600" cy="2438400"/>
          </a:xfrm>
          <a:prstGeom prst="rect">
            <a:avLst/>
          </a:prstGeom>
          <a:noFill/>
          <a:ln w="15875">
            <a:solidFill>
              <a:srgbClr val="0000FF"/>
            </a:solidFill>
            <a:miter lim="800000"/>
            <a:headEnd/>
            <a:tailEnd/>
          </a:ln>
          <a:effectLst/>
        </p:spPr>
        <p:txBody>
          <a:bodyPr anchor="ctr">
            <a:spAutoFit/>
          </a:bodyPr>
          <a:lstStyle/>
          <a:p>
            <a:endParaRPr lang="en-US"/>
          </a:p>
        </p:txBody>
      </p:sp>
      <p:sp>
        <p:nvSpPr>
          <p:cNvPr id="69647" name="Text Box 15"/>
          <p:cNvSpPr txBox="1">
            <a:spLocks noChangeArrowheads="1"/>
          </p:cNvSpPr>
          <p:nvPr/>
        </p:nvSpPr>
        <p:spPr bwMode="auto">
          <a:xfrm>
            <a:off x="3124200" y="1676400"/>
            <a:ext cx="1524000" cy="304800"/>
          </a:xfrm>
          <a:prstGeom prst="rect">
            <a:avLst/>
          </a:prstGeom>
          <a:noFill/>
          <a:ln w="15875">
            <a:noFill/>
            <a:miter lim="800000"/>
            <a:headEnd/>
            <a:tailEnd/>
          </a:ln>
          <a:effectLst/>
        </p:spPr>
        <p:txBody>
          <a:bodyPr>
            <a:spAutoFit/>
          </a:bodyPr>
          <a:lstStyle/>
          <a:p>
            <a:pPr eaLnBrk="0" hangingPunct="0">
              <a:spcBef>
                <a:spcPct val="50000"/>
              </a:spcBef>
            </a:pPr>
            <a:r>
              <a:rPr lang="ar-SA" sz="1400" b="1">
                <a:solidFill>
                  <a:srgbClr val="CC0066"/>
                </a:solidFill>
                <a:effectLst>
                  <a:outerShdw blurRad="38100" dist="38100" dir="2700000" algn="tl">
                    <a:srgbClr val="C0C0C0"/>
                  </a:outerShdw>
                </a:effectLst>
                <a:latin typeface="Times New Roman" pitchFamily="18" charset="0"/>
                <a:cs typeface="Titr" pitchFamily="2" charset="-78"/>
              </a:rPr>
              <a:t>توليد كنندگان كشباف</a:t>
            </a:r>
            <a:endParaRPr lang="en-US" altLang="en-US" sz="1400" b="1">
              <a:solidFill>
                <a:srgbClr val="CC0066"/>
              </a:solidFill>
              <a:effectLst>
                <a:outerShdw blurRad="38100" dist="38100" dir="2700000" algn="tl">
                  <a:srgbClr val="C0C0C0"/>
                </a:outerShdw>
              </a:effectLst>
              <a:latin typeface="Times New Roman" pitchFamily="18" charset="0"/>
              <a:cs typeface="Titr" pitchFamily="2" charset="-78"/>
            </a:endParaRPr>
          </a:p>
        </p:txBody>
      </p:sp>
      <p:sp>
        <p:nvSpPr>
          <p:cNvPr id="69648" name="Line 16"/>
          <p:cNvSpPr>
            <a:spLocks noChangeShapeType="1"/>
          </p:cNvSpPr>
          <p:nvPr/>
        </p:nvSpPr>
        <p:spPr bwMode="auto">
          <a:xfrm>
            <a:off x="3429000" y="990600"/>
            <a:ext cx="0" cy="533400"/>
          </a:xfrm>
          <a:prstGeom prst="line">
            <a:avLst/>
          </a:prstGeom>
          <a:noFill/>
          <a:ln w="15875">
            <a:solidFill>
              <a:srgbClr val="CC0066"/>
            </a:solidFill>
            <a:round/>
            <a:headEnd/>
            <a:tailEnd/>
          </a:ln>
          <a:effectLst/>
        </p:spPr>
        <p:txBody>
          <a:bodyPr anchor="ctr">
            <a:spAutoFit/>
          </a:bodyPr>
          <a:lstStyle/>
          <a:p>
            <a:endParaRPr lang="en-US"/>
          </a:p>
        </p:txBody>
      </p:sp>
      <p:sp>
        <p:nvSpPr>
          <p:cNvPr id="69649" name="Line 17"/>
          <p:cNvSpPr>
            <a:spLocks noChangeShapeType="1"/>
          </p:cNvSpPr>
          <p:nvPr/>
        </p:nvSpPr>
        <p:spPr bwMode="auto">
          <a:xfrm>
            <a:off x="5486400" y="685800"/>
            <a:ext cx="6096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50" name="Line 18"/>
          <p:cNvSpPr>
            <a:spLocks noChangeShapeType="1"/>
          </p:cNvSpPr>
          <p:nvPr/>
        </p:nvSpPr>
        <p:spPr bwMode="auto">
          <a:xfrm>
            <a:off x="5029200" y="838200"/>
            <a:ext cx="0" cy="685800"/>
          </a:xfrm>
          <a:prstGeom prst="line">
            <a:avLst/>
          </a:prstGeom>
          <a:noFill/>
          <a:ln w="15875">
            <a:solidFill>
              <a:srgbClr val="CC0066"/>
            </a:solidFill>
            <a:round/>
            <a:headEnd/>
            <a:tailEnd/>
          </a:ln>
          <a:effectLst/>
        </p:spPr>
        <p:txBody>
          <a:bodyPr wrap="none" anchor="ctr">
            <a:spAutoFit/>
          </a:bodyPr>
          <a:lstStyle/>
          <a:p>
            <a:endParaRPr lang="en-US"/>
          </a:p>
        </p:txBody>
      </p:sp>
      <p:sp>
        <p:nvSpPr>
          <p:cNvPr id="69651" name="Line 19"/>
          <p:cNvSpPr>
            <a:spLocks noChangeShapeType="1"/>
          </p:cNvSpPr>
          <p:nvPr/>
        </p:nvSpPr>
        <p:spPr bwMode="auto">
          <a:xfrm flipH="1">
            <a:off x="5181600" y="1066800"/>
            <a:ext cx="1447800" cy="762000"/>
          </a:xfrm>
          <a:prstGeom prst="line">
            <a:avLst/>
          </a:prstGeom>
          <a:noFill/>
          <a:ln w="15875">
            <a:solidFill>
              <a:srgbClr val="CC0066"/>
            </a:solidFill>
            <a:round/>
            <a:headEnd/>
            <a:tailEnd/>
          </a:ln>
          <a:effectLst/>
        </p:spPr>
        <p:txBody>
          <a:bodyPr anchor="ctr">
            <a:spAutoFit/>
          </a:bodyPr>
          <a:lstStyle/>
          <a:p>
            <a:endParaRPr lang="en-US"/>
          </a:p>
        </p:txBody>
      </p:sp>
      <p:sp>
        <p:nvSpPr>
          <p:cNvPr id="69652" name="Line 20"/>
          <p:cNvSpPr>
            <a:spLocks noChangeShapeType="1"/>
          </p:cNvSpPr>
          <p:nvPr/>
        </p:nvSpPr>
        <p:spPr bwMode="auto">
          <a:xfrm flipH="1">
            <a:off x="5181600" y="838200"/>
            <a:ext cx="2667000" cy="1447800"/>
          </a:xfrm>
          <a:prstGeom prst="line">
            <a:avLst/>
          </a:prstGeom>
          <a:noFill/>
          <a:ln w="15875">
            <a:solidFill>
              <a:srgbClr val="CC0066"/>
            </a:solidFill>
            <a:round/>
            <a:headEnd/>
            <a:tailEnd/>
          </a:ln>
          <a:effectLst/>
        </p:spPr>
        <p:txBody>
          <a:bodyPr anchor="ctr">
            <a:spAutoFit/>
          </a:bodyPr>
          <a:lstStyle/>
          <a:p>
            <a:endParaRPr lang="en-US"/>
          </a:p>
        </p:txBody>
      </p:sp>
      <p:sp>
        <p:nvSpPr>
          <p:cNvPr id="69653" name="Line 21"/>
          <p:cNvSpPr>
            <a:spLocks noChangeShapeType="1"/>
          </p:cNvSpPr>
          <p:nvPr/>
        </p:nvSpPr>
        <p:spPr bwMode="auto">
          <a:xfrm flipH="1">
            <a:off x="5181600" y="1752600"/>
            <a:ext cx="2057400" cy="1066800"/>
          </a:xfrm>
          <a:prstGeom prst="line">
            <a:avLst/>
          </a:prstGeom>
          <a:noFill/>
          <a:ln w="15875">
            <a:solidFill>
              <a:srgbClr val="CC0066"/>
            </a:solidFill>
            <a:round/>
            <a:headEnd/>
            <a:tailEnd/>
          </a:ln>
          <a:effectLst/>
        </p:spPr>
        <p:txBody>
          <a:bodyPr anchor="ctr">
            <a:spAutoFit/>
          </a:bodyPr>
          <a:lstStyle/>
          <a:p>
            <a:endParaRPr lang="en-US"/>
          </a:p>
        </p:txBody>
      </p:sp>
      <p:sp>
        <p:nvSpPr>
          <p:cNvPr id="69654" name="Line 22"/>
          <p:cNvSpPr>
            <a:spLocks noChangeShapeType="1"/>
          </p:cNvSpPr>
          <p:nvPr/>
        </p:nvSpPr>
        <p:spPr bwMode="auto">
          <a:xfrm flipH="1">
            <a:off x="6934200" y="2971800"/>
            <a:ext cx="3810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55" name="Line 23"/>
          <p:cNvSpPr>
            <a:spLocks noChangeShapeType="1"/>
          </p:cNvSpPr>
          <p:nvPr/>
        </p:nvSpPr>
        <p:spPr bwMode="auto">
          <a:xfrm flipH="1">
            <a:off x="5181600" y="2971800"/>
            <a:ext cx="6096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56" name="Line 24"/>
          <p:cNvSpPr>
            <a:spLocks noChangeShapeType="1"/>
          </p:cNvSpPr>
          <p:nvPr/>
        </p:nvSpPr>
        <p:spPr bwMode="auto">
          <a:xfrm>
            <a:off x="1981200" y="990600"/>
            <a:ext cx="685800" cy="533400"/>
          </a:xfrm>
          <a:prstGeom prst="line">
            <a:avLst/>
          </a:prstGeom>
          <a:noFill/>
          <a:ln w="15875">
            <a:solidFill>
              <a:srgbClr val="CC0066"/>
            </a:solidFill>
            <a:round/>
            <a:headEnd/>
            <a:tailEnd/>
          </a:ln>
          <a:effectLst/>
        </p:spPr>
        <p:txBody>
          <a:bodyPr wrap="none" anchor="ctr">
            <a:spAutoFit/>
          </a:bodyPr>
          <a:lstStyle/>
          <a:p>
            <a:endParaRPr lang="en-US"/>
          </a:p>
        </p:txBody>
      </p:sp>
      <p:sp>
        <p:nvSpPr>
          <p:cNvPr id="69657" name="Line 25"/>
          <p:cNvSpPr>
            <a:spLocks noChangeShapeType="1"/>
          </p:cNvSpPr>
          <p:nvPr/>
        </p:nvSpPr>
        <p:spPr bwMode="auto">
          <a:xfrm>
            <a:off x="1524000" y="1828800"/>
            <a:ext cx="1143000" cy="0"/>
          </a:xfrm>
          <a:prstGeom prst="line">
            <a:avLst/>
          </a:prstGeom>
          <a:noFill/>
          <a:ln w="15875">
            <a:solidFill>
              <a:srgbClr val="CC0066"/>
            </a:solidFill>
            <a:round/>
            <a:headEnd/>
            <a:tailEnd/>
          </a:ln>
          <a:effectLst/>
        </p:spPr>
        <p:txBody>
          <a:bodyPr anchor="ctr">
            <a:spAutoFit/>
          </a:bodyPr>
          <a:lstStyle/>
          <a:p>
            <a:endParaRPr lang="en-US"/>
          </a:p>
        </p:txBody>
      </p:sp>
      <p:sp>
        <p:nvSpPr>
          <p:cNvPr id="69658" name="Line 26"/>
          <p:cNvSpPr>
            <a:spLocks noChangeShapeType="1"/>
          </p:cNvSpPr>
          <p:nvPr/>
        </p:nvSpPr>
        <p:spPr bwMode="auto">
          <a:xfrm>
            <a:off x="1524000" y="2971800"/>
            <a:ext cx="11430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59" name="Line 27"/>
          <p:cNvSpPr>
            <a:spLocks noChangeShapeType="1"/>
          </p:cNvSpPr>
          <p:nvPr/>
        </p:nvSpPr>
        <p:spPr bwMode="auto">
          <a:xfrm>
            <a:off x="3962400" y="2819400"/>
            <a:ext cx="0" cy="304800"/>
          </a:xfrm>
          <a:prstGeom prst="line">
            <a:avLst/>
          </a:prstGeom>
          <a:noFill/>
          <a:ln w="15875">
            <a:solidFill>
              <a:srgbClr val="0000FF"/>
            </a:solidFill>
            <a:round/>
            <a:headEnd/>
            <a:tailEnd/>
          </a:ln>
          <a:effectLst/>
        </p:spPr>
        <p:txBody>
          <a:bodyPr wrap="none" anchor="ctr">
            <a:spAutoFit/>
          </a:bodyPr>
          <a:lstStyle/>
          <a:p>
            <a:endParaRPr lang="en-US"/>
          </a:p>
        </p:txBody>
      </p:sp>
      <p:sp>
        <p:nvSpPr>
          <p:cNvPr id="69660" name="Text Box 28"/>
          <p:cNvSpPr txBox="1">
            <a:spLocks noChangeArrowheads="1"/>
          </p:cNvSpPr>
          <p:nvPr/>
        </p:nvSpPr>
        <p:spPr bwMode="auto">
          <a:xfrm>
            <a:off x="533400" y="3810000"/>
            <a:ext cx="838200" cy="533400"/>
          </a:xfrm>
          <a:prstGeom prst="rect">
            <a:avLst/>
          </a:prstGeom>
          <a:noFill/>
          <a:ln w="15875">
            <a:solidFill>
              <a:srgbClr val="008080"/>
            </a:solidFill>
            <a:miter lim="800000"/>
            <a:headEnd/>
            <a:tailEnd/>
          </a:ln>
          <a:effectLst/>
        </p:spPr>
        <p:txBody>
          <a:bodyPr>
            <a:spAutoFit/>
          </a:bodyPr>
          <a:lstStyle/>
          <a:p>
            <a:pPr algn="ct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خانه هاي صادرات</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p:txBody>
      </p:sp>
      <p:sp>
        <p:nvSpPr>
          <p:cNvPr id="69661" name="Text Box 29"/>
          <p:cNvSpPr txBox="1">
            <a:spLocks noChangeArrowheads="1"/>
          </p:cNvSpPr>
          <p:nvPr/>
        </p:nvSpPr>
        <p:spPr bwMode="auto">
          <a:xfrm>
            <a:off x="533400" y="4495800"/>
            <a:ext cx="838200" cy="533400"/>
          </a:xfrm>
          <a:prstGeom prst="rect">
            <a:avLst/>
          </a:prstGeom>
          <a:noFill/>
          <a:ln w="15875">
            <a:solidFill>
              <a:srgbClr val="008080"/>
            </a:solidFill>
            <a:miter lim="800000"/>
            <a:headEnd/>
            <a:tailEnd/>
          </a:ln>
          <a:effectLst/>
        </p:spPr>
        <p:txBody>
          <a:bodyPr>
            <a:spAutoFit/>
          </a:bodyPr>
          <a:lstStyle/>
          <a:p>
            <a:pPr algn="ct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خريداران خارجي</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p:txBody>
      </p:sp>
      <p:sp>
        <p:nvSpPr>
          <p:cNvPr id="69662" name="Text Box 30"/>
          <p:cNvSpPr txBox="1">
            <a:spLocks noChangeArrowheads="1"/>
          </p:cNvSpPr>
          <p:nvPr/>
        </p:nvSpPr>
        <p:spPr bwMode="auto">
          <a:xfrm>
            <a:off x="533400" y="5181600"/>
            <a:ext cx="1219200" cy="533400"/>
          </a:xfrm>
          <a:prstGeom prst="rect">
            <a:avLst/>
          </a:prstGeom>
          <a:noFill/>
          <a:ln w="15875">
            <a:solidFill>
              <a:srgbClr val="008080"/>
            </a:solidFill>
            <a:miter lim="800000"/>
            <a:headEnd/>
            <a:tailEnd/>
          </a:ln>
          <a:effectLst/>
        </p:spPr>
        <p:txBody>
          <a:bodyPr>
            <a:spAutoFit/>
          </a:bodyPr>
          <a:lstStyle/>
          <a:p>
            <a:pPr algn="ct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بازارهاي داخلي و محلي</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p:txBody>
      </p:sp>
      <p:sp>
        <p:nvSpPr>
          <p:cNvPr id="69663" name="Line 31"/>
          <p:cNvSpPr>
            <a:spLocks noChangeShapeType="1"/>
          </p:cNvSpPr>
          <p:nvPr/>
        </p:nvSpPr>
        <p:spPr bwMode="auto">
          <a:xfrm>
            <a:off x="1371600" y="3810000"/>
            <a:ext cx="12954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64" name="Line 32"/>
          <p:cNvSpPr>
            <a:spLocks noChangeShapeType="1"/>
          </p:cNvSpPr>
          <p:nvPr/>
        </p:nvSpPr>
        <p:spPr bwMode="auto">
          <a:xfrm flipV="1">
            <a:off x="1371600" y="3962400"/>
            <a:ext cx="1295400" cy="838200"/>
          </a:xfrm>
          <a:prstGeom prst="line">
            <a:avLst/>
          </a:prstGeom>
          <a:noFill/>
          <a:ln w="15875">
            <a:solidFill>
              <a:srgbClr val="CC0066"/>
            </a:solidFill>
            <a:round/>
            <a:headEnd/>
            <a:tailEnd/>
          </a:ln>
          <a:effectLst/>
        </p:spPr>
        <p:txBody>
          <a:bodyPr anchor="ctr">
            <a:spAutoFit/>
          </a:bodyPr>
          <a:lstStyle/>
          <a:p>
            <a:endParaRPr lang="en-US"/>
          </a:p>
        </p:txBody>
      </p:sp>
      <p:sp>
        <p:nvSpPr>
          <p:cNvPr id="69665" name="Line 33"/>
          <p:cNvSpPr>
            <a:spLocks noChangeShapeType="1"/>
          </p:cNvSpPr>
          <p:nvPr/>
        </p:nvSpPr>
        <p:spPr bwMode="auto">
          <a:xfrm flipV="1">
            <a:off x="1752600" y="3962400"/>
            <a:ext cx="2133600" cy="1524000"/>
          </a:xfrm>
          <a:prstGeom prst="line">
            <a:avLst/>
          </a:prstGeom>
          <a:noFill/>
          <a:ln w="15875">
            <a:solidFill>
              <a:srgbClr val="CC0066"/>
            </a:solidFill>
            <a:round/>
            <a:headEnd/>
            <a:tailEnd/>
          </a:ln>
          <a:effectLst/>
        </p:spPr>
        <p:txBody>
          <a:bodyPr anchor="ctr">
            <a:spAutoFit/>
          </a:bodyPr>
          <a:lstStyle/>
          <a:p>
            <a:endParaRPr lang="en-US"/>
          </a:p>
        </p:txBody>
      </p:sp>
      <p:sp>
        <p:nvSpPr>
          <p:cNvPr id="69666" name="Text Box 34"/>
          <p:cNvSpPr txBox="1">
            <a:spLocks noChangeArrowheads="1"/>
          </p:cNvSpPr>
          <p:nvPr/>
        </p:nvSpPr>
        <p:spPr bwMode="auto">
          <a:xfrm>
            <a:off x="7086600" y="3505200"/>
            <a:ext cx="1600200" cy="2235200"/>
          </a:xfrm>
          <a:prstGeom prst="rect">
            <a:avLst/>
          </a:prstGeom>
          <a:noFill/>
          <a:ln w="15875">
            <a:solidFill>
              <a:srgbClr val="008080"/>
            </a:solidFill>
            <a:miter lim="800000"/>
            <a:headEnd/>
            <a:tailEnd/>
          </a:ln>
          <a:effectLst/>
        </p:spPr>
        <p:txBody>
          <a:bodyPr>
            <a:spAutoFit/>
          </a:bodyPr>
          <a:lstStyle/>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واحدهاي جانبي توليد</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نخ</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دكمه</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كش</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برچسب</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دوك</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پاكت بسته بندي</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p:txBody>
      </p:sp>
      <p:sp>
        <p:nvSpPr>
          <p:cNvPr id="69667" name="Line 35"/>
          <p:cNvSpPr>
            <a:spLocks noChangeShapeType="1"/>
          </p:cNvSpPr>
          <p:nvPr/>
        </p:nvSpPr>
        <p:spPr bwMode="auto">
          <a:xfrm>
            <a:off x="5181600" y="3810000"/>
            <a:ext cx="19050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68" name="Text Box 36"/>
          <p:cNvSpPr txBox="1">
            <a:spLocks noChangeArrowheads="1"/>
          </p:cNvSpPr>
          <p:nvPr/>
        </p:nvSpPr>
        <p:spPr bwMode="auto">
          <a:xfrm>
            <a:off x="3581400" y="4572000"/>
            <a:ext cx="2133600" cy="320675"/>
          </a:xfrm>
          <a:prstGeom prst="rect">
            <a:avLst/>
          </a:prstGeom>
          <a:noFill/>
          <a:ln w="15875">
            <a:solidFill>
              <a:srgbClr val="008080"/>
            </a:solidFill>
            <a:miter lim="800000"/>
            <a:headEnd/>
            <a:tailEnd/>
          </a:ln>
          <a:effectLst/>
        </p:spPr>
        <p:txBody>
          <a:bodyPr>
            <a:spAutoFit/>
          </a:bodyPr>
          <a:lstStyle/>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انجمن صادركنندگان</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p:txBody>
      </p:sp>
      <p:sp>
        <p:nvSpPr>
          <p:cNvPr id="69669" name="Text Box 37"/>
          <p:cNvSpPr txBox="1">
            <a:spLocks noChangeArrowheads="1"/>
          </p:cNvSpPr>
          <p:nvPr/>
        </p:nvSpPr>
        <p:spPr bwMode="auto">
          <a:xfrm>
            <a:off x="3581400" y="4953000"/>
            <a:ext cx="2133600" cy="320675"/>
          </a:xfrm>
          <a:prstGeom prst="rect">
            <a:avLst/>
          </a:prstGeom>
          <a:noFill/>
          <a:ln w="15875">
            <a:solidFill>
              <a:srgbClr val="008080"/>
            </a:solidFill>
            <a:miter lim="800000"/>
            <a:headEnd/>
            <a:tailEnd/>
          </a:ln>
          <a:effectLst/>
        </p:spPr>
        <p:txBody>
          <a:bodyPr>
            <a:spAutoFit/>
          </a:bodyPr>
          <a:lstStyle/>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انجمن توليدكنندگان</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p:txBody>
      </p:sp>
      <p:sp>
        <p:nvSpPr>
          <p:cNvPr id="69670" name="Text Box 38"/>
          <p:cNvSpPr txBox="1">
            <a:spLocks noChangeArrowheads="1"/>
          </p:cNvSpPr>
          <p:nvPr/>
        </p:nvSpPr>
        <p:spPr bwMode="auto">
          <a:xfrm>
            <a:off x="3581400" y="5334000"/>
            <a:ext cx="2133600" cy="320675"/>
          </a:xfrm>
          <a:prstGeom prst="rect">
            <a:avLst/>
          </a:prstGeom>
          <a:noFill/>
          <a:ln w="15875">
            <a:solidFill>
              <a:srgbClr val="008080"/>
            </a:solidFill>
            <a:miter lim="800000"/>
            <a:headEnd/>
            <a:tailEnd/>
          </a:ln>
          <a:effectLst/>
        </p:spPr>
        <p:txBody>
          <a:bodyPr>
            <a:spAutoFit/>
          </a:bodyPr>
          <a:lstStyle/>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مراكز تحقيقاتي</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p:txBody>
      </p:sp>
      <p:sp>
        <p:nvSpPr>
          <p:cNvPr id="69671" name="Text Box 39"/>
          <p:cNvSpPr txBox="1">
            <a:spLocks noChangeArrowheads="1"/>
          </p:cNvSpPr>
          <p:nvPr/>
        </p:nvSpPr>
        <p:spPr bwMode="auto">
          <a:xfrm>
            <a:off x="3581400" y="5715000"/>
            <a:ext cx="2133600" cy="320675"/>
          </a:xfrm>
          <a:prstGeom prst="rect">
            <a:avLst/>
          </a:prstGeom>
          <a:noFill/>
          <a:ln w="15875">
            <a:solidFill>
              <a:srgbClr val="008080"/>
            </a:solidFill>
            <a:miter lim="800000"/>
            <a:headEnd/>
            <a:tailEnd/>
          </a:ln>
          <a:effectLst/>
        </p:spPr>
        <p:txBody>
          <a:bodyPr>
            <a:spAutoFit/>
          </a:bodyPr>
          <a:lstStyle/>
          <a:p>
            <a:pPr eaLnBrk="0" hangingPunct="0">
              <a:spcBef>
                <a:spcPct val="50000"/>
              </a:spcBef>
            </a:pPr>
            <a:r>
              <a:rPr lang="ar-SA" sz="1400" b="1">
                <a:solidFill>
                  <a:srgbClr val="FF6600"/>
                </a:solidFill>
                <a:effectLst>
                  <a:outerShdw blurRad="38100" dist="38100" dir="2700000" algn="tl">
                    <a:srgbClr val="C0C0C0"/>
                  </a:outerShdw>
                </a:effectLst>
                <a:latin typeface="Times New Roman" pitchFamily="18" charset="0"/>
                <a:cs typeface="Titr" pitchFamily="2" charset="-78"/>
              </a:rPr>
              <a:t>شوراي ترويج و تشويق صادرات</a:t>
            </a:r>
            <a:endParaRPr lang="en-US" altLang="en-US" sz="1400" b="1">
              <a:solidFill>
                <a:srgbClr val="FF6600"/>
              </a:solidFill>
              <a:effectLst>
                <a:outerShdw blurRad="38100" dist="38100" dir="2700000" algn="tl">
                  <a:srgbClr val="C0C0C0"/>
                </a:outerShdw>
              </a:effectLst>
              <a:latin typeface="Times New Roman" pitchFamily="18" charset="0"/>
              <a:cs typeface="Titr" pitchFamily="2" charset="-78"/>
            </a:endParaRPr>
          </a:p>
        </p:txBody>
      </p:sp>
      <p:sp>
        <p:nvSpPr>
          <p:cNvPr id="69672" name="Line 40"/>
          <p:cNvSpPr>
            <a:spLocks noChangeShapeType="1"/>
          </p:cNvSpPr>
          <p:nvPr/>
        </p:nvSpPr>
        <p:spPr bwMode="auto">
          <a:xfrm>
            <a:off x="5715000" y="5867400"/>
            <a:ext cx="1524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73" name="Line 41"/>
          <p:cNvSpPr>
            <a:spLocks noChangeShapeType="1"/>
          </p:cNvSpPr>
          <p:nvPr/>
        </p:nvSpPr>
        <p:spPr bwMode="auto">
          <a:xfrm>
            <a:off x="5715000" y="5486400"/>
            <a:ext cx="1524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74" name="Line 42"/>
          <p:cNvSpPr>
            <a:spLocks noChangeShapeType="1"/>
          </p:cNvSpPr>
          <p:nvPr/>
        </p:nvSpPr>
        <p:spPr bwMode="auto">
          <a:xfrm>
            <a:off x="5715000" y="5105400"/>
            <a:ext cx="1524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75" name="Line 43"/>
          <p:cNvSpPr>
            <a:spLocks noChangeShapeType="1"/>
          </p:cNvSpPr>
          <p:nvPr/>
        </p:nvSpPr>
        <p:spPr bwMode="auto">
          <a:xfrm>
            <a:off x="5715000" y="4724400"/>
            <a:ext cx="152400" cy="0"/>
          </a:xfrm>
          <a:prstGeom prst="line">
            <a:avLst/>
          </a:prstGeom>
          <a:noFill/>
          <a:ln w="15875">
            <a:solidFill>
              <a:srgbClr val="CC0066"/>
            </a:solidFill>
            <a:round/>
            <a:headEnd/>
            <a:tailEnd/>
          </a:ln>
          <a:effectLst/>
        </p:spPr>
        <p:txBody>
          <a:bodyPr wrap="none" anchor="ctr">
            <a:spAutoFit/>
          </a:bodyPr>
          <a:lstStyle/>
          <a:p>
            <a:endParaRPr lang="en-US"/>
          </a:p>
        </p:txBody>
      </p:sp>
      <p:sp>
        <p:nvSpPr>
          <p:cNvPr id="69676" name="Line 44"/>
          <p:cNvSpPr>
            <a:spLocks noChangeShapeType="1"/>
          </p:cNvSpPr>
          <p:nvPr/>
        </p:nvSpPr>
        <p:spPr bwMode="auto">
          <a:xfrm flipV="1">
            <a:off x="5867400" y="4267200"/>
            <a:ext cx="0" cy="1600200"/>
          </a:xfrm>
          <a:prstGeom prst="line">
            <a:avLst/>
          </a:prstGeom>
          <a:noFill/>
          <a:ln w="15875">
            <a:solidFill>
              <a:srgbClr val="CC0066"/>
            </a:solidFill>
            <a:round/>
            <a:headEnd/>
            <a:tailEnd/>
          </a:ln>
          <a:effectLst/>
        </p:spPr>
        <p:txBody>
          <a:bodyPr wrap="none" anchor="ctr">
            <a:spAutoFit/>
          </a:bodyPr>
          <a:lstStyle/>
          <a:p>
            <a:endParaRPr lang="en-US"/>
          </a:p>
        </p:txBody>
      </p:sp>
      <p:sp>
        <p:nvSpPr>
          <p:cNvPr id="69677" name="Line 45"/>
          <p:cNvSpPr>
            <a:spLocks noChangeShapeType="1"/>
          </p:cNvSpPr>
          <p:nvPr/>
        </p:nvSpPr>
        <p:spPr bwMode="auto">
          <a:xfrm flipH="1" flipV="1">
            <a:off x="5181600" y="3962400"/>
            <a:ext cx="685800" cy="304800"/>
          </a:xfrm>
          <a:prstGeom prst="line">
            <a:avLst/>
          </a:prstGeom>
          <a:noFill/>
          <a:ln w="15875">
            <a:solidFill>
              <a:srgbClr val="CC0066"/>
            </a:solidFill>
            <a:round/>
            <a:headEnd/>
            <a:tailEnd/>
          </a:ln>
          <a:effectLst/>
        </p:spPr>
        <p:txBody>
          <a:bodyPr wrap="none" anchor="ctr">
            <a:spAutoFit/>
          </a:bodyPr>
          <a:lstStyle/>
          <a:p>
            <a:endParaRPr lang="en-US"/>
          </a:p>
        </p:txBody>
      </p:sp>
      <p:sp>
        <p:nvSpPr>
          <p:cNvPr id="69678" name="Text Box 46"/>
          <p:cNvSpPr txBox="1">
            <a:spLocks noChangeArrowheads="1"/>
          </p:cNvSpPr>
          <p:nvPr/>
        </p:nvSpPr>
        <p:spPr bwMode="auto">
          <a:xfrm>
            <a:off x="2555875" y="6400800"/>
            <a:ext cx="4267200" cy="457200"/>
          </a:xfrm>
          <a:prstGeom prst="rect">
            <a:avLst/>
          </a:prstGeom>
          <a:noFill/>
          <a:ln w="0">
            <a:noFill/>
            <a:miter lim="800000"/>
            <a:headEnd/>
            <a:tailEnd/>
          </a:ln>
          <a:effectLst/>
        </p:spPr>
        <p:txBody>
          <a:bodyPr>
            <a:spAutoFit/>
          </a:bodyPr>
          <a:lstStyle/>
          <a:p>
            <a:pPr algn="ctr" eaLnBrk="0" hangingPunct="0">
              <a:spcBef>
                <a:spcPct val="50000"/>
              </a:spcBef>
            </a:pPr>
            <a:r>
              <a:rPr lang="fa-IR" sz="2400" b="1" dirty="0" smtClean="0">
                <a:solidFill>
                  <a:srgbClr val="FF0000"/>
                </a:solidFill>
                <a:effectLst>
                  <a:outerShdw blurRad="38100" dist="38100" dir="2700000" algn="tl">
                    <a:srgbClr val="C0C0C0"/>
                  </a:outerShdw>
                </a:effectLst>
                <a:latin typeface="Times New Roman" pitchFamily="18" charset="0"/>
                <a:cs typeface="Titr" pitchFamily="2" charset="-78"/>
              </a:rPr>
              <a:t>خوشه کسب و کارهای حوزه پوشاک</a:t>
            </a:r>
            <a:endParaRPr lang="en-US" altLang="en-US" sz="2400" b="1" dirty="0">
              <a:solidFill>
                <a:srgbClr val="FF0000"/>
              </a:solidFill>
              <a:effectLst>
                <a:outerShdw blurRad="38100" dist="38100" dir="2700000" algn="tl">
                  <a:srgbClr val="C0C0C0"/>
                </a:outerShdw>
              </a:effectLst>
              <a:latin typeface="Times New Roman" pitchFamily="18" charset="0"/>
              <a:cs typeface="Titr" pitchFamily="2" charset="-78"/>
            </a:endParaRPr>
          </a:p>
        </p:txBody>
      </p:sp>
    </p:spTree>
    <p:extLst>
      <p:ext uri="{BB962C8B-B14F-4D97-AF65-F5344CB8AC3E}">
        <p14:creationId xmlns:p14="http://schemas.microsoft.com/office/powerpoint/2010/main" val="4026533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3">
      <a:majorFont>
        <a:latin typeface="Arial"/>
        <a:ea typeface=""/>
        <a:cs typeface="IranNastaliq"/>
      </a:majorFont>
      <a:minorFont>
        <a:latin typeface="Arial"/>
        <a:ea typeface=""/>
        <a:cs typeface="IranNastaliq"/>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Baasem" pitchFamily="2" charset="2"/>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Baasem" pitchFamily="2" charset="2"/>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3945</TotalTime>
  <Words>7505</Words>
  <Application>Microsoft Office PowerPoint</Application>
  <PresentationFormat>On-screen Show (4:3)</PresentationFormat>
  <Paragraphs>890</Paragraphs>
  <Slides>80</Slides>
  <Notes>9</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80</vt:i4>
      </vt:variant>
    </vt:vector>
  </HeadingPairs>
  <TitlesOfParts>
    <vt:vector size="104" baseType="lpstr">
      <vt:lpstr>0 Badr</vt:lpstr>
      <vt:lpstr>Arial</vt:lpstr>
      <vt:lpstr>B Davat</vt:lpstr>
      <vt:lpstr>B Homa</vt:lpstr>
      <vt:lpstr>B Jadid</vt:lpstr>
      <vt:lpstr>B Lotus</vt:lpstr>
      <vt:lpstr>B Mitra</vt:lpstr>
      <vt:lpstr>B Nazanin</vt:lpstr>
      <vt:lpstr>B Titr</vt:lpstr>
      <vt:lpstr>B Traffic</vt:lpstr>
      <vt:lpstr>B Yekan</vt:lpstr>
      <vt:lpstr>B Zar</vt:lpstr>
      <vt:lpstr>Badr</vt:lpstr>
      <vt:lpstr>Calibri</vt:lpstr>
      <vt:lpstr>Century Schoolbook</vt:lpstr>
      <vt:lpstr>IranNastaliq</vt:lpstr>
      <vt:lpstr>IRANSans</vt:lpstr>
      <vt:lpstr>Lotus</vt:lpstr>
      <vt:lpstr>Open Sans</vt:lpstr>
      <vt:lpstr>Times New Roman</vt:lpstr>
      <vt:lpstr>Titr</vt:lpstr>
      <vt:lpstr>Verdana</vt:lpstr>
      <vt:lpstr>Wingdings</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الگوی مدیریتی جامع در خوشه های کسب و کار</vt:lpstr>
      <vt:lpstr>PowerPoint Presentation</vt:lpstr>
      <vt:lpstr>مدل جامع  شناسایی و توسعه خوشه های کسب و کار</vt:lpstr>
      <vt:lpstr>PowerPoint Presentation</vt:lpstr>
      <vt:lpstr>PowerPoint Presentation</vt:lpstr>
      <vt:lpstr>PowerPoint Presentation</vt:lpstr>
      <vt:lpstr>PowerPoint Presentation</vt:lpstr>
      <vt:lpstr>PowerPoint Presentation</vt:lpstr>
      <vt:lpstr>PowerPoint Presentation</vt:lpstr>
      <vt:lpstr>مدیریت و توسعه خوشه های کسب و کار </vt:lpstr>
      <vt:lpstr>PowerPoint Presentation</vt:lpstr>
      <vt:lpstr>PowerPoint Presentation</vt:lpstr>
      <vt:lpstr>PowerPoint Presentation</vt:lpstr>
      <vt:lpstr>PowerPoint Presentation</vt:lpstr>
      <vt:lpstr>PowerPoint Presentation</vt:lpstr>
      <vt:lpstr>تعاونی در مالزی</vt:lpstr>
      <vt:lpstr>PowerPoint Presentation</vt:lpstr>
      <vt:lpstr>نهادهای مسئول در تعاون</vt:lpstr>
      <vt:lpstr>توسعه تعاونیها</vt:lpstr>
      <vt:lpstr>PowerPoint Presentation</vt:lpstr>
      <vt:lpstr>سیاست ها</vt:lpstr>
      <vt:lpstr>مدیریت و حکمرانی</vt:lpstr>
      <vt:lpstr>تعاون در هند</vt:lpstr>
      <vt:lpstr>حوزه فعالیت تعاونی ها </vt:lpstr>
      <vt:lpstr>انواع تعاونی</vt:lpstr>
      <vt:lpstr>سازمان های بالادستی نهضت تعاون هند</vt:lpstr>
      <vt:lpstr>کارکرد دولت در تعاون </vt:lpstr>
      <vt:lpstr>تعاون در آمریکا</vt:lpstr>
      <vt:lpstr>اصول تعاون</vt:lpstr>
      <vt:lpstr>قوانین و نهادهای دولتی حامي توسعه تعاون </vt:lpstr>
      <vt:lpstr>PowerPoint Presentation</vt:lpstr>
      <vt:lpstr>PowerPoint Presentation</vt:lpstr>
      <vt:lpstr>PowerPoint Presentation</vt:lpstr>
      <vt:lpstr>مالیات بر تعاونی </vt:lpstr>
      <vt:lpstr>تعاون در انگلستان</vt:lpstr>
      <vt:lpstr>انواع تعاونی ها</vt:lpstr>
      <vt:lpstr>درس های مهم تعاونی های انگلستان</vt:lpstr>
      <vt:lpstr>اهداف توسعه تعاونی</vt:lpstr>
      <vt:lpstr>محورهای کلیدی توسعه تعاونی ها</vt:lpstr>
      <vt:lpstr> سطح خرد ظرفیت های نهادی توسعه تعاونی ها ماهیت تعاونی </vt:lpstr>
      <vt:lpstr>عضویت در تعاونی</vt:lpstr>
      <vt:lpstr>ساختار مدیریت و توانمندسازی سیستم های مدیریتی تعاونی ها </vt:lpstr>
      <vt:lpstr>سطح میانی  ساختار شبکه های بین بخشی تعاونی ها </vt:lpstr>
      <vt:lpstr>سطح کلان زمینه های فعالیت تعاونی ها </vt:lpstr>
      <vt:lpstr>رابطه دولت با بخش تعاونی </vt:lpstr>
      <vt:lpstr>تامین سرمایه و اعتبار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salar</dc:creator>
  <cp:lastModifiedBy>مسلم خاني</cp:lastModifiedBy>
  <cp:revision>813</cp:revision>
  <dcterms:created xsi:type="dcterms:W3CDTF">2008-07-31T21:52:36Z</dcterms:created>
  <dcterms:modified xsi:type="dcterms:W3CDTF">2022-05-16T07:13:13Z</dcterms:modified>
</cp:coreProperties>
</file>